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55"/>
  </p:notesMasterIdLst>
  <p:sldIdLst>
    <p:sldId id="257" r:id="rId3"/>
    <p:sldId id="258" r:id="rId4"/>
    <p:sldId id="266" r:id="rId5"/>
    <p:sldId id="269" r:id="rId6"/>
    <p:sldId id="357" r:id="rId7"/>
    <p:sldId id="284" r:id="rId8"/>
    <p:sldId id="355" r:id="rId9"/>
    <p:sldId id="368" r:id="rId10"/>
    <p:sldId id="370" r:id="rId11"/>
    <p:sldId id="366" r:id="rId12"/>
    <p:sldId id="356" r:id="rId13"/>
    <p:sldId id="337" r:id="rId14"/>
    <p:sldId id="335" r:id="rId15"/>
    <p:sldId id="285" r:id="rId16"/>
    <p:sldId id="288" r:id="rId17"/>
    <p:sldId id="289" r:id="rId18"/>
    <p:sldId id="290" r:id="rId19"/>
    <p:sldId id="291" r:id="rId20"/>
    <p:sldId id="292" r:id="rId21"/>
    <p:sldId id="364" r:id="rId22"/>
    <p:sldId id="365" r:id="rId23"/>
    <p:sldId id="287" r:id="rId24"/>
    <p:sldId id="312" r:id="rId25"/>
    <p:sldId id="342" r:id="rId26"/>
    <p:sldId id="358" r:id="rId27"/>
    <p:sldId id="359" r:id="rId28"/>
    <p:sldId id="360" r:id="rId29"/>
    <p:sldId id="361" r:id="rId30"/>
    <p:sldId id="362" r:id="rId31"/>
    <p:sldId id="363" r:id="rId32"/>
    <p:sldId id="341" r:id="rId33"/>
    <p:sldId id="339" r:id="rId34"/>
    <p:sldId id="340" r:id="rId35"/>
    <p:sldId id="293" r:id="rId36"/>
    <p:sldId id="295" r:id="rId37"/>
    <p:sldId id="296" r:id="rId38"/>
    <p:sldId id="319" r:id="rId39"/>
    <p:sldId id="320" r:id="rId40"/>
    <p:sldId id="322" r:id="rId41"/>
    <p:sldId id="323" r:id="rId42"/>
    <p:sldId id="354" r:id="rId43"/>
    <p:sldId id="313" r:id="rId44"/>
    <p:sldId id="314" r:id="rId45"/>
    <p:sldId id="316" r:id="rId46"/>
    <p:sldId id="317" r:id="rId47"/>
    <p:sldId id="338" r:id="rId48"/>
    <p:sldId id="349" r:id="rId49"/>
    <p:sldId id="350" r:id="rId50"/>
    <p:sldId id="351" r:id="rId51"/>
    <p:sldId id="352" r:id="rId52"/>
    <p:sldId id="353" r:id="rId53"/>
    <p:sldId id="369" r:id="rId54"/>
  </p:sldIdLst>
  <p:sldSz cx="9144000" cy="6858000" type="screen4x3"/>
  <p:notesSz cx="7099300" cy="10233025"/>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E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9" autoAdjust="0"/>
    <p:restoredTop sz="88704" autoAdjust="0"/>
  </p:normalViewPr>
  <p:slideViewPr>
    <p:cSldViewPr>
      <p:cViewPr varScale="1">
        <p:scale>
          <a:sx n="100" d="100"/>
          <a:sy n="100" d="100"/>
        </p:scale>
        <p:origin x="145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0E0CE4-6FE2-4FD7-AC8B-2734FA126366}"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ru-RU"/>
        </a:p>
      </dgm:t>
    </dgm:pt>
    <dgm:pt modelId="{1BE7BB05-BF53-46AE-958B-25EDB4A6F3C2}">
      <dgm:prSet phldrT="[Текст]"/>
      <dgm:spPr/>
      <dgm:t>
        <a:bodyPr/>
        <a:lstStyle/>
        <a:p>
          <a:r>
            <a:rPr lang="ru-RU" dirty="0" smtClean="0"/>
            <a:t>Тезис</a:t>
          </a:r>
          <a:endParaRPr lang="ru-RU" dirty="0"/>
        </a:p>
      </dgm:t>
    </dgm:pt>
    <dgm:pt modelId="{F08EEE67-FEB7-436F-85F7-2832A737AD8A}" type="parTrans" cxnId="{59707B55-B042-472E-8B2F-CCC851A476E2}">
      <dgm:prSet/>
      <dgm:spPr/>
      <dgm:t>
        <a:bodyPr/>
        <a:lstStyle/>
        <a:p>
          <a:endParaRPr lang="ru-RU"/>
        </a:p>
      </dgm:t>
    </dgm:pt>
    <dgm:pt modelId="{6B61B621-B236-4E0A-A375-C6EED39AA28A}" type="sibTrans" cxnId="{59707B55-B042-472E-8B2F-CCC851A476E2}">
      <dgm:prSet/>
      <dgm:spPr/>
      <dgm:t>
        <a:bodyPr/>
        <a:lstStyle/>
        <a:p>
          <a:endParaRPr lang="ru-RU"/>
        </a:p>
      </dgm:t>
    </dgm:pt>
    <dgm:pt modelId="{671DD410-35EF-4CF3-9552-B4A66DDD602A}">
      <dgm:prSet phldrT="[Текст]"/>
      <dgm:spPr/>
      <dgm:t>
        <a:bodyPr/>
        <a:lstStyle/>
        <a:p>
          <a:r>
            <a:rPr lang="ru-RU" dirty="0" smtClean="0"/>
            <a:t>Понятие</a:t>
          </a:r>
          <a:endParaRPr lang="ru-RU" dirty="0"/>
        </a:p>
      </dgm:t>
    </dgm:pt>
    <dgm:pt modelId="{B8B7C482-10C6-41EA-B1F3-E74034E8D16C}" type="parTrans" cxnId="{D4D685D4-627A-4E38-B158-B8F15EC75FF9}">
      <dgm:prSet/>
      <dgm:spPr/>
      <dgm:t>
        <a:bodyPr/>
        <a:lstStyle/>
        <a:p>
          <a:endParaRPr lang="ru-RU"/>
        </a:p>
      </dgm:t>
    </dgm:pt>
    <dgm:pt modelId="{EF8AE006-7925-49B8-A66E-AE7B6CC92054}" type="sibTrans" cxnId="{D4D685D4-627A-4E38-B158-B8F15EC75FF9}">
      <dgm:prSet/>
      <dgm:spPr/>
      <dgm:t>
        <a:bodyPr/>
        <a:lstStyle/>
        <a:p>
          <a:endParaRPr lang="ru-RU"/>
        </a:p>
      </dgm:t>
    </dgm:pt>
    <dgm:pt modelId="{2FF60937-018B-405C-86D9-F765684D4981}">
      <dgm:prSet phldrT="[Текст]"/>
      <dgm:spPr/>
      <dgm:t>
        <a:bodyPr/>
        <a:lstStyle/>
        <a:p>
          <a:r>
            <a:rPr lang="ru-RU" dirty="0" smtClean="0"/>
            <a:t>Образ</a:t>
          </a:r>
          <a:endParaRPr lang="ru-RU" dirty="0"/>
        </a:p>
      </dgm:t>
    </dgm:pt>
    <dgm:pt modelId="{7F94E1C5-370D-467B-B805-DD49E1E17FB5}" type="parTrans" cxnId="{16211716-C8EE-4257-A6D4-B755971044E4}">
      <dgm:prSet/>
      <dgm:spPr/>
      <dgm:t>
        <a:bodyPr/>
        <a:lstStyle/>
        <a:p>
          <a:endParaRPr lang="ru-RU"/>
        </a:p>
      </dgm:t>
    </dgm:pt>
    <dgm:pt modelId="{851BDE6B-106D-4D45-BCD8-42D6D3AE4EF2}" type="sibTrans" cxnId="{16211716-C8EE-4257-A6D4-B755971044E4}">
      <dgm:prSet/>
      <dgm:spPr/>
      <dgm:t>
        <a:bodyPr/>
        <a:lstStyle/>
        <a:p>
          <a:endParaRPr lang="ru-RU"/>
        </a:p>
      </dgm:t>
    </dgm:pt>
    <dgm:pt modelId="{8BB26543-A83D-4A56-A6E6-73E1D174C3DB}">
      <dgm:prSet phldrT="[Текст]"/>
      <dgm:spPr/>
      <dgm:t>
        <a:bodyPr/>
        <a:lstStyle/>
        <a:p>
          <a:r>
            <a:rPr lang="ru-RU" dirty="0" smtClean="0"/>
            <a:t>Чувство</a:t>
          </a:r>
          <a:endParaRPr lang="ru-RU" dirty="0"/>
        </a:p>
      </dgm:t>
    </dgm:pt>
    <dgm:pt modelId="{0CCB9777-A5EB-47B8-9F0E-2DFC8CA582AC}" type="parTrans" cxnId="{5AB59730-7016-4B18-9277-2455FF780483}">
      <dgm:prSet/>
      <dgm:spPr/>
      <dgm:t>
        <a:bodyPr/>
        <a:lstStyle/>
        <a:p>
          <a:endParaRPr lang="ru-RU"/>
        </a:p>
      </dgm:t>
    </dgm:pt>
    <dgm:pt modelId="{9F920C37-5C34-4D90-A4BE-5CB5B93A0D47}" type="sibTrans" cxnId="{5AB59730-7016-4B18-9277-2455FF780483}">
      <dgm:prSet/>
      <dgm:spPr/>
      <dgm:t>
        <a:bodyPr/>
        <a:lstStyle/>
        <a:p>
          <a:endParaRPr lang="ru-RU"/>
        </a:p>
      </dgm:t>
    </dgm:pt>
    <dgm:pt modelId="{CD69C4CB-7397-4F1A-B60C-1DB0B1AC5A25}">
      <dgm:prSet phldrT="[Текст]"/>
      <dgm:spPr/>
      <dgm:t>
        <a:bodyPr/>
        <a:lstStyle/>
        <a:p>
          <a:r>
            <a:rPr lang="ru-RU" dirty="0" smtClean="0"/>
            <a:t>Понятие</a:t>
          </a:r>
          <a:endParaRPr lang="ru-RU" dirty="0"/>
        </a:p>
      </dgm:t>
    </dgm:pt>
    <dgm:pt modelId="{80875E4A-0615-4374-A4B0-DDE36678A345}" type="parTrans" cxnId="{BB9BBC0A-8C71-4D94-AF9A-EFA353D8DCEA}">
      <dgm:prSet/>
      <dgm:spPr/>
      <dgm:t>
        <a:bodyPr/>
        <a:lstStyle/>
        <a:p>
          <a:endParaRPr lang="ru-RU"/>
        </a:p>
      </dgm:t>
    </dgm:pt>
    <dgm:pt modelId="{43F99BEA-918C-4401-83D0-CAF448342AC2}" type="sibTrans" cxnId="{BB9BBC0A-8C71-4D94-AF9A-EFA353D8DCEA}">
      <dgm:prSet/>
      <dgm:spPr/>
      <dgm:t>
        <a:bodyPr/>
        <a:lstStyle/>
        <a:p>
          <a:endParaRPr lang="ru-RU"/>
        </a:p>
      </dgm:t>
    </dgm:pt>
    <dgm:pt modelId="{01A43BBE-BB62-4239-83B4-A6A50AF357CE}" type="pres">
      <dgm:prSet presAssocID="{D80E0CE4-6FE2-4FD7-AC8B-2734FA126366}" presName="Name0" presStyleCnt="0">
        <dgm:presLayoutVars>
          <dgm:chMax val="1"/>
          <dgm:dir/>
          <dgm:animLvl val="ctr"/>
          <dgm:resizeHandles val="exact"/>
        </dgm:presLayoutVars>
      </dgm:prSet>
      <dgm:spPr/>
      <dgm:t>
        <a:bodyPr/>
        <a:lstStyle/>
        <a:p>
          <a:endParaRPr lang="ru-RU"/>
        </a:p>
      </dgm:t>
    </dgm:pt>
    <dgm:pt modelId="{B4687A7E-1D3E-4FC7-AB39-1FE9DFF116B3}" type="pres">
      <dgm:prSet presAssocID="{1BE7BB05-BF53-46AE-958B-25EDB4A6F3C2}" presName="centerShape" presStyleLbl="node0" presStyleIdx="0" presStyleCnt="1"/>
      <dgm:spPr/>
      <dgm:t>
        <a:bodyPr/>
        <a:lstStyle/>
        <a:p>
          <a:endParaRPr lang="ru-RU"/>
        </a:p>
      </dgm:t>
    </dgm:pt>
    <dgm:pt modelId="{5A63D72D-12FA-4916-9570-C881C680BEA5}" type="pres">
      <dgm:prSet presAssocID="{671DD410-35EF-4CF3-9552-B4A66DDD602A}" presName="node" presStyleLbl="node1" presStyleIdx="0" presStyleCnt="4">
        <dgm:presLayoutVars>
          <dgm:bulletEnabled val="1"/>
        </dgm:presLayoutVars>
      </dgm:prSet>
      <dgm:spPr/>
      <dgm:t>
        <a:bodyPr/>
        <a:lstStyle/>
        <a:p>
          <a:endParaRPr lang="ru-RU"/>
        </a:p>
      </dgm:t>
    </dgm:pt>
    <dgm:pt modelId="{396C67F2-FDBE-44DC-BBF1-6861741B1209}" type="pres">
      <dgm:prSet presAssocID="{671DD410-35EF-4CF3-9552-B4A66DDD602A}" presName="dummy" presStyleCnt="0"/>
      <dgm:spPr/>
    </dgm:pt>
    <dgm:pt modelId="{1CC60DD9-E5AB-42E0-9493-C18EBABAD714}" type="pres">
      <dgm:prSet presAssocID="{EF8AE006-7925-49B8-A66E-AE7B6CC92054}" presName="sibTrans" presStyleLbl="sibTrans2D1" presStyleIdx="0" presStyleCnt="4"/>
      <dgm:spPr/>
      <dgm:t>
        <a:bodyPr/>
        <a:lstStyle/>
        <a:p>
          <a:endParaRPr lang="ru-RU"/>
        </a:p>
      </dgm:t>
    </dgm:pt>
    <dgm:pt modelId="{D46F9C4D-EDA3-4D03-8E32-4E90D00585A0}" type="pres">
      <dgm:prSet presAssocID="{2FF60937-018B-405C-86D9-F765684D4981}" presName="node" presStyleLbl="node1" presStyleIdx="1" presStyleCnt="4">
        <dgm:presLayoutVars>
          <dgm:bulletEnabled val="1"/>
        </dgm:presLayoutVars>
      </dgm:prSet>
      <dgm:spPr/>
      <dgm:t>
        <a:bodyPr/>
        <a:lstStyle/>
        <a:p>
          <a:endParaRPr lang="ru-RU"/>
        </a:p>
      </dgm:t>
    </dgm:pt>
    <dgm:pt modelId="{2A9CC413-4819-48D4-B2F9-4EC28C929F19}" type="pres">
      <dgm:prSet presAssocID="{2FF60937-018B-405C-86D9-F765684D4981}" presName="dummy" presStyleCnt="0"/>
      <dgm:spPr/>
    </dgm:pt>
    <dgm:pt modelId="{5372275D-2E5F-4892-91FF-50ED29BCD4FB}" type="pres">
      <dgm:prSet presAssocID="{851BDE6B-106D-4D45-BCD8-42D6D3AE4EF2}" presName="sibTrans" presStyleLbl="sibTrans2D1" presStyleIdx="1" presStyleCnt="4"/>
      <dgm:spPr/>
      <dgm:t>
        <a:bodyPr/>
        <a:lstStyle/>
        <a:p>
          <a:endParaRPr lang="ru-RU"/>
        </a:p>
      </dgm:t>
    </dgm:pt>
    <dgm:pt modelId="{8ED1758B-519A-4E4D-BBEC-C6FDE5CDD18F}" type="pres">
      <dgm:prSet presAssocID="{8BB26543-A83D-4A56-A6E6-73E1D174C3DB}" presName="node" presStyleLbl="node1" presStyleIdx="2" presStyleCnt="4">
        <dgm:presLayoutVars>
          <dgm:bulletEnabled val="1"/>
        </dgm:presLayoutVars>
      </dgm:prSet>
      <dgm:spPr/>
      <dgm:t>
        <a:bodyPr/>
        <a:lstStyle/>
        <a:p>
          <a:endParaRPr lang="ru-RU"/>
        </a:p>
      </dgm:t>
    </dgm:pt>
    <dgm:pt modelId="{D30572EA-3B52-4A75-B602-63B53F1B1608}" type="pres">
      <dgm:prSet presAssocID="{8BB26543-A83D-4A56-A6E6-73E1D174C3DB}" presName="dummy" presStyleCnt="0"/>
      <dgm:spPr/>
    </dgm:pt>
    <dgm:pt modelId="{C0CFF1F2-AC31-4C0C-A8F4-815057325C3A}" type="pres">
      <dgm:prSet presAssocID="{9F920C37-5C34-4D90-A4BE-5CB5B93A0D47}" presName="sibTrans" presStyleLbl="sibTrans2D1" presStyleIdx="2" presStyleCnt="4"/>
      <dgm:spPr/>
      <dgm:t>
        <a:bodyPr/>
        <a:lstStyle/>
        <a:p>
          <a:endParaRPr lang="ru-RU"/>
        </a:p>
      </dgm:t>
    </dgm:pt>
    <dgm:pt modelId="{AB069291-98D5-490B-AAF8-4E39EA749170}" type="pres">
      <dgm:prSet presAssocID="{CD69C4CB-7397-4F1A-B60C-1DB0B1AC5A25}" presName="node" presStyleLbl="node1" presStyleIdx="3" presStyleCnt="4">
        <dgm:presLayoutVars>
          <dgm:bulletEnabled val="1"/>
        </dgm:presLayoutVars>
      </dgm:prSet>
      <dgm:spPr/>
      <dgm:t>
        <a:bodyPr/>
        <a:lstStyle/>
        <a:p>
          <a:endParaRPr lang="ru-RU"/>
        </a:p>
      </dgm:t>
    </dgm:pt>
    <dgm:pt modelId="{985AAED8-FB73-46CF-9682-707F02EB8E9E}" type="pres">
      <dgm:prSet presAssocID="{CD69C4CB-7397-4F1A-B60C-1DB0B1AC5A25}" presName="dummy" presStyleCnt="0"/>
      <dgm:spPr/>
    </dgm:pt>
    <dgm:pt modelId="{A920ACA0-0A6A-4E59-B659-2282A2314D82}" type="pres">
      <dgm:prSet presAssocID="{43F99BEA-918C-4401-83D0-CAF448342AC2}" presName="sibTrans" presStyleLbl="sibTrans2D1" presStyleIdx="3" presStyleCnt="4"/>
      <dgm:spPr/>
      <dgm:t>
        <a:bodyPr/>
        <a:lstStyle/>
        <a:p>
          <a:endParaRPr lang="ru-RU"/>
        </a:p>
      </dgm:t>
    </dgm:pt>
  </dgm:ptLst>
  <dgm:cxnLst>
    <dgm:cxn modelId="{82626A00-A8B7-4080-BB97-E85C64F11226}" type="presOf" srcId="{2FF60937-018B-405C-86D9-F765684D4981}" destId="{D46F9C4D-EDA3-4D03-8E32-4E90D00585A0}" srcOrd="0" destOrd="0" presId="urn:microsoft.com/office/officeart/2005/8/layout/radial6"/>
    <dgm:cxn modelId="{BB9BBC0A-8C71-4D94-AF9A-EFA353D8DCEA}" srcId="{1BE7BB05-BF53-46AE-958B-25EDB4A6F3C2}" destId="{CD69C4CB-7397-4F1A-B60C-1DB0B1AC5A25}" srcOrd="3" destOrd="0" parTransId="{80875E4A-0615-4374-A4B0-DDE36678A345}" sibTransId="{43F99BEA-918C-4401-83D0-CAF448342AC2}"/>
    <dgm:cxn modelId="{59707B55-B042-472E-8B2F-CCC851A476E2}" srcId="{D80E0CE4-6FE2-4FD7-AC8B-2734FA126366}" destId="{1BE7BB05-BF53-46AE-958B-25EDB4A6F3C2}" srcOrd="0" destOrd="0" parTransId="{F08EEE67-FEB7-436F-85F7-2832A737AD8A}" sibTransId="{6B61B621-B236-4E0A-A375-C6EED39AA28A}"/>
    <dgm:cxn modelId="{5AB59730-7016-4B18-9277-2455FF780483}" srcId="{1BE7BB05-BF53-46AE-958B-25EDB4A6F3C2}" destId="{8BB26543-A83D-4A56-A6E6-73E1D174C3DB}" srcOrd="2" destOrd="0" parTransId="{0CCB9777-A5EB-47B8-9F0E-2DFC8CA582AC}" sibTransId="{9F920C37-5C34-4D90-A4BE-5CB5B93A0D47}"/>
    <dgm:cxn modelId="{D4D685D4-627A-4E38-B158-B8F15EC75FF9}" srcId="{1BE7BB05-BF53-46AE-958B-25EDB4A6F3C2}" destId="{671DD410-35EF-4CF3-9552-B4A66DDD602A}" srcOrd="0" destOrd="0" parTransId="{B8B7C482-10C6-41EA-B1F3-E74034E8D16C}" sibTransId="{EF8AE006-7925-49B8-A66E-AE7B6CC92054}"/>
    <dgm:cxn modelId="{9E80213B-DE2A-4348-9D60-8251990D5DE2}" type="presOf" srcId="{EF8AE006-7925-49B8-A66E-AE7B6CC92054}" destId="{1CC60DD9-E5AB-42E0-9493-C18EBABAD714}" srcOrd="0" destOrd="0" presId="urn:microsoft.com/office/officeart/2005/8/layout/radial6"/>
    <dgm:cxn modelId="{BCCA7908-0523-480B-BC28-C1ADE6617938}" type="presOf" srcId="{CD69C4CB-7397-4F1A-B60C-1DB0B1AC5A25}" destId="{AB069291-98D5-490B-AAF8-4E39EA749170}" srcOrd="0" destOrd="0" presId="urn:microsoft.com/office/officeart/2005/8/layout/radial6"/>
    <dgm:cxn modelId="{8B2CF747-DEB2-4417-B22B-2C3DC184BB5B}" type="presOf" srcId="{43F99BEA-918C-4401-83D0-CAF448342AC2}" destId="{A920ACA0-0A6A-4E59-B659-2282A2314D82}" srcOrd="0" destOrd="0" presId="urn:microsoft.com/office/officeart/2005/8/layout/radial6"/>
    <dgm:cxn modelId="{16211716-C8EE-4257-A6D4-B755971044E4}" srcId="{1BE7BB05-BF53-46AE-958B-25EDB4A6F3C2}" destId="{2FF60937-018B-405C-86D9-F765684D4981}" srcOrd="1" destOrd="0" parTransId="{7F94E1C5-370D-467B-B805-DD49E1E17FB5}" sibTransId="{851BDE6B-106D-4D45-BCD8-42D6D3AE4EF2}"/>
    <dgm:cxn modelId="{5D7EBF2C-BA9F-458A-81B8-21CE5CA06572}" type="presOf" srcId="{1BE7BB05-BF53-46AE-958B-25EDB4A6F3C2}" destId="{B4687A7E-1D3E-4FC7-AB39-1FE9DFF116B3}" srcOrd="0" destOrd="0" presId="urn:microsoft.com/office/officeart/2005/8/layout/radial6"/>
    <dgm:cxn modelId="{0A6F6E62-64B3-4D18-85C0-4D392284C8BA}" type="presOf" srcId="{851BDE6B-106D-4D45-BCD8-42D6D3AE4EF2}" destId="{5372275D-2E5F-4892-91FF-50ED29BCD4FB}" srcOrd="0" destOrd="0" presId="urn:microsoft.com/office/officeart/2005/8/layout/radial6"/>
    <dgm:cxn modelId="{993753FC-FBD5-4CA3-ACD7-8F5920ECB005}" type="presOf" srcId="{671DD410-35EF-4CF3-9552-B4A66DDD602A}" destId="{5A63D72D-12FA-4916-9570-C881C680BEA5}" srcOrd="0" destOrd="0" presId="urn:microsoft.com/office/officeart/2005/8/layout/radial6"/>
    <dgm:cxn modelId="{91AADC86-B7F5-49CE-B0BE-8558679BF6B6}" type="presOf" srcId="{8BB26543-A83D-4A56-A6E6-73E1D174C3DB}" destId="{8ED1758B-519A-4E4D-BBEC-C6FDE5CDD18F}" srcOrd="0" destOrd="0" presId="urn:microsoft.com/office/officeart/2005/8/layout/radial6"/>
    <dgm:cxn modelId="{F6B89ED1-11B0-41C1-9CC9-32F78A4F3835}" type="presOf" srcId="{D80E0CE4-6FE2-4FD7-AC8B-2734FA126366}" destId="{01A43BBE-BB62-4239-83B4-A6A50AF357CE}" srcOrd="0" destOrd="0" presId="urn:microsoft.com/office/officeart/2005/8/layout/radial6"/>
    <dgm:cxn modelId="{45A0748E-81BD-4D3F-8DAA-E26331A96B38}" type="presOf" srcId="{9F920C37-5C34-4D90-A4BE-5CB5B93A0D47}" destId="{C0CFF1F2-AC31-4C0C-A8F4-815057325C3A}" srcOrd="0" destOrd="0" presId="urn:microsoft.com/office/officeart/2005/8/layout/radial6"/>
    <dgm:cxn modelId="{48AA2417-B1E1-4EB3-9C5C-7D8DC15E35BE}" type="presParOf" srcId="{01A43BBE-BB62-4239-83B4-A6A50AF357CE}" destId="{B4687A7E-1D3E-4FC7-AB39-1FE9DFF116B3}" srcOrd="0" destOrd="0" presId="urn:microsoft.com/office/officeart/2005/8/layout/radial6"/>
    <dgm:cxn modelId="{30496FBB-F61E-4C28-BCD4-E0DA76DEA9E0}" type="presParOf" srcId="{01A43BBE-BB62-4239-83B4-A6A50AF357CE}" destId="{5A63D72D-12FA-4916-9570-C881C680BEA5}" srcOrd="1" destOrd="0" presId="urn:microsoft.com/office/officeart/2005/8/layout/radial6"/>
    <dgm:cxn modelId="{A5CB4ECD-7013-454D-AEC4-F17C7EDE8482}" type="presParOf" srcId="{01A43BBE-BB62-4239-83B4-A6A50AF357CE}" destId="{396C67F2-FDBE-44DC-BBF1-6861741B1209}" srcOrd="2" destOrd="0" presId="urn:microsoft.com/office/officeart/2005/8/layout/radial6"/>
    <dgm:cxn modelId="{9FED6978-D549-4F67-B5B3-09A509E7B163}" type="presParOf" srcId="{01A43BBE-BB62-4239-83B4-A6A50AF357CE}" destId="{1CC60DD9-E5AB-42E0-9493-C18EBABAD714}" srcOrd="3" destOrd="0" presId="urn:microsoft.com/office/officeart/2005/8/layout/radial6"/>
    <dgm:cxn modelId="{6720E1B0-122C-468C-96F8-EA2F8A339AC8}" type="presParOf" srcId="{01A43BBE-BB62-4239-83B4-A6A50AF357CE}" destId="{D46F9C4D-EDA3-4D03-8E32-4E90D00585A0}" srcOrd="4" destOrd="0" presId="urn:microsoft.com/office/officeart/2005/8/layout/radial6"/>
    <dgm:cxn modelId="{F0629201-9AE4-4183-9FD3-60BBA0ABE656}" type="presParOf" srcId="{01A43BBE-BB62-4239-83B4-A6A50AF357CE}" destId="{2A9CC413-4819-48D4-B2F9-4EC28C929F19}" srcOrd="5" destOrd="0" presId="urn:microsoft.com/office/officeart/2005/8/layout/radial6"/>
    <dgm:cxn modelId="{1D209B19-03D0-477A-95AA-7D7D553BA80F}" type="presParOf" srcId="{01A43BBE-BB62-4239-83B4-A6A50AF357CE}" destId="{5372275D-2E5F-4892-91FF-50ED29BCD4FB}" srcOrd="6" destOrd="0" presId="urn:microsoft.com/office/officeart/2005/8/layout/radial6"/>
    <dgm:cxn modelId="{676DF3D0-D11A-4B4A-8377-3AA3F6B9143E}" type="presParOf" srcId="{01A43BBE-BB62-4239-83B4-A6A50AF357CE}" destId="{8ED1758B-519A-4E4D-BBEC-C6FDE5CDD18F}" srcOrd="7" destOrd="0" presId="urn:microsoft.com/office/officeart/2005/8/layout/radial6"/>
    <dgm:cxn modelId="{6C7336C6-0B72-4964-A1F5-78B6414CFC25}" type="presParOf" srcId="{01A43BBE-BB62-4239-83B4-A6A50AF357CE}" destId="{D30572EA-3B52-4A75-B602-63B53F1B1608}" srcOrd="8" destOrd="0" presId="urn:microsoft.com/office/officeart/2005/8/layout/radial6"/>
    <dgm:cxn modelId="{D0207D69-6181-4793-81D6-C5DAA0EE1057}" type="presParOf" srcId="{01A43BBE-BB62-4239-83B4-A6A50AF357CE}" destId="{C0CFF1F2-AC31-4C0C-A8F4-815057325C3A}" srcOrd="9" destOrd="0" presId="urn:microsoft.com/office/officeart/2005/8/layout/radial6"/>
    <dgm:cxn modelId="{E09D8589-2EF2-4D68-BEA9-33018708B87A}" type="presParOf" srcId="{01A43BBE-BB62-4239-83B4-A6A50AF357CE}" destId="{AB069291-98D5-490B-AAF8-4E39EA749170}" srcOrd="10" destOrd="0" presId="urn:microsoft.com/office/officeart/2005/8/layout/radial6"/>
    <dgm:cxn modelId="{9C736D7F-06FA-4148-8877-6EA323895044}" type="presParOf" srcId="{01A43BBE-BB62-4239-83B4-A6A50AF357CE}" destId="{985AAED8-FB73-46CF-9682-707F02EB8E9E}" srcOrd="11" destOrd="0" presId="urn:microsoft.com/office/officeart/2005/8/layout/radial6"/>
    <dgm:cxn modelId="{CC28FF55-037A-4867-AB0C-6B62D0807E02}" type="presParOf" srcId="{01A43BBE-BB62-4239-83B4-A6A50AF357CE}" destId="{A920ACA0-0A6A-4E59-B659-2282A2314D82}"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3.emf"/><Relationship Id="rId4"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3.emf"/><Relationship Id="rId4"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6.emf"/><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6.e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E1CBFE53-D002-4F2C-B8E3-73BE065F46BF}" type="datetimeFigureOut">
              <a:rPr lang="ru-RU" smtClean="0"/>
              <a:pPr/>
              <a:t>25.04.2017</a:t>
            </a:fld>
            <a:endParaRPr lang="ru-RU"/>
          </a:p>
        </p:txBody>
      </p:sp>
      <p:sp>
        <p:nvSpPr>
          <p:cNvPr id="4" name="Образ слайда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720263"/>
            <a:ext cx="3076575" cy="5111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4021138" y="9720263"/>
            <a:ext cx="3076575" cy="511175"/>
          </a:xfrm>
          <a:prstGeom prst="rect">
            <a:avLst/>
          </a:prstGeom>
        </p:spPr>
        <p:txBody>
          <a:bodyPr vert="horz" lIns="91440" tIns="45720" rIns="91440" bIns="45720" rtlCol="0" anchor="b"/>
          <a:lstStyle>
            <a:lvl1pPr algn="r">
              <a:defRPr sz="1200"/>
            </a:lvl1pPr>
          </a:lstStyle>
          <a:p>
            <a:fld id="{41AF564E-F629-4F10-A8DC-EC9CFDAD1EC6}" type="slidenum">
              <a:rPr lang="ru-RU" smtClean="0"/>
              <a:pPr/>
              <a:t>‹#›</a:t>
            </a:fld>
            <a:endParaRPr lang="ru-RU"/>
          </a:p>
        </p:txBody>
      </p:sp>
    </p:spTree>
    <p:extLst>
      <p:ext uri="{BB962C8B-B14F-4D97-AF65-F5344CB8AC3E}">
        <p14:creationId xmlns:p14="http://schemas.microsoft.com/office/powerpoint/2010/main" val="1172092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Итоги обсуждения.</a:t>
            </a:r>
            <a:endParaRPr lang="ru-RU" dirty="0"/>
          </a:p>
        </p:txBody>
      </p:sp>
      <p:sp>
        <p:nvSpPr>
          <p:cNvPr id="4" name="Номер слайда 3"/>
          <p:cNvSpPr>
            <a:spLocks noGrp="1"/>
          </p:cNvSpPr>
          <p:nvPr>
            <p:ph type="sldNum" sz="quarter" idx="10"/>
          </p:nvPr>
        </p:nvSpPr>
        <p:spPr/>
        <p:txBody>
          <a:bodyPr/>
          <a:lstStyle/>
          <a:p>
            <a:fld id="{41AF564E-F629-4F10-A8DC-EC9CFDAD1EC6}" type="slidenum">
              <a:rPr lang="ru-RU" smtClean="0"/>
              <a:pPr/>
              <a:t>2</a:t>
            </a:fld>
            <a:endParaRPr lang="ru-RU"/>
          </a:p>
        </p:txBody>
      </p:sp>
    </p:spTree>
    <p:extLst>
      <p:ext uri="{BB962C8B-B14F-4D97-AF65-F5344CB8AC3E}">
        <p14:creationId xmlns:p14="http://schemas.microsoft.com/office/powerpoint/2010/main" val="2737183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Логические блоки: тезис – обоснование – иллюстрации. Первые</a:t>
            </a:r>
            <a:r>
              <a:rPr lang="ru-RU" baseline="0" dirty="0" smtClean="0"/>
              <a:t> три статьи  плюс Инструкция по выборочному чтению.</a:t>
            </a:r>
            <a:endParaRPr lang="ru-RU" dirty="0"/>
          </a:p>
        </p:txBody>
      </p:sp>
      <p:sp>
        <p:nvSpPr>
          <p:cNvPr id="4" name="Номер слайда 3"/>
          <p:cNvSpPr>
            <a:spLocks noGrp="1"/>
          </p:cNvSpPr>
          <p:nvPr>
            <p:ph type="sldNum" sz="quarter" idx="10"/>
          </p:nvPr>
        </p:nvSpPr>
        <p:spPr/>
        <p:txBody>
          <a:bodyPr/>
          <a:lstStyle/>
          <a:p>
            <a:fld id="{41AF564E-F629-4F10-A8DC-EC9CFDAD1EC6}" type="slidenum">
              <a:rPr lang="ru-RU" smtClean="0"/>
              <a:pPr/>
              <a:t>12</a:t>
            </a:fld>
            <a:endParaRPr lang="ru-RU"/>
          </a:p>
        </p:txBody>
      </p:sp>
    </p:spTree>
    <p:extLst>
      <p:ext uri="{BB962C8B-B14F-4D97-AF65-F5344CB8AC3E}">
        <p14:creationId xmlns:p14="http://schemas.microsoft.com/office/powerpoint/2010/main" val="2983664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bwMode="auto">
          <a:noFill/>
          <a:ln>
            <a:solidFill>
              <a:srgbClr val="000000"/>
            </a:solidFill>
            <a:miter lim="800000"/>
            <a:headEnd/>
            <a:tailEnd/>
          </a:ln>
        </p:spPr>
      </p:sp>
      <p:sp>
        <p:nvSpPr>
          <p:cNvPr id="2560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dirty="0" smtClean="0"/>
              <a:t>Элементарные</a:t>
            </a:r>
            <a:r>
              <a:rPr lang="ru-RU" baseline="0" dirty="0" smtClean="0"/>
              <a:t> смыслы: </a:t>
            </a:r>
            <a:r>
              <a:rPr lang="ru-RU" baseline="0" dirty="0" err="1" smtClean="0"/>
              <a:t>Простой-сложный</a:t>
            </a:r>
            <a:r>
              <a:rPr lang="ru-RU" baseline="0" dirty="0" smtClean="0"/>
              <a:t>. Глубокий (богатый) – Мелкий (пустой), Внятный – Путаный.</a:t>
            </a:r>
            <a:endParaRPr lang="ru-RU" dirty="0" smtClean="0"/>
          </a:p>
        </p:txBody>
      </p:sp>
      <p:sp>
        <p:nvSpPr>
          <p:cNvPr id="256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432F7F-9DB5-423F-B5E0-94306C9F1463}" type="slidenum">
              <a:rPr lang="ru-RU" smtClean="0"/>
              <a:pPr/>
              <a:t>13</a:t>
            </a:fld>
            <a:endParaRPr lang="ru-RU" smtClean="0"/>
          </a:p>
        </p:txBody>
      </p:sp>
    </p:spTree>
    <p:extLst>
      <p:ext uri="{BB962C8B-B14F-4D97-AF65-F5344CB8AC3E}">
        <p14:creationId xmlns:p14="http://schemas.microsoft.com/office/powerpoint/2010/main" val="174577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Статическая схема, динамическая схема.</a:t>
            </a:r>
            <a:r>
              <a:rPr lang="ru-RU" baseline="0" dirty="0" smtClean="0"/>
              <a:t> Все коротко.</a:t>
            </a:r>
            <a:endParaRPr lang="ru-RU" dirty="0"/>
          </a:p>
        </p:txBody>
      </p:sp>
      <p:sp>
        <p:nvSpPr>
          <p:cNvPr id="4" name="Номер слайда 3"/>
          <p:cNvSpPr>
            <a:spLocks noGrp="1"/>
          </p:cNvSpPr>
          <p:nvPr>
            <p:ph type="sldNum" sz="quarter" idx="10"/>
          </p:nvPr>
        </p:nvSpPr>
        <p:spPr/>
        <p:txBody>
          <a:bodyPr/>
          <a:lstStyle/>
          <a:p>
            <a:pPr>
              <a:defRPr/>
            </a:pPr>
            <a:fld id="{A1B18520-3260-43A0-9FA7-9201320C36D2}" type="slidenum">
              <a:rPr lang="ru-RU" smtClean="0"/>
              <a:pPr>
                <a:defRPr/>
              </a:pPr>
              <a:t>14</a:t>
            </a:fld>
            <a:endParaRPr lang="ru-RU"/>
          </a:p>
        </p:txBody>
      </p:sp>
    </p:spTree>
    <p:extLst>
      <p:ext uri="{BB962C8B-B14F-4D97-AF65-F5344CB8AC3E}">
        <p14:creationId xmlns:p14="http://schemas.microsoft.com/office/powerpoint/2010/main" val="795153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p:spPr>
      </p:sp>
      <p:sp>
        <p:nvSpPr>
          <p:cNvPr id="3174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dirty="0" smtClean="0"/>
              <a:t>Стр. </a:t>
            </a:r>
            <a:r>
              <a:rPr lang="en-US" dirty="0" smtClean="0"/>
              <a:t>18</a:t>
            </a:r>
            <a:r>
              <a:rPr lang="ru-RU" dirty="0" smtClean="0"/>
              <a:t> «Аутогенная тренировка»</a:t>
            </a:r>
          </a:p>
        </p:txBody>
      </p:sp>
      <p:sp>
        <p:nvSpPr>
          <p:cNvPr id="3174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8B74C91-0D95-4F76-A5DD-1BAC43CEF996}" type="slidenum">
              <a:rPr lang="ru-RU" smtClean="0">
                <a:solidFill>
                  <a:prstClr val="black"/>
                </a:solidFill>
              </a:rPr>
              <a:pPr>
                <a:defRPr/>
              </a:pPr>
              <a:t>15</a:t>
            </a:fld>
            <a:endParaRPr lang="ru-RU" smtClean="0">
              <a:solidFill>
                <a:prstClr val="black"/>
              </a:solidFill>
            </a:endParaRPr>
          </a:p>
        </p:txBody>
      </p:sp>
    </p:spTree>
    <p:extLst>
      <p:ext uri="{BB962C8B-B14F-4D97-AF65-F5344CB8AC3E}">
        <p14:creationId xmlns:p14="http://schemas.microsoft.com/office/powerpoint/2010/main" val="2034651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Интеллект-схема</a:t>
            </a:r>
            <a:endParaRPr lang="ru-RU" dirty="0"/>
          </a:p>
        </p:txBody>
      </p:sp>
      <p:sp>
        <p:nvSpPr>
          <p:cNvPr id="4" name="Номер слайда 3"/>
          <p:cNvSpPr>
            <a:spLocks noGrp="1"/>
          </p:cNvSpPr>
          <p:nvPr>
            <p:ph type="sldNum" sz="quarter" idx="10"/>
          </p:nvPr>
        </p:nvSpPr>
        <p:spPr/>
        <p:txBody>
          <a:bodyPr/>
          <a:lstStyle/>
          <a:p>
            <a:pPr>
              <a:defRPr/>
            </a:pPr>
            <a:fld id="{A1B18520-3260-43A0-9FA7-9201320C36D2}" type="slidenum">
              <a:rPr lang="ru-RU" smtClean="0"/>
              <a:pPr>
                <a:defRPr/>
              </a:pPr>
              <a:t>22</a:t>
            </a:fld>
            <a:endParaRPr lang="ru-RU"/>
          </a:p>
        </p:txBody>
      </p:sp>
    </p:spTree>
    <p:extLst>
      <p:ext uri="{BB962C8B-B14F-4D97-AF65-F5344CB8AC3E}">
        <p14:creationId xmlns:p14="http://schemas.microsoft.com/office/powerpoint/2010/main" val="41838546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Ближайшая задача – детализированная схема. Тема-рема!</a:t>
            </a:r>
          </a:p>
        </p:txBody>
      </p:sp>
      <p:sp>
        <p:nvSpPr>
          <p:cNvPr id="3277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97D6A58-764D-437D-ADBC-41B5B787A60D}" type="slidenum">
              <a:rPr lang="ru-RU" smtClean="0">
                <a:solidFill>
                  <a:prstClr val="black"/>
                </a:solidFill>
              </a:rPr>
              <a:pPr>
                <a:defRPr/>
              </a:pPr>
              <a:t>23</a:t>
            </a:fld>
            <a:endParaRPr lang="ru-RU" smtClean="0">
              <a:solidFill>
                <a:prstClr val="black"/>
              </a:solidFill>
            </a:endParaRPr>
          </a:p>
        </p:txBody>
      </p:sp>
    </p:spTree>
    <p:extLst>
      <p:ext uri="{BB962C8B-B14F-4D97-AF65-F5344CB8AC3E}">
        <p14:creationId xmlns:p14="http://schemas.microsoft.com/office/powerpoint/2010/main" val="34160868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Стр.</a:t>
            </a:r>
            <a:r>
              <a:rPr lang="ru-RU" baseline="0" dirty="0" smtClean="0"/>
              <a:t> 19</a:t>
            </a:r>
            <a:endParaRPr lang="ru-RU" dirty="0"/>
          </a:p>
        </p:txBody>
      </p:sp>
      <p:sp>
        <p:nvSpPr>
          <p:cNvPr id="4" name="Номер слайда 3"/>
          <p:cNvSpPr>
            <a:spLocks noGrp="1"/>
          </p:cNvSpPr>
          <p:nvPr>
            <p:ph type="sldNum" sz="quarter" idx="10"/>
          </p:nvPr>
        </p:nvSpPr>
        <p:spPr/>
        <p:txBody>
          <a:bodyPr/>
          <a:lstStyle/>
          <a:p>
            <a:pPr>
              <a:defRPr/>
            </a:pPr>
            <a:fld id="{180C05AC-96DD-4951-B037-3DCE590379B4}" type="slidenum">
              <a:rPr lang="ru-RU" smtClean="0">
                <a:solidFill>
                  <a:prstClr val="black"/>
                </a:solidFill>
              </a:rPr>
              <a:pPr>
                <a:defRPr/>
              </a:pPr>
              <a:t>25</a:t>
            </a:fld>
            <a:endParaRPr lang="ru-RU">
              <a:solidFill>
                <a:prstClr val="black"/>
              </a:solidFill>
            </a:endParaRPr>
          </a:p>
        </p:txBody>
      </p:sp>
    </p:spTree>
    <p:extLst>
      <p:ext uri="{BB962C8B-B14F-4D97-AF65-F5344CB8AC3E}">
        <p14:creationId xmlns:p14="http://schemas.microsoft.com/office/powerpoint/2010/main" val="706680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bwMode="auto">
          <a:noFill/>
          <a:ln>
            <a:solidFill>
              <a:srgbClr val="000000"/>
            </a:solidFill>
            <a:miter lim="800000"/>
            <a:headEnd/>
            <a:tailEnd/>
          </a:ln>
        </p:spPr>
      </p:sp>
      <p:sp>
        <p:nvSpPr>
          <p:cNvPr id="3686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dirty="0" smtClean="0"/>
              <a:t>Задача — зарисовать схемой только то, что нужно. Ненужное — не рисовать.</a:t>
            </a:r>
          </a:p>
          <a:p>
            <a:pPr eaLnBrk="1" hangingPunct="1">
              <a:spcBef>
                <a:spcPct val="0"/>
              </a:spcBef>
            </a:pPr>
            <a:r>
              <a:rPr lang="ru-RU" dirty="0" smtClean="0"/>
              <a:t>На дом: </a:t>
            </a:r>
            <a:r>
              <a:rPr lang="ru-RU" dirty="0" err="1" smtClean="0"/>
              <a:t>Шенкман</a:t>
            </a:r>
            <a:r>
              <a:rPr lang="ru-RU" dirty="0" smtClean="0"/>
              <a:t> «С чего начинать мужчине». +</a:t>
            </a:r>
            <a:r>
              <a:rPr lang="ru-RU" baseline="0" dirty="0" smtClean="0"/>
              <a:t> Про Максимум жизни</a:t>
            </a:r>
            <a:endParaRPr lang="ru-RU" dirty="0" smtClean="0"/>
          </a:p>
        </p:txBody>
      </p:sp>
      <p:sp>
        <p:nvSpPr>
          <p:cNvPr id="337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F64EAE7-6DAD-4871-930D-506A26F25F1D}" type="slidenum">
              <a:rPr lang="ru-RU" smtClean="0">
                <a:solidFill>
                  <a:prstClr val="black"/>
                </a:solidFill>
              </a:rPr>
              <a:pPr>
                <a:defRPr/>
              </a:pPr>
              <a:t>30</a:t>
            </a:fld>
            <a:endParaRPr lang="ru-RU" smtClean="0">
              <a:solidFill>
                <a:prstClr val="black"/>
              </a:solidFill>
            </a:endParaRPr>
          </a:p>
        </p:txBody>
      </p:sp>
    </p:spTree>
    <p:extLst>
      <p:ext uri="{BB962C8B-B14F-4D97-AF65-F5344CB8AC3E}">
        <p14:creationId xmlns:p14="http://schemas.microsoft.com/office/powerpoint/2010/main" val="2699037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Стр.</a:t>
            </a:r>
            <a:r>
              <a:rPr lang="ru-RU" baseline="0" dirty="0" smtClean="0"/>
              <a:t> 19</a:t>
            </a:r>
            <a:endParaRPr lang="ru-RU" dirty="0"/>
          </a:p>
        </p:txBody>
      </p:sp>
      <p:sp>
        <p:nvSpPr>
          <p:cNvPr id="4" name="Номер слайда 3"/>
          <p:cNvSpPr>
            <a:spLocks noGrp="1"/>
          </p:cNvSpPr>
          <p:nvPr>
            <p:ph type="sldNum" sz="quarter" idx="10"/>
          </p:nvPr>
        </p:nvSpPr>
        <p:spPr/>
        <p:txBody>
          <a:bodyPr/>
          <a:lstStyle/>
          <a:p>
            <a:pPr>
              <a:defRPr/>
            </a:pPr>
            <a:fld id="{180C05AC-96DD-4951-B037-3DCE590379B4}" type="slidenum">
              <a:rPr lang="ru-RU" smtClean="0">
                <a:solidFill>
                  <a:prstClr val="black"/>
                </a:solidFill>
              </a:rPr>
              <a:pPr>
                <a:defRPr/>
              </a:pPr>
              <a:t>31</a:t>
            </a:fld>
            <a:endParaRPr lang="ru-RU">
              <a:solidFill>
                <a:prstClr val="black"/>
              </a:solidFill>
            </a:endParaRPr>
          </a:p>
        </p:txBody>
      </p:sp>
    </p:spTree>
    <p:extLst>
      <p:ext uri="{BB962C8B-B14F-4D97-AF65-F5344CB8AC3E}">
        <p14:creationId xmlns:p14="http://schemas.microsoft.com/office/powerpoint/2010/main" val="8219947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Стр.</a:t>
            </a:r>
            <a:r>
              <a:rPr lang="ru-RU" baseline="0" dirty="0" smtClean="0"/>
              <a:t> 19</a:t>
            </a:r>
            <a:endParaRPr lang="ru-RU" dirty="0"/>
          </a:p>
        </p:txBody>
      </p:sp>
      <p:sp>
        <p:nvSpPr>
          <p:cNvPr id="4" name="Номер слайда 3"/>
          <p:cNvSpPr>
            <a:spLocks noGrp="1"/>
          </p:cNvSpPr>
          <p:nvPr>
            <p:ph type="sldNum" sz="quarter" idx="10"/>
          </p:nvPr>
        </p:nvSpPr>
        <p:spPr/>
        <p:txBody>
          <a:bodyPr/>
          <a:lstStyle/>
          <a:p>
            <a:pPr>
              <a:defRPr/>
            </a:pPr>
            <a:fld id="{180C05AC-96DD-4951-B037-3DCE590379B4}" type="slidenum">
              <a:rPr lang="ru-RU" smtClean="0">
                <a:solidFill>
                  <a:prstClr val="black"/>
                </a:solidFill>
              </a:rPr>
              <a:pPr>
                <a:defRPr/>
              </a:pPr>
              <a:t>34</a:t>
            </a:fld>
            <a:endParaRPr lang="ru-RU">
              <a:solidFill>
                <a:prstClr val="black"/>
              </a:solidFill>
            </a:endParaRPr>
          </a:p>
        </p:txBody>
      </p:sp>
    </p:spTree>
    <p:extLst>
      <p:ext uri="{BB962C8B-B14F-4D97-AF65-F5344CB8AC3E}">
        <p14:creationId xmlns:p14="http://schemas.microsoft.com/office/powerpoint/2010/main" val="3573146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Тренируемся</a:t>
            </a:r>
            <a:r>
              <a:rPr lang="ru-RU" baseline="0" dirty="0" smtClean="0"/>
              <a:t> с выбранной книгой</a:t>
            </a:r>
            <a:endParaRPr lang="ru-RU" dirty="0"/>
          </a:p>
        </p:txBody>
      </p:sp>
      <p:sp>
        <p:nvSpPr>
          <p:cNvPr id="4" name="Номер слайда 3"/>
          <p:cNvSpPr>
            <a:spLocks noGrp="1"/>
          </p:cNvSpPr>
          <p:nvPr>
            <p:ph type="sldNum" sz="quarter" idx="10"/>
          </p:nvPr>
        </p:nvSpPr>
        <p:spPr/>
        <p:txBody>
          <a:bodyPr/>
          <a:lstStyle/>
          <a:p>
            <a:fld id="{41AF564E-F629-4F10-A8DC-EC9CFDAD1EC6}" type="slidenum">
              <a:rPr lang="ru-RU" smtClean="0"/>
              <a:pPr/>
              <a:t>3</a:t>
            </a:fld>
            <a:endParaRPr lang="ru-RU"/>
          </a:p>
        </p:txBody>
      </p:sp>
    </p:spTree>
    <p:extLst>
      <p:ext uri="{BB962C8B-B14F-4D97-AF65-F5344CB8AC3E}">
        <p14:creationId xmlns:p14="http://schemas.microsoft.com/office/powerpoint/2010/main" val="7907698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Во имя чего автор писал этот текст?</a:t>
            </a:r>
            <a:endParaRPr lang="ru-RU" dirty="0"/>
          </a:p>
        </p:txBody>
      </p:sp>
      <p:sp>
        <p:nvSpPr>
          <p:cNvPr id="4" name="Номер слайда 3"/>
          <p:cNvSpPr>
            <a:spLocks noGrp="1"/>
          </p:cNvSpPr>
          <p:nvPr>
            <p:ph type="sldNum" sz="quarter" idx="10"/>
          </p:nvPr>
        </p:nvSpPr>
        <p:spPr/>
        <p:txBody>
          <a:bodyPr/>
          <a:lstStyle/>
          <a:p>
            <a:fld id="{964C4CA9-255A-4BA4-BB22-0A0AE8C594F7}" type="slidenum">
              <a:rPr lang="ru-RU" smtClean="0">
                <a:solidFill>
                  <a:prstClr val="black"/>
                </a:solidFill>
              </a:rPr>
              <a:pPr/>
              <a:t>36</a:t>
            </a:fld>
            <a:endParaRPr lang="ru-RU">
              <a:solidFill>
                <a:prstClr val="black"/>
              </a:solidFill>
            </a:endParaRPr>
          </a:p>
        </p:txBody>
      </p:sp>
    </p:spTree>
    <p:extLst>
      <p:ext uri="{BB962C8B-B14F-4D97-AF65-F5344CB8AC3E}">
        <p14:creationId xmlns:p14="http://schemas.microsoft.com/office/powerpoint/2010/main" val="60020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Стр.</a:t>
            </a:r>
            <a:r>
              <a:rPr lang="ru-RU" baseline="0" dirty="0" smtClean="0"/>
              <a:t> 19</a:t>
            </a:r>
            <a:endParaRPr lang="ru-RU" dirty="0"/>
          </a:p>
        </p:txBody>
      </p:sp>
      <p:sp>
        <p:nvSpPr>
          <p:cNvPr id="4" name="Номер слайда 3"/>
          <p:cNvSpPr>
            <a:spLocks noGrp="1"/>
          </p:cNvSpPr>
          <p:nvPr>
            <p:ph type="sldNum" sz="quarter" idx="10"/>
          </p:nvPr>
        </p:nvSpPr>
        <p:spPr/>
        <p:txBody>
          <a:bodyPr/>
          <a:lstStyle/>
          <a:p>
            <a:pPr>
              <a:defRPr/>
            </a:pPr>
            <a:fld id="{180C05AC-96DD-4951-B037-3DCE590379B4}" type="slidenum">
              <a:rPr lang="ru-RU" smtClean="0">
                <a:solidFill>
                  <a:prstClr val="black"/>
                </a:solidFill>
              </a:rPr>
              <a:pPr>
                <a:defRPr/>
              </a:pPr>
              <a:t>37</a:t>
            </a:fld>
            <a:endParaRPr lang="ru-RU">
              <a:solidFill>
                <a:prstClr val="black"/>
              </a:solidFill>
            </a:endParaRPr>
          </a:p>
        </p:txBody>
      </p:sp>
    </p:spTree>
    <p:extLst>
      <p:ext uri="{BB962C8B-B14F-4D97-AF65-F5344CB8AC3E}">
        <p14:creationId xmlns:p14="http://schemas.microsoft.com/office/powerpoint/2010/main" val="5907858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Стр.</a:t>
            </a:r>
            <a:r>
              <a:rPr lang="ru-RU" baseline="0" dirty="0" smtClean="0"/>
              <a:t> 19</a:t>
            </a:r>
            <a:endParaRPr lang="ru-RU" dirty="0"/>
          </a:p>
        </p:txBody>
      </p:sp>
      <p:sp>
        <p:nvSpPr>
          <p:cNvPr id="4" name="Номер слайда 3"/>
          <p:cNvSpPr>
            <a:spLocks noGrp="1"/>
          </p:cNvSpPr>
          <p:nvPr>
            <p:ph type="sldNum" sz="quarter" idx="10"/>
          </p:nvPr>
        </p:nvSpPr>
        <p:spPr/>
        <p:txBody>
          <a:bodyPr/>
          <a:lstStyle/>
          <a:p>
            <a:pPr>
              <a:defRPr/>
            </a:pPr>
            <a:fld id="{180C05AC-96DD-4951-B037-3DCE590379B4}" type="slidenum">
              <a:rPr lang="ru-RU" smtClean="0">
                <a:solidFill>
                  <a:prstClr val="black"/>
                </a:solidFill>
              </a:rPr>
              <a:pPr>
                <a:defRPr/>
              </a:pPr>
              <a:t>38</a:t>
            </a:fld>
            <a:endParaRPr lang="ru-RU">
              <a:solidFill>
                <a:prstClr val="black"/>
              </a:solidFill>
            </a:endParaRPr>
          </a:p>
        </p:txBody>
      </p:sp>
    </p:spTree>
    <p:extLst>
      <p:ext uri="{BB962C8B-B14F-4D97-AF65-F5344CB8AC3E}">
        <p14:creationId xmlns:p14="http://schemas.microsoft.com/office/powerpoint/2010/main" val="1786166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Стр.</a:t>
            </a:r>
            <a:r>
              <a:rPr lang="ru-RU" baseline="0" dirty="0" smtClean="0"/>
              <a:t> 19</a:t>
            </a:r>
            <a:endParaRPr lang="ru-RU" dirty="0"/>
          </a:p>
        </p:txBody>
      </p:sp>
      <p:sp>
        <p:nvSpPr>
          <p:cNvPr id="4" name="Номер слайда 3"/>
          <p:cNvSpPr>
            <a:spLocks noGrp="1"/>
          </p:cNvSpPr>
          <p:nvPr>
            <p:ph type="sldNum" sz="quarter" idx="10"/>
          </p:nvPr>
        </p:nvSpPr>
        <p:spPr/>
        <p:txBody>
          <a:bodyPr/>
          <a:lstStyle/>
          <a:p>
            <a:pPr>
              <a:defRPr/>
            </a:pPr>
            <a:fld id="{180C05AC-96DD-4951-B037-3DCE590379B4}" type="slidenum">
              <a:rPr lang="ru-RU" smtClean="0">
                <a:solidFill>
                  <a:prstClr val="black"/>
                </a:solidFill>
              </a:rPr>
              <a:pPr>
                <a:defRPr/>
              </a:pPr>
              <a:t>42</a:t>
            </a:fld>
            <a:endParaRPr lang="ru-RU">
              <a:solidFill>
                <a:prstClr val="black"/>
              </a:solidFill>
            </a:endParaRPr>
          </a:p>
        </p:txBody>
      </p:sp>
    </p:spTree>
    <p:extLst>
      <p:ext uri="{BB962C8B-B14F-4D97-AF65-F5344CB8AC3E}">
        <p14:creationId xmlns:p14="http://schemas.microsoft.com/office/powerpoint/2010/main" val="27857015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Стр.</a:t>
            </a:r>
            <a:r>
              <a:rPr lang="ru-RU" baseline="0" dirty="0" smtClean="0"/>
              <a:t> 19</a:t>
            </a:r>
            <a:endParaRPr lang="ru-RU" dirty="0"/>
          </a:p>
        </p:txBody>
      </p:sp>
      <p:sp>
        <p:nvSpPr>
          <p:cNvPr id="4" name="Номер слайда 3"/>
          <p:cNvSpPr>
            <a:spLocks noGrp="1"/>
          </p:cNvSpPr>
          <p:nvPr>
            <p:ph type="sldNum" sz="quarter" idx="10"/>
          </p:nvPr>
        </p:nvSpPr>
        <p:spPr/>
        <p:txBody>
          <a:bodyPr/>
          <a:lstStyle/>
          <a:p>
            <a:pPr>
              <a:defRPr/>
            </a:pPr>
            <a:fld id="{180C05AC-96DD-4951-B037-3DCE590379B4}" type="slidenum">
              <a:rPr lang="ru-RU" smtClean="0">
                <a:solidFill>
                  <a:prstClr val="black"/>
                </a:solidFill>
              </a:rPr>
              <a:pPr>
                <a:defRPr/>
              </a:pPr>
              <a:t>43</a:t>
            </a:fld>
            <a:endParaRPr lang="ru-RU">
              <a:solidFill>
                <a:prstClr val="black"/>
              </a:solidFill>
            </a:endParaRPr>
          </a:p>
        </p:txBody>
      </p:sp>
    </p:spTree>
    <p:extLst>
      <p:ext uri="{BB962C8B-B14F-4D97-AF65-F5344CB8AC3E}">
        <p14:creationId xmlns:p14="http://schemas.microsoft.com/office/powerpoint/2010/main" val="16949946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Стр.</a:t>
            </a:r>
            <a:r>
              <a:rPr lang="ru-RU" baseline="0" dirty="0" smtClean="0"/>
              <a:t> 19</a:t>
            </a:r>
            <a:endParaRPr lang="ru-RU" dirty="0"/>
          </a:p>
        </p:txBody>
      </p:sp>
      <p:sp>
        <p:nvSpPr>
          <p:cNvPr id="4" name="Номер слайда 3"/>
          <p:cNvSpPr>
            <a:spLocks noGrp="1"/>
          </p:cNvSpPr>
          <p:nvPr>
            <p:ph type="sldNum" sz="quarter" idx="10"/>
          </p:nvPr>
        </p:nvSpPr>
        <p:spPr/>
        <p:txBody>
          <a:bodyPr/>
          <a:lstStyle/>
          <a:p>
            <a:pPr>
              <a:defRPr/>
            </a:pPr>
            <a:fld id="{180C05AC-96DD-4951-B037-3DCE590379B4}" type="slidenum">
              <a:rPr lang="ru-RU" smtClean="0">
                <a:solidFill>
                  <a:prstClr val="black"/>
                </a:solidFill>
              </a:rPr>
              <a:pPr>
                <a:defRPr/>
              </a:pPr>
              <a:t>47</a:t>
            </a:fld>
            <a:endParaRPr lang="ru-RU">
              <a:solidFill>
                <a:prstClr val="black"/>
              </a:solidFill>
            </a:endParaRPr>
          </a:p>
        </p:txBody>
      </p:sp>
    </p:spTree>
    <p:extLst>
      <p:ext uri="{BB962C8B-B14F-4D97-AF65-F5344CB8AC3E}">
        <p14:creationId xmlns:p14="http://schemas.microsoft.com/office/powerpoint/2010/main" val="2625802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Стр.</a:t>
            </a:r>
            <a:r>
              <a:rPr lang="ru-RU" baseline="0" dirty="0" smtClean="0"/>
              <a:t> 19</a:t>
            </a:r>
            <a:endParaRPr lang="ru-RU" dirty="0"/>
          </a:p>
        </p:txBody>
      </p:sp>
      <p:sp>
        <p:nvSpPr>
          <p:cNvPr id="4" name="Номер слайда 3"/>
          <p:cNvSpPr>
            <a:spLocks noGrp="1"/>
          </p:cNvSpPr>
          <p:nvPr>
            <p:ph type="sldNum" sz="quarter" idx="10"/>
          </p:nvPr>
        </p:nvSpPr>
        <p:spPr/>
        <p:txBody>
          <a:bodyPr/>
          <a:lstStyle/>
          <a:p>
            <a:pPr>
              <a:defRPr/>
            </a:pPr>
            <a:fld id="{180C05AC-96DD-4951-B037-3DCE590379B4}" type="slidenum">
              <a:rPr lang="ru-RU" smtClean="0">
                <a:solidFill>
                  <a:prstClr val="black"/>
                </a:solidFill>
              </a:rPr>
              <a:pPr>
                <a:defRPr/>
              </a:pPr>
              <a:t>48</a:t>
            </a:fld>
            <a:endParaRPr lang="ru-RU">
              <a:solidFill>
                <a:prstClr val="black"/>
              </a:solidFill>
            </a:endParaRPr>
          </a:p>
        </p:txBody>
      </p:sp>
    </p:spTree>
    <p:extLst>
      <p:ext uri="{BB962C8B-B14F-4D97-AF65-F5344CB8AC3E}">
        <p14:creationId xmlns:p14="http://schemas.microsoft.com/office/powerpoint/2010/main" val="42216847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Стр.</a:t>
            </a:r>
            <a:r>
              <a:rPr lang="ru-RU" baseline="0" dirty="0" smtClean="0"/>
              <a:t> 19</a:t>
            </a:r>
            <a:endParaRPr lang="ru-RU" dirty="0"/>
          </a:p>
        </p:txBody>
      </p:sp>
      <p:sp>
        <p:nvSpPr>
          <p:cNvPr id="4" name="Номер слайда 3"/>
          <p:cNvSpPr>
            <a:spLocks noGrp="1"/>
          </p:cNvSpPr>
          <p:nvPr>
            <p:ph type="sldNum" sz="quarter" idx="10"/>
          </p:nvPr>
        </p:nvSpPr>
        <p:spPr/>
        <p:txBody>
          <a:bodyPr/>
          <a:lstStyle/>
          <a:p>
            <a:pPr>
              <a:defRPr/>
            </a:pPr>
            <a:fld id="{180C05AC-96DD-4951-B037-3DCE590379B4}" type="slidenum">
              <a:rPr lang="ru-RU" smtClean="0">
                <a:solidFill>
                  <a:prstClr val="black"/>
                </a:solidFill>
              </a:rPr>
              <a:pPr>
                <a:defRPr/>
              </a:pPr>
              <a:t>49</a:t>
            </a:fld>
            <a:endParaRPr lang="ru-RU">
              <a:solidFill>
                <a:prstClr val="black"/>
              </a:solidFill>
            </a:endParaRPr>
          </a:p>
        </p:txBody>
      </p:sp>
    </p:spTree>
    <p:extLst>
      <p:ext uri="{BB962C8B-B14F-4D97-AF65-F5344CB8AC3E}">
        <p14:creationId xmlns:p14="http://schemas.microsoft.com/office/powerpoint/2010/main" val="21682810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Стр.</a:t>
            </a:r>
            <a:r>
              <a:rPr lang="ru-RU" baseline="0" dirty="0" smtClean="0"/>
              <a:t> 19</a:t>
            </a:r>
            <a:endParaRPr lang="ru-RU" dirty="0"/>
          </a:p>
        </p:txBody>
      </p:sp>
      <p:sp>
        <p:nvSpPr>
          <p:cNvPr id="4" name="Номер слайда 3"/>
          <p:cNvSpPr>
            <a:spLocks noGrp="1"/>
          </p:cNvSpPr>
          <p:nvPr>
            <p:ph type="sldNum" sz="quarter" idx="10"/>
          </p:nvPr>
        </p:nvSpPr>
        <p:spPr/>
        <p:txBody>
          <a:bodyPr/>
          <a:lstStyle/>
          <a:p>
            <a:pPr>
              <a:defRPr/>
            </a:pPr>
            <a:fld id="{180C05AC-96DD-4951-B037-3DCE590379B4}" type="slidenum">
              <a:rPr lang="ru-RU" smtClean="0">
                <a:solidFill>
                  <a:prstClr val="black"/>
                </a:solidFill>
              </a:rPr>
              <a:pPr>
                <a:defRPr/>
              </a:pPr>
              <a:t>50</a:t>
            </a:fld>
            <a:endParaRPr lang="ru-RU">
              <a:solidFill>
                <a:prstClr val="black"/>
              </a:solidFill>
            </a:endParaRPr>
          </a:p>
        </p:txBody>
      </p:sp>
    </p:spTree>
    <p:extLst>
      <p:ext uri="{BB962C8B-B14F-4D97-AF65-F5344CB8AC3E}">
        <p14:creationId xmlns:p14="http://schemas.microsoft.com/office/powerpoint/2010/main" val="23523713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Стр.</a:t>
            </a:r>
            <a:r>
              <a:rPr lang="ru-RU" baseline="0" dirty="0" smtClean="0"/>
              <a:t> 19</a:t>
            </a:r>
            <a:endParaRPr lang="ru-RU" dirty="0"/>
          </a:p>
        </p:txBody>
      </p:sp>
      <p:sp>
        <p:nvSpPr>
          <p:cNvPr id="4" name="Номер слайда 3"/>
          <p:cNvSpPr>
            <a:spLocks noGrp="1"/>
          </p:cNvSpPr>
          <p:nvPr>
            <p:ph type="sldNum" sz="quarter" idx="10"/>
          </p:nvPr>
        </p:nvSpPr>
        <p:spPr/>
        <p:txBody>
          <a:bodyPr/>
          <a:lstStyle/>
          <a:p>
            <a:pPr>
              <a:defRPr/>
            </a:pPr>
            <a:fld id="{180C05AC-96DD-4951-B037-3DCE590379B4}" type="slidenum">
              <a:rPr lang="ru-RU" smtClean="0">
                <a:solidFill>
                  <a:prstClr val="black"/>
                </a:solidFill>
              </a:rPr>
              <a:pPr>
                <a:defRPr/>
              </a:pPr>
              <a:t>51</a:t>
            </a:fld>
            <a:endParaRPr lang="ru-RU">
              <a:solidFill>
                <a:prstClr val="black"/>
              </a:solidFill>
            </a:endParaRPr>
          </a:p>
        </p:txBody>
      </p:sp>
    </p:spTree>
    <p:extLst>
      <p:ext uri="{BB962C8B-B14F-4D97-AF65-F5344CB8AC3E}">
        <p14:creationId xmlns:p14="http://schemas.microsoft.com/office/powerpoint/2010/main" val="2614344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Выделить логические блоки</a:t>
            </a:r>
          </a:p>
          <a:p>
            <a:r>
              <a:rPr lang="ru-RU" dirty="0" smtClean="0"/>
              <a:t>Как нарисовать схему основной мысли? – см. «Инструкция по выборочному</a:t>
            </a:r>
            <a:r>
              <a:rPr lang="ru-RU" baseline="0" dirty="0" smtClean="0"/>
              <a:t> чтению».</a:t>
            </a:r>
            <a:endParaRPr lang="ru-RU" dirty="0" smtClean="0"/>
          </a:p>
          <a:p>
            <a:r>
              <a:rPr lang="ru-RU" dirty="0" smtClean="0"/>
              <a:t>Упростить текст – выделить</a:t>
            </a:r>
            <a:r>
              <a:rPr lang="ru-RU" baseline="0" dirty="0" smtClean="0"/>
              <a:t> тезисы, отделить их от обоснований и иллюстраций</a:t>
            </a:r>
            <a:endParaRPr lang="ru-RU" dirty="0"/>
          </a:p>
        </p:txBody>
      </p:sp>
      <p:sp>
        <p:nvSpPr>
          <p:cNvPr id="4" name="Номер слайда 3"/>
          <p:cNvSpPr>
            <a:spLocks noGrp="1"/>
          </p:cNvSpPr>
          <p:nvPr>
            <p:ph type="sldNum" sz="quarter" idx="10"/>
          </p:nvPr>
        </p:nvSpPr>
        <p:spPr/>
        <p:txBody>
          <a:bodyPr/>
          <a:lstStyle/>
          <a:p>
            <a:fld id="{41AF564E-F629-4F10-A8DC-EC9CFDAD1EC6}" type="slidenum">
              <a:rPr lang="ru-RU" smtClean="0"/>
              <a:pPr/>
              <a:t>5</a:t>
            </a:fld>
            <a:endParaRPr lang="ru-RU"/>
          </a:p>
        </p:txBody>
      </p:sp>
    </p:spTree>
    <p:extLst>
      <p:ext uri="{BB962C8B-B14F-4D97-AF65-F5344CB8AC3E}">
        <p14:creationId xmlns:p14="http://schemas.microsoft.com/office/powerpoint/2010/main" val="15833923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Практика:</a:t>
            </a:r>
          </a:p>
          <a:p>
            <a:r>
              <a:rPr lang="ru-RU" dirty="0" smtClean="0"/>
              <a:t>Выделить логические</a:t>
            </a:r>
            <a:r>
              <a:rPr lang="ru-RU" baseline="0" dirty="0" smtClean="0"/>
              <a:t> блоки в первых трех статьях РК.</a:t>
            </a:r>
          </a:p>
          <a:p>
            <a:r>
              <a:rPr lang="ru-RU" dirty="0" smtClean="0"/>
              <a:t>Блочная структура текста: как найти в тексте главное. Что читать, а что не читать.  Блоки текста на примере Выборочное чтение – самостоятельно. Другие тексты?</a:t>
            </a:r>
          </a:p>
          <a:p>
            <a:endParaRPr lang="ru-RU" dirty="0"/>
          </a:p>
        </p:txBody>
      </p:sp>
      <p:sp>
        <p:nvSpPr>
          <p:cNvPr id="4" name="Номер слайда 3"/>
          <p:cNvSpPr>
            <a:spLocks noGrp="1"/>
          </p:cNvSpPr>
          <p:nvPr>
            <p:ph type="sldNum" sz="quarter" idx="10"/>
          </p:nvPr>
        </p:nvSpPr>
        <p:spPr/>
        <p:txBody>
          <a:bodyPr/>
          <a:lstStyle/>
          <a:p>
            <a:fld id="{41AF564E-F629-4F10-A8DC-EC9CFDAD1EC6}" type="slidenum">
              <a:rPr lang="ru-RU" smtClean="0"/>
              <a:pPr/>
              <a:t>52</a:t>
            </a:fld>
            <a:endParaRPr lang="ru-RU"/>
          </a:p>
        </p:txBody>
      </p:sp>
    </p:spTree>
    <p:extLst>
      <p:ext uri="{BB962C8B-B14F-4D97-AF65-F5344CB8AC3E}">
        <p14:creationId xmlns:p14="http://schemas.microsoft.com/office/powerpoint/2010/main" val="493749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Выделить логические блоки</a:t>
            </a:r>
          </a:p>
          <a:p>
            <a:r>
              <a:rPr lang="ru-RU" dirty="0" smtClean="0"/>
              <a:t>Как нарисовать схему основной мысли? – см. «Инструкция по выборочному</a:t>
            </a:r>
            <a:r>
              <a:rPr lang="ru-RU" baseline="0" dirty="0" smtClean="0"/>
              <a:t> чтению».</a:t>
            </a:r>
            <a:endParaRPr lang="ru-RU" dirty="0" smtClean="0"/>
          </a:p>
          <a:p>
            <a:r>
              <a:rPr lang="ru-RU" dirty="0" smtClean="0"/>
              <a:t>Упростить текст – выделить</a:t>
            </a:r>
            <a:r>
              <a:rPr lang="ru-RU" baseline="0" dirty="0" smtClean="0"/>
              <a:t> тезисы, отделить их от обоснований и иллюстраций</a:t>
            </a:r>
            <a:endParaRPr lang="ru-RU" dirty="0"/>
          </a:p>
        </p:txBody>
      </p:sp>
      <p:sp>
        <p:nvSpPr>
          <p:cNvPr id="4" name="Номер слайда 3"/>
          <p:cNvSpPr>
            <a:spLocks noGrp="1"/>
          </p:cNvSpPr>
          <p:nvPr>
            <p:ph type="sldNum" sz="quarter" idx="10"/>
          </p:nvPr>
        </p:nvSpPr>
        <p:spPr/>
        <p:txBody>
          <a:bodyPr/>
          <a:lstStyle/>
          <a:p>
            <a:fld id="{41AF564E-F629-4F10-A8DC-EC9CFDAD1EC6}" type="slidenum">
              <a:rPr lang="ru-RU" smtClean="0"/>
              <a:pPr/>
              <a:t>6</a:t>
            </a:fld>
            <a:endParaRPr lang="ru-RU"/>
          </a:p>
        </p:txBody>
      </p:sp>
    </p:spTree>
    <p:extLst>
      <p:ext uri="{BB962C8B-B14F-4D97-AF65-F5344CB8AC3E}">
        <p14:creationId xmlns:p14="http://schemas.microsoft.com/office/powerpoint/2010/main" val="1583392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Практика:</a:t>
            </a:r>
          </a:p>
          <a:p>
            <a:r>
              <a:rPr lang="ru-RU" dirty="0" smtClean="0"/>
              <a:t>Выделить логические</a:t>
            </a:r>
            <a:r>
              <a:rPr lang="ru-RU" baseline="0" dirty="0" smtClean="0"/>
              <a:t> блоки в первых трех статьях РК.</a:t>
            </a:r>
          </a:p>
          <a:p>
            <a:r>
              <a:rPr lang="ru-RU" dirty="0" smtClean="0"/>
              <a:t>Блочная структура текста: как найти в тексте главное. Что читать, а что не читать.  Блоки текста на примере Выборочное чтение – самостоятельно. Другие тексты?</a:t>
            </a:r>
          </a:p>
          <a:p>
            <a:endParaRPr lang="ru-RU" dirty="0"/>
          </a:p>
        </p:txBody>
      </p:sp>
      <p:sp>
        <p:nvSpPr>
          <p:cNvPr id="4" name="Номер слайда 3"/>
          <p:cNvSpPr>
            <a:spLocks noGrp="1"/>
          </p:cNvSpPr>
          <p:nvPr>
            <p:ph type="sldNum" sz="quarter" idx="10"/>
          </p:nvPr>
        </p:nvSpPr>
        <p:spPr/>
        <p:txBody>
          <a:bodyPr/>
          <a:lstStyle/>
          <a:p>
            <a:fld id="{41AF564E-F629-4F10-A8DC-EC9CFDAD1EC6}" type="slidenum">
              <a:rPr lang="ru-RU" smtClean="0"/>
              <a:pPr/>
              <a:t>7</a:t>
            </a:fld>
            <a:endParaRPr lang="ru-RU"/>
          </a:p>
        </p:txBody>
      </p:sp>
    </p:spTree>
    <p:extLst>
      <p:ext uri="{BB962C8B-B14F-4D97-AF65-F5344CB8AC3E}">
        <p14:creationId xmlns:p14="http://schemas.microsoft.com/office/powerpoint/2010/main" val="1792419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Практика:</a:t>
            </a:r>
          </a:p>
          <a:p>
            <a:r>
              <a:rPr lang="ru-RU" dirty="0" smtClean="0"/>
              <a:t>Выделить логические</a:t>
            </a:r>
            <a:r>
              <a:rPr lang="ru-RU" baseline="0" dirty="0" smtClean="0"/>
              <a:t> блоки в первых трех статьях РК.</a:t>
            </a:r>
          </a:p>
          <a:p>
            <a:r>
              <a:rPr lang="ru-RU" dirty="0" smtClean="0"/>
              <a:t>Блочная структура текста: как найти в тексте главное. Что читать, а что не читать.  Блоки текста на примере Выборочное чтение – самостоятельно. Другие тексты?</a:t>
            </a:r>
          </a:p>
          <a:p>
            <a:endParaRPr lang="ru-RU" dirty="0"/>
          </a:p>
        </p:txBody>
      </p:sp>
      <p:sp>
        <p:nvSpPr>
          <p:cNvPr id="4" name="Номер слайда 3"/>
          <p:cNvSpPr>
            <a:spLocks noGrp="1"/>
          </p:cNvSpPr>
          <p:nvPr>
            <p:ph type="sldNum" sz="quarter" idx="10"/>
          </p:nvPr>
        </p:nvSpPr>
        <p:spPr/>
        <p:txBody>
          <a:bodyPr/>
          <a:lstStyle/>
          <a:p>
            <a:fld id="{41AF564E-F629-4F10-A8DC-EC9CFDAD1EC6}" type="slidenum">
              <a:rPr lang="ru-RU" smtClean="0"/>
              <a:pPr/>
              <a:t>8</a:t>
            </a:fld>
            <a:endParaRPr lang="ru-RU"/>
          </a:p>
        </p:txBody>
      </p:sp>
    </p:spTree>
    <p:extLst>
      <p:ext uri="{BB962C8B-B14F-4D97-AF65-F5344CB8AC3E}">
        <p14:creationId xmlns:p14="http://schemas.microsoft.com/office/powerpoint/2010/main" val="2048515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Практика:</a:t>
            </a:r>
          </a:p>
          <a:p>
            <a:r>
              <a:rPr lang="ru-RU" dirty="0" smtClean="0"/>
              <a:t>Выделить логические</a:t>
            </a:r>
            <a:r>
              <a:rPr lang="ru-RU" baseline="0" dirty="0" smtClean="0"/>
              <a:t> блоки в первых трех статьях РК.</a:t>
            </a:r>
          </a:p>
          <a:p>
            <a:r>
              <a:rPr lang="ru-RU" dirty="0" smtClean="0"/>
              <a:t>Блочная структура текста: как найти в тексте главное. Что читать, а что не читать.  Блоки текста на примере Выборочное чтение – самостоятельно. Другие тексты?</a:t>
            </a:r>
          </a:p>
          <a:p>
            <a:endParaRPr lang="ru-RU" dirty="0"/>
          </a:p>
        </p:txBody>
      </p:sp>
      <p:sp>
        <p:nvSpPr>
          <p:cNvPr id="4" name="Номер слайда 3"/>
          <p:cNvSpPr>
            <a:spLocks noGrp="1"/>
          </p:cNvSpPr>
          <p:nvPr>
            <p:ph type="sldNum" sz="quarter" idx="10"/>
          </p:nvPr>
        </p:nvSpPr>
        <p:spPr/>
        <p:txBody>
          <a:bodyPr/>
          <a:lstStyle/>
          <a:p>
            <a:fld id="{41AF564E-F629-4F10-A8DC-EC9CFDAD1EC6}" type="slidenum">
              <a:rPr lang="ru-RU" smtClean="0"/>
              <a:pPr/>
              <a:t>9</a:t>
            </a:fld>
            <a:endParaRPr lang="ru-RU"/>
          </a:p>
        </p:txBody>
      </p:sp>
    </p:spTree>
    <p:extLst>
      <p:ext uri="{BB962C8B-B14F-4D97-AF65-F5344CB8AC3E}">
        <p14:creationId xmlns:p14="http://schemas.microsoft.com/office/powerpoint/2010/main" val="3801672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Практика:</a:t>
            </a:r>
          </a:p>
          <a:p>
            <a:r>
              <a:rPr lang="ru-RU" dirty="0" smtClean="0"/>
              <a:t>Выделить логические</a:t>
            </a:r>
            <a:r>
              <a:rPr lang="ru-RU" baseline="0" dirty="0" smtClean="0"/>
              <a:t> блоки в первых трех статьях РК.</a:t>
            </a:r>
          </a:p>
          <a:p>
            <a:r>
              <a:rPr lang="ru-RU" dirty="0" smtClean="0"/>
              <a:t>Блочная структура текста: как найти в тексте главное. Что читать, а что не читать.  Блоки текста на примере Выборочное чтение – самостоятельно. Другие тексты?</a:t>
            </a:r>
          </a:p>
          <a:p>
            <a:endParaRPr lang="ru-RU" dirty="0"/>
          </a:p>
        </p:txBody>
      </p:sp>
      <p:sp>
        <p:nvSpPr>
          <p:cNvPr id="4" name="Номер слайда 3"/>
          <p:cNvSpPr>
            <a:spLocks noGrp="1"/>
          </p:cNvSpPr>
          <p:nvPr>
            <p:ph type="sldNum" sz="quarter" idx="10"/>
          </p:nvPr>
        </p:nvSpPr>
        <p:spPr/>
        <p:txBody>
          <a:bodyPr/>
          <a:lstStyle/>
          <a:p>
            <a:fld id="{41AF564E-F629-4F10-A8DC-EC9CFDAD1EC6}" type="slidenum">
              <a:rPr lang="ru-RU" smtClean="0"/>
              <a:pPr/>
              <a:t>10</a:t>
            </a:fld>
            <a:endParaRPr lang="ru-RU"/>
          </a:p>
        </p:txBody>
      </p:sp>
    </p:spTree>
    <p:extLst>
      <p:ext uri="{BB962C8B-B14F-4D97-AF65-F5344CB8AC3E}">
        <p14:creationId xmlns:p14="http://schemas.microsoft.com/office/powerpoint/2010/main" val="4184659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Практика – Текст Гиппенрейтер.</a:t>
            </a:r>
            <a:r>
              <a:rPr lang="ru-RU" baseline="0" dirty="0" smtClean="0"/>
              <a:t> Какая реклама, где логические блоки, учитывая матричную структуру текста.</a:t>
            </a:r>
            <a:endParaRPr lang="ru-RU" dirty="0"/>
          </a:p>
        </p:txBody>
      </p:sp>
      <p:sp>
        <p:nvSpPr>
          <p:cNvPr id="4" name="Номер слайда 3"/>
          <p:cNvSpPr>
            <a:spLocks noGrp="1"/>
          </p:cNvSpPr>
          <p:nvPr>
            <p:ph type="sldNum" sz="quarter" idx="10"/>
          </p:nvPr>
        </p:nvSpPr>
        <p:spPr/>
        <p:txBody>
          <a:bodyPr/>
          <a:lstStyle/>
          <a:p>
            <a:fld id="{41AF564E-F629-4F10-A8DC-EC9CFDAD1EC6}" type="slidenum">
              <a:rPr lang="ru-RU" smtClean="0"/>
              <a:pPr/>
              <a:t>11</a:t>
            </a:fld>
            <a:endParaRPr lang="ru-RU"/>
          </a:p>
        </p:txBody>
      </p:sp>
    </p:spTree>
    <p:extLst>
      <p:ext uri="{BB962C8B-B14F-4D97-AF65-F5344CB8AC3E}">
        <p14:creationId xmlns:p14="http://schemas.microsoft.com/office/powerpoint/2010/main" val="3013113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2997AB2-0CDD-4D02-946E-FA301F7AFE99}"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2A9DF9E-084F-4617-8F53-E835EBFDEA48}"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6EB7DA8-AA1B-4566-B7F1-EDEC0ADCD0B9}"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16AF99D2-3747-440A-ACB0-0520AC104A4B}"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E71AE87C-34F0-4949-86D8-132A6402907D}" type="datetimeFigureOut">
              <a:rPr lang="ru-RU">
                <a:solidFill>
                  <a:srgbClr val="003399"/>
                </a:solidFill>
              </a:rPr>
              <a:pPr>
                <a:defRPr/>
              </a:pPr>
              <a:t>25.04.2017</a:t>
            </a:fld>
            <a:endParaRPr lang="ru-RU">
              <a:solidFill>
                <a:srgbClr val="0033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33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26FC9FB-1E35-49AF-9D5F-971136C877B5}" type="slidenum">
              <a:rPr lang="ru-RU">
                <a:solidFill>
                  <a:srgbClr val="003399"/>
                </a:solidFill>
              </a:rPr>
              <a:pPr>
                <a:defRPr/>
              </a:pPr>
              <a:t>‹#›</a:t>
            </a:fld>
            <a:endParaRPr lang="ru-RU">
              <a:solidFill>
                <a:srgbClr val="003399"/>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221BE827-79DF-46F8-B0BD-BD02C2DCCDB9}" type="datetimeFigureOut">
              <a:rPr lang="ru-RU">
                <a:solidFill>
                  <a:srgbClr val="003399"/>
                </a:solidFill>
              </a:rPr>
              <a:pPr>
                <a:defRPr/>
              </a:pPr>
              <a:t>25.04.2017</a:t>
            </a:fld>
            <a:endParaRPr lang="ru-RU">
              <a:solidFill>
                <a:srgbClr val="0033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33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5B0910-C3FE-4A15-82EE-AD7C4A528055}" type="slidenum">
              <a:rPr lang="ru-RU">
                <a:solidFill>
                  <a:srgbClr val="003399"/>
                </a:solidFill>
              </a:rPr>
              <a:pPr>
                <a:defRPr/>
              </a:pPr>
              <a:t>‹#›</a:t>
            </a:fld>
            <a:endParaRPr lang="ru-RU">
              <a:solidFill>
                <a:srgbClr val="003399"/>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F62EEE5B-FECB-47FA-BDB3-49B70AA4990A}" type="datetimeFigureOut">
              <a:rPr lang="ru-RU">
                <a:solidFill>
                  <a:srgbClr val="003399"/>
                </a:solidFill>
              </a:rPr>
              <a:pPr>
                <a:defRPr/>
              </a:pPr>
              <a:t>25.04.2017</a:t>
            </a:fld>
            <a:endParaRPr lang="ru-RU">
              <a:solidFill>
                <a:srgbClr val="0033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33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C51FC13-8FDB-4BC4-AD1E-A92898A45100}" type="slidenum">
              <a:rPr lang="ru-RU">
                <a:solidFill>
                  <a:srgbClr val="003399"/>
                </a:solidFill>
              </a:rPr>
              <a:pPr>
                <a:defRPr/>
              </a:pPr>
              <a:t>‹#›</a:t>
            </a:fld>
            <a:endParaRPr lang="ru-RU">
              <a:solidFill>
                <a:srgbClr val="003399"/>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72AFBBFB-6CD3-4102-A045-DA84AA043ACC}" type="datetimeFigureOut">
              <a:rPr lang="ru-RU">
                <a:solidFill>
                  <a:srgbClr val="003399"/>
                </a:solidFill>
              </a:rPr>
              <a:pPr>
                <a:defRPr/>
              </a:pPr>
              <a:t>25.04.2017</a:t>
            </a:fld>
            <a:endParaRPr lang="ru-RU">
              <a:solidFill>
                <a:srgbClr val="003399"/>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3399"/>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F1E1B69-987C-40A7-B0E0-28538DC298F4}" type="slidenum">
              <a:rPr lang="ru-RU">
                <a:solidFill>
                  <a:srgbClr val="003399"/>
                </a:solidFill>
              </a:rPr>
              <a:pPr>
                <a:defRPr/>
              </a:pPr>
              <a:t>‹#›</a:t>
            </a:fld>
            <a:endParaRPr lang="ru-RU">
              <a:solidFill>
                <a:srgbClr val="003399"/>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E676FC9-4B54-43F3-8E8E-9EBC5E4F7C79}" type="datetimeFigureOut">
              <a:rPr lang="ru-RU">
                <a:solidFill>
                  <a:srgbClr val="003399"/>
                </a:solidFill>
              </a:rPr>
              <a:pPr>
                <a:defRPr/>
              </a:pPr>
              <a:t>25.04.2017</a:t>
            </a:fld>
            <a:endParaRPr lang="ru-RU">
              <a:solidFill>
                <a:srgbClr val="003399"/>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003399"/>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FF3BB59-FD97-4393-BCA6-1243C0FD3A0F}" type="slidenum">
              <a:rPr lang="ru-RU">
                <a:solidFill>
                  <a:srgbClr val="003399"/>
                </a:solidFill>
              </a:rPr>
              <a:pPr>
                <a:defRPr/>
              </a:pPr>
              <a:t>‹#›</a:t>
            </a:fld>
            <a:endParaRPr lang="ru-RU">
              <a:solidFill>
                <a:srgbClr val="003399"/>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F08CC3C-7EFC-42BF-832A-0497CB68664F}" type="datetimeFigureOut">
              <a:rPr lang="ru-RU">
                <a:solidFill>
                  <a:srgbClr val="003399"/>
                </a:solidFill>
              </a:rPr>
              <a:pPr>
                <a:defRPr/>
              </a:pPr>
              <a:t>25.04.2017</a:t>
            </a:fld>
            <a:endParaRPr lang="ru-RU">
              <a:solidFill>
                <a:srgbClr val="003399"/>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003399"/>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C003629-381A-419C-B9EA-D6B08C270D9C}" type="slidenum">
              <a:rPr lang="ru-RU">
                <a:solidFill>
                  <a:srgbClr val="003399"/>
                </a:solidFill>
              </a:rPr>
              <a:pPr>
                <a:defRPr/>
              </a:pPr>
              <a:t>‹#›</a:t>
            </a:fld>
            <a:endParaRPr lang="ru-RU">
              <a:solidFill>
                <a:srgbClr val="003399"/>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33DBFDD-5DB0-45DD-937A-48E92044A970}" type="datetimeFigureOut">
              <a:rPr lang="ru-RU">
                <a:solidFill>
                  <a:srgbClr val="003399"/>
                </a:solidFill>
              </a:rPr>
              <a:pPr>
                <a:defRPr/>
              </a:pPr>
              <a:t>25.04.2017</a:t>
            </a:fld>
            <a:endParaRPr lang="ru-RU">
              <a:solidFill>
                <a:srgbClr val="003399"/>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solidFill>
                <a:srgbClr val="003399"/>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ADC953C-BC39-46CF-B043-CF0D58521260}" type="slidenum">
              <a:rPr lang="ru-RU">
                <a:solidFill>
                  <a:srgbClr val="003399"/>
                </a:solidFill>
              </a:rPr>
              <a:pPr>
                <a:defRPr/>
              </a:pPr>
              <a:t>‹#›</a:t>
            </a:fld>
            <a:endParaRPr lang="ru-RU">
              <a:solidFill>
                <a:srgbClr val="0033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ED4BDB5-41C9-4A62-B293-7108D62E3265}" type="slidenum">
              <a:rPr lang="ru-RU"/>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56BCC093-5991-4B46-8A5E-E3127F71FE2C}" type="datetimeFigureOut">
              <a:rPr lang="ru-RU">
                <a:solidFill>
                  <a:srgbClr val="003399"/>
                </a:solidFill>
              </a:rPr>
              <a:pPr>
                <a:defRPr/>
              </a:pPr>
              <a:t>25.04.2017</a:t>
            </a:fld>
            <a:endParaRPr lang="ru-RU">
              <a:solidFill>
                <a:srgbClr val="003399"/>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3399"/>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5991294-D9F7-4F41-AB9B-B41FCC710105}" type="slidenum">
              <a:rPr lang="ru-RU">
                <a:solidFill>
                  <a:srgbClr val="003399"/>
                </a:solidFill>
              </a:rPr>
              <a:pPr>
                <a:defRPr/>
              </a:pPr>
              <a:t>‹#›</a:t>
            </a:fld>
            <a:endParaRPr lang="ru-RU">
              <a:solidFill>
                <a:srgbClr val="003399"/>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407AEFF2-0B78-4BCC-9C39-1EF7629BDD96}" type="datetimeFigureOut">
              <a:rPr lang="ru-RU">
                <a:solidFill>
                  <a:srgbClr val="003399"/>
                </a:solidFill>
              </a:rPr>
              <a:pPr>
                <a:defRPr/>
              </a:pPr>
              <a:t>25.04.2017</a:t>
            </a:fld>
            <a:endParaRPr lang="ru-RU">
              <a:solidFill>
                <a:srgbClr val="003399"/>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3399"/>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85A29EB-F242-4CAF-9318-24C7E068F691}" type="slidenum">
              <a:rPr lang="ru-RU">
                <a:solidFill>
                  <a:srgbClr val="003399"/>
                </a:solidFill>
              </a:rPr>
              <a:pPr>
                <a:defRPr/>
              </a:pPr>
              <a:t>‹#›</a:t>
            </a:fld>
            <a:endParaRPr lang="ru-RU">
              <a:solidFill>
                <a:srgbClr val="003399"/>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8B3E0F4E-F2CA-44D3-801A-83DB985090B8}" type="datetimeFigureOut">
              <a:rPr lang="ru-RU">
                <a:solidFill>
                  <a:srgbClr val="003399"/>
                </a:solidFill>
              </a:rPr>
              <a:pPr>
                <a:defRPr/>
              </a:pPr>
              <a:t>25.04.2017</a:t>
            </a:fld>
            <a:endParaRPr lang="ru-RU">
              <a:solidFill>
                <a:srgbClr val="0033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33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8B5971-96F2-40FA-A1AC-D74AF03474B6}" type="slidenum">
              <a:rPr lang="ru-RU">
                <a:solidFill>
                  <a:srgbClr val="003399"/>
                </a:solidFill>
              </a:rPr>
              <a:pPr>
                <a:defRPr/>
              </a:pPr>
              <a:t>‹#›</a:t>
            </a:fld>
            <a:endParaRPr lang="ru-RU">
              <a:solidFill>
                <a:srgbClr val="003399"/>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918D8AF1-BC70-4070-89CC-0BFC784F64AF}" type="datetimeFigureOut">
              <a:rPr lang="ru-RU">
                <a:solidFill>
                  <a:srgbClr val="003399"/>
                </a:solidFill>
              </a:rPr>
              <a:pPr>
                <a:defRPr/>
              </a:pPr>
              <a:t>25.04.2017</a:t>
            </a:fld>
            <a:endParaRPr lang="ru-RU">
              <a:solidFill>
                <a:srgbClr val="003399"/>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33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C488934-68E7-4A36-AC54-9E4264AFE480}" type="slidenum">
              <a:rPr lang="ru-RU">
                <a:solidFill>
                  <a:srgbClr val="003399"/>
                </a:solidFill>
              </a:rPr>
              <a:pPr>
                <a:defRPr/>
              </a:pPr>
              <a:t>‹#›</a:t>
            </a:fld>
            <a:endParaRPr lang="ru-RU">
              <a:solidFill>
                <a:srgbClr val="003399"/>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3399"/>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003399"/>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22853F-4A98-4ADA-B714-35F71BBEB7C7}" type="slidenum">
              <a:rPr lang="ru-RU">
                <a:solidFill>
                  <a:srgbClr val="003399"/>
                </a:solidFill>
              </a:rPr>
              <a:pPr>
                <a:defRPr/>
              </a:pPr>
              <a:t>‹#›</a:t>
            </a:fld>
            <a:endParaRPr lang="ru-RU">
              <a:solidFill>
                <a:srgbClr val="003399"/>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60141F1-126F-4758-A680-287DBD1BF18E}"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D5C9544-486B-4807-8810-82D9809A4C67}"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1C7DFC04-490B-493E-B3D9-38F70356A6D0}"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B0611E9C-9FE4-498E-A01A-2EE87D12A66A}"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5E7C7641-E8BC-4076-9890-42615DFE7223}"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E871D3F-5F0D-4675-A6CE-7D3C1E4550C8}"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61D5AB0-E9B5-4228-A1FF-C3026B26F31D}"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B869"/>
            </a:gs>
            <a:gs pos="50000">
              <a:srgbClr val="FFB869">
                <a:gamma/>
                <a:tint val="28627"/>
                <a:invGamma/>
              </a:srgbClr>
            </a:gs>
            <a:gs pos="100000">
              <a:srgbClr val="FFB869"/>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F68C8D4-C6AF-4319-A841-D65554B30D26}"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B869"/>
            </a:gs>
            <a:gs pos="50000">
              <a:srgbClr val="FFEBD4"/>
            </a:gs>
            <a:gs pos="100000">
              <a:srgbClr val="FFB869"/>
            </a:gs>
          </a:gsLst>
          <a:lin ang="189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fld id="{04BEB4C9-CA2F-40B7-A727-1FAD9D511394}" type="datetimeFigureOut">
              <a:rPr lang="ru-RU">
                <a:solidFill>
                  <a:srgbClr val="003399"/>
                </a:solidFill>
              </a:rPr>
              <a:pPr>
                <a:defRPr/>
              </a:pPr>
              <a:t>25.04.2017</a:t>
            </a:fld>
            <a:endParaRPr lang="ru-RU">
              <a:solidFill>
                <a:srgbClr val="003399"/>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ru-RU">
              <a:solidFill>
                <a:srgbClr val="003399"/>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327BA9DC-5E7C-4AC0-8CE9-C55C2ED6FD39}" type="slidenum">
              <a:rPr lang="ru-RU">
                <a:solidFill>
                  <a:srgbClr val="003399"/>
                </a:solidFill>
              </a:rPr>
              <a:pPr>
                <a:defRPr/>
              </a:pPr>
              <a:t>‹#›</a:t>
            </a:fld>
            <a:endParaRPr lang="ru-RU">
              <a:solidFill>
                <a:srgbClr val="003399"/>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1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oleObject" Target="../embeddings/oleObject9.bin"/><Relationship Id="rId18" Type="http://schemas.openxmlformats.org/officeDocument/2006/relationships/oleObject" Target="../embeddings/oleObject14.bin"/><Relationship Id="rId3" Type="http://schemas.openxmlformats.org/officeDocument/2006/relationships/oleObject" Target="../embeddings/oleObject1.bin"/><Relationship Id="rId7" Type="http://schemas.openxmlformats.org/officeDocument/2006/relationships/image" Target="../media/image4.wmf"/><Relationship Id="rId12" Type="http://schemas.openxmlformats.org/officeDocument/2006/relationships/oleObject" Target="../embeddings/oleObject8.bin"/><Relationship Id="rId17" Type="http://schemas.openxmlformats.org/officeDocument/2006/relationships/oleObject" Target="../embeddings/oleObject13.bin"/><Relationship Id="rId2" Type="http://schemas.openxmlformats.org/officeDocument/2006/relationships/slideLayout" Target="../slideLayouts/slideLayout14.xml"/><Relationship Id="rId16" Type="http://schemas.openxmlformats.org/officeDocument/2006/relationships/oleObject" Target="../embeddings/oleObject12.bin"/><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7.bin"/><Relationship Id="rId5" Type="http://schemas.openxmlformats.org/officeDocument/2006/relationships/oleObject" Target="../embeddings/oleObject2.bin"/><Relationship Id="rId15" Type="http://schemas.openxmlformats.org/officeDocument/2006/relationships/oleObject" Target="../embeddings/oleObject11.bin"/><Relationship Id="rId10" Type="http://schemas.openxmlformats.org/officeDocument/2006/relationships/oleObject" Target="../embeddings/oleObject6.bin"/><Relationship Id="rId4" Type="http://schemas.openxmlformats.org/officeDocument/2006/relationships/image" Target="../media/image3.emf"/><Relationship Id="rId9" Type="http://schemas.openxmlformats.org/officeDocument/2006/relationships/oleObject" Target="../embeddings/oleObject5.bin"/><Relationship Id="rId14" Type="http://schemas.openxmlformats.org/officeDocument/2006/relationships/oleObject" Target="../embeddings/oleObject10.bin"/></Relationships>
</file>

<file path=ppt/slides/_rels/slide36.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22.bin"/><Relationship Id="rId18" Type="http://schemas.openxmlformats.org/officeDocument/2006/relationships/oleObject" Target="../embeddings/oleObject27.bin"/><Relationship Id="rId3" Type="http://schemas.openxmlformats.org/officeDocument/2006/relationships/notesSlide" Target="../notesSlides/notesSlide20.xml"/><Relationship Id="rId7" Type="http://schemas.openxmlformats.org/officeDocument/2006/relationships/oleObject" Target="../embeddings/oleObject17.bin"/><Relationship Id="rId12" Type="http://schemas.openxmlformats.org/officeDocument/2006/relationships/oleObject" Target="../embeddings/oleObject21.bin"/><Relationship Id="rId17" Type="http://schemas.openxmlformats.org/officeDocument/2006/relationships/oleObject" Target="../embeddings/oleObject26.bin"/><Relationship Id="rId2" Type="http://schemas.openxmlformats.org/officeDocument/2006/relationships/slideLayout" Target="../slideLayouts/slideLayout14.xml"/><Relationship Id="rId16" Type="http://schemas.openxmlformats.org/officeDocument/2006/relationships/oleObject" Target="../embeddings/oleObject25.bin"/><Relationship Id="rId1" Type="http://schemas.openxmlformats.org/officeDocument/2006/relationships/vmlDrawing" Target="../drawings/vmlDrawing2.vml"/><Relationship Id="rId6" Type="http://schemas.openxmlformats.org/officeDocument/2006/relationships/oleObject" Target="../embeddings/oleObject16.bin"/><Relationship Id="rId11" Type="http://schemas.openxmlformats.org/officeDocument/2006/relationships/oleObject" Target="../embeddings/oleObject20.bin"/><Relationship Id="rId5" Type="http://schemas.openxmlformats.org/officeDocument/2006/relationships/image" Target="../media/image3.emf"/><Relationship Id="rId15" Type="http://schemas.openxmlformats.org/officeDocument/2006/relationships/oleObject" Target="../embeddings/oleObject24.bin"/><Relationship Id="rId10" Type="http://schemas.openxmlformats.org/officeDocument/2006/relationships/oleObject" Target="../embeddings/oleObject19.bin"/><Relationship Id="rId19" Type="http://schemas.openxmlformats.org/officeDocument/2006/relationships/oleObject" Target="../embeddings/oleObject28.bin"/><Relationship Id="rId4" Type="http://schemas.openxmlformats.org/officeDocument/2006/relationships/oleObject" Target="../embeddings/oleObject15.bin"/><Relationship Id="rId9" Type="http://schemas.openxmlformats.org/officeDocument/2006/relationships/oleObject" Target="../embeddings/oleObject18.bin"/><Relationship Id="rId14" Type="http://schemas.openxmlformats.org/officeDocument/2006/relationships/oleObject" Target="../embeddings/oleObject23.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24.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30.bin"/><Relationship Id="rId10" Type="http://schemas.openxmlformats.org/officeDocument/2006/relationships/image" Target="../media/image7.emf"/><Relationship Id="rId4" Type="http://schemas.openxmlformats.org/officeDocument/2006/relationships/image" Target="../media/image3.emf"/><Relationship Id="rId9" Type="http://schemas.openxmlformats.org/officeDocument/2006/relationships/oleObject" Target="../embeddings/oleObject3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4.xml"/><Relationship Id="rId1" Type="http://schemas.openxmlformats.org/officeDocument/2006/relationships/vmlDrawing" Target="../drawings/vmlDrawing4.vml"/><Relationship Id="rId6" Type="http://schemas.openxmlformats.org/officeDocument/2006/relationships/image" Target="../media/image5.emf"/><Relationship Id="rId11" Type="http://schemas.openxmlformats.org/officeDocument/2006/relationships/oleObject" Target="../embeddings/oleObject37.bin"/><Relationship Id="rId5" Type="http://schemas.openxmlformats.org/officeDocument/2006/relationships/oleObject" Target="../embeddings/oleObject34.bin"/><Relationship Id="rId10" Type="http://schemas.openxmlformats.org/officeDocument/2006/relationships/image" Target="../media/image7.emf"/><Relationship Id="rId4" Type="http://schemas.openxmlformats.org/officeDocument/2006/relationships/image" Target="../media/image3.emf"/><Relationship Id="rId9" Type="http://schemas.openxmlformats.org/officeDocument/2006/relationships/oleObject" Target="../embeddings/oleObject36.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19.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19.xml"/><Relationship Id="rId1" Type="http://schemas.openxmlformats.org/officeDocument/2006/relationships/vmlDrawing" Target="../drawings/vmlDrawing6.vml"/><Relationship Id="rId4" Type="http://schemas.openxmlformats.org/officeDocument/2006/relationships/image" Target="../media/image5.e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28.xml"/><Relationship Id="rId7" Type="http://schemas.openxmlformats.org/officeDocument/2006/relationships/image" Target="../media/image6.emf"/><Relationship Id="rId2" Type="http://schemas.openxmlformats.org/officeDocument/2006/relationships/slideLayout" Target="../slideLayouts/slideLayout14.xml"/><Relationship Id="rId1" Type="http://schemas.openxmlformats.org/officeDocument/2006/relationships/vmlDrawing" Target="../drawings/vmlDrawing7.vml"/><Relationship Id="rId6" Type="http://schemas.openxmlformats.org/officeDocument/2006/relationships/oleObject" Target="../embeddings/oleObject41.bin"/><Relationship Id="rId5" Type="http://schemas.openxmlformats.org/officeDocument/2006/relationships/image" Target="../media/image4.wmf"/><Relationship Id="rId4" Type="http://schemas.openxmlformats.org/officeDocument/2006/relationships/oleObject" Target="../embeddings/oleObject40.bin"/><Relationship Id="rId9" Type="http://schemas.openxmlformats.org/officeDocument/2006/relationships/image" Target="../media/image8.wmf"/></Relationships>
</file>

<file path=ppt/slides/_rels/slide51.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notesSlide" Target="../notesSlides/notesSlide29.xml"/><Relationship Id="rId7" Type="http://schemas.openxmlformats.org/officeDocument/2006/relationships/image" Target="../media/image6.emf"/><Relationship Id="rId2" Type="http://schemas.openxmlformats.org/officeDocument/2006/relationships/slideLayout" Target="../slideLayouts/slideLayout14.xml"/><Relationship Id="rId1" Type="http://schemas.openxmlformats.org/officeDocument/2006/relationships/vmlDrawing" Target="../drawings/vmlDrawing8.vml"/><Relationship Id="rId6" Type="http://schemas.openxmlformats.org/officeDocument/2006/relationships/oleObject" Target="../embeddings/oleObject44.bin"/><Relationship Id="rId5" Type="http://schemas.openxmlformats.org/officeDocument/2006/relationships/image" Target="../media/image4.wmf"/><Relationship Id="rId4" Type="http://schemas.openxmlformats.org/officeDocument/2006/relationships/oleObject" Target="../embeddings/oleObject43.bin"/><Relationship Id="rId9" Type="http://schemas.openxmlformats.org/officeDocument/2006/relationships/image" Target="../media/image8.wmf"/></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250825" y="1357312"/>
            <a:ext cx="8642350" cy="3357571"/>
          </a:xfrm>
        </p:spPr>
        <p:txBody>
          <a:bodyPr/>
          <a:lstStyle/>
          <a:p>
            <a:pPr eaLnBrk="1" hangingPunct="1"/>
            <a:r>
              <a:rPr lang="ru-RU" sz="6600" dirty="0" smtClean="0">
                <a:solidFill>
                  <a:srgbClr val="00008E"/>
                </a:solidFill>
              </a:rPr>
              <a:t>Логический анализ текста:</a:t>
            </a:r>
            <a:br>
              <a:rPr lang="ru-RU" sz="6600" dirty="0" smtClean="0">
                <a:solidFill>
                  <a:srgbClr val="00008E"/>
                </a:solidFill>
              </a:rPr>
            </a:br>
            <a:r>
              <a:rPr lang="ru-RU" sz="3200" dirty="0" smtClean="0">
                <a:solidFill>
                  <a:srgbClr val="00008E"/>
                </a:solidFill>
              </a:rPr>
              <a:t>как извлечь из текста максимум пользы</a:t>
            </a:r>
            <a:endParaRPr lang="ru-RU" sz="5400" dirty="0" smtClean="0">
              <a:solidFill>
                <a:srgbClr val="00008E"/>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utoShape 21"/>
          <p:cNvSpPr>
            <a:spLocks noChangeArrowheads="1"/>
          </p:cNvSpPr>
          <p:nvPr/>
        </p:nvSpPr>
        <p:spPr bwMode="auto">
          <a:xfrm>
            <a:off x="763388" y="2924944"/>
            <a:ext cx="7296465" cy="2232248"/>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ru-RU"/>
          </a:p>
        </p:txBody>
      </p:sp>
      <p:sp>
        <p:nvSpPr>
          <p:cNvPr id="26" name="AutoShape 21"/>
          <p:cNvSpPr>
            <a:spLocks noChangeArrowheads="1"/>
          </p:cNvSpPr>
          <p:nvPr/>
        </p:nvSpPr>
        <p:spPr bwMode="auto">
          <a:xfrm>
            <a:off x="6103464" y="370176"/>
            <a:ext cx="3033704" cy="2770792"/>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ru-RU"/>
          </a:p>
        </p:txBody>
      </p:sp>
      <p:sp>
        <p:nvSpPr>
          <p:cNvPr id="2" name="Скругленный прямоугольник 1"/>
          <p:cNvSpPr/>
          <p:nvPr/>
        </p:nvSpPr>
        <p:spPr>
          <a:xfrm>
            <a:off x="323528" y="0"/>
            <a:ext cx="5296224" cy="764704"/>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200" dirty="0" smtClean="0">
                <a:solidFill>
                  <a:schemeClr val="accent6"/>
                </a:solidFill>
              </a:rPr>
              <a:t>Логические блоки текста</a:t>
            </a:r>
            <a:endParaRPr lang="ru-RU" sz="3200" dirty="0">
              <a:solidFill>
                <a:schemeClr val="accent6"/>
              </a:solidFill>
            </a:endParaRPr>
          </a:p>
        </p:txBody>
      </p:sp>
      <p:sp>
        <p:nvSpPr>
          <p:cNvPr id="9" name="AutoShape 21"/>
          <p:cNvSpPr>
            <a:spLocks noChangeArrowheads="1"/>
          </p:cNvSpPr>
          <p:nvPr/>
        </p:nvSpPr>
        <p:spPr bwMode="auto">
          <a:xfrm>
            <a:off x="323851" y="1124744"/>
            <a:ext cx="3033704" cy="2286016"/>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ru-RU"/>
          </a:p>
        </p:txBody>
      </p:sp>
      <p:sp>
        <p:nvSpPr>
          <p:cNvPr id="12" name="AutoShape 7"/>
          <p:cNvSpPr>
            <a:spLocks noChangeArrowheads="1"/>
          </p:cNvSpPr>
          <p:nvPr/>
        </p:nvSpPr>
        <p:spPr bwMode="auto">
          <a:xfrm>
            <a:off x="1658805" y="3716338"/>
            <a:ext cx="5505632" cy="792782"/>
          </a:xfrm>
          <a:prstGeom prst="roundRect">
            <a:avLst/>
          </a:prstGeom>
          <a:solidFill>
            <a:srgbClr val="3366FF"/>
          </a:solidFill>
          <a:ln w="9525">
            <a:solidFill>
              <a:schemeClr val="tx1"/>
            </a:solidFill>
            <a:miter lim="800000"/>
            <a:headEnd/>
            <a:tailEnd/>
          </a:ln>
        </p:spPr>
        <p:txBody>
          <a:bodyPr wrap="none" anchor="ctr"/>
          <a:lstStyle/>
          <a:p>
            <a:pPr algn="ctr"/>
            <a:r>
              <a:rPr lang="ru-RU" sz="6000" b="1" dirty="0"/>
              <a:t>ТЕЗИС</a:t>
            </a:r>
          </a:p>
        </p:txBody>
      </p:sp>
      <p:sp>
        <p:nvSpPr>
          <p:cNvPr id="15" name="AutoShape 11"/>
          <p:cNvSpPr>
            <a:spLocks noChangeArrowheads="1"/>
          </p:cNvSpPr>
          <p:nvPr/>
        </p:nvSpPr>
        <p:spPr bwMode="auto">
          <a:xfrm>
            <a:off x="6443663" y="860425"/>
            <a:ext cx="2522537" cy="2281238"/>
          </a:xfrm>
          <a:prstGeom prst="sun">
            <a:avLst>
              <a:gd name="adj" fmla="val 25000"/>
            </a:avLst>
          </a:prstGeom>
          <a:solidFill>
            <a:srgbClr val="FFCC00"/>
          </a:solidFill>
          <a:ln w="9525">
            <a:solidFill>
              <a:schemeClr val="tx1"/>
            </a:solidFill>
            <a:miter lim="800000"/>
            <a:headEnd/>
            <a:tailEnd/>
          </a:ln>
        </p:spPr>
        <p:txBody>
          <a:bodyPr wrap="none" anchor="ctr"/>
          <a:lstStyle/>
          <a:p>
            <a:pPr algn="ctr"/>
            <a:r>
              <a:rPr lang="ru-RU" sz="2000" b="1" dirty="0"/>
              <a:t>ВЫВОД=</a:t>
            </a:r>
          </a:p>
          <a:p>
            <a:pPr algn="ctr"/>
            <a:r>
              <a:rPr lang="ru-RU" sz="2000" b="1" dirty="0"/>
              <a:t>ЦЕЛЬ</a:t>
            </a:r>
          </a:p>
        </p:txBody>
      </p:sp>
      <p:sp>
        <p:nvSpPr>
          <p:cNvPr id="16" name="AutoShape 12"/>
          <p:cNvSpPr>
            <a:spLocks noChangeArrowheads="1"/>
          </p:cNvSpPr>
          <p:nvPr/>
        </p:nvSpPr>
        <p:spPr bwMode="auto">
          <a:xfrm>
            <a:off x="571472" y="1468254"/>
            <a:ext cx="2560368" cy="1080120"/>
          </a:xfrm>
          <a:prstGeom prst="flowChartPunchedTape">
            <a:avLst/>
          </a:prstGeom>
          <a:solidFill>
            <a:srgbClr val="FFCC99"/>
          </a:solidFill>
          <a:ln w="9525">
            <a:solidFill>
              <a:schemeClr val="accent6">
                <a:lumMod val="50000"/>
              </a:schemeClr>
            </a:solidFill>
            <a:miter lim="800000"/>
            <a:headEnd/>
            <a:tailEnd/>
          </a:ln>
        </p:spPr>
        <p:txBody>
          <a:bodyPr wrap="none" anchor="ctr"/>
          <a:lstStyle/>
          <a:p>
            <a:pPr algn="ctr"/>
            <a:r>
              <a:rPr lang="ru-RU" b="1" dirty="0" smtClean="0"/>
              <a:t>ЭКСПОЗИЦИЯ</a:t>
            </a:r>
          </a:p>
          <a:p>
            <a:pPr algn="ctr"/>
            <a:r>
              <a:rPr lang="ru-RU" b="1" dirty="0" smtClean="0"/>
              <a:t>+ РЕКЛАМА</a:t>
            </a:r>
            <a:endParaRPr lang="ru-RU" b="1" dirty="0"/>
          </a:p>
        </p:txBody>
      </p:sp>
      <p:sp>
        <p:nvSpPr>
          <p:cNvPr id="23" name="Text Box 23"/>
          <p:cNvSpPr txBox="1">
            <a:spLocks noChangeArrowheads="1"/>
          </p:cNvSpPr>
          <p:nvPr/>
        </p:nvSpPr>
        <p:spPr bwMode="auto">
          <a:xfrm>
            <a:off x="428596" y="1184040"/>
            <a:ext cx="1230209" cy="369332"/>
          </a:xfrm>
          <a:prstGeom prst="rect">
            <a:avLst/>
          </a:prstGeom>
          <a:noFill/>
          <a:ln w="9525">
            <a:noFill/>
            <a:miter lim="800000"/>
            <a:headEnd/>
            <a:tailEnd/>
          </a:ln>
        </p:spPr>
        <p:txBody>
          <a:bodyPr wrap="none">
            <a:spAutoFit/>
          </a:bodyPr>
          <a:lstStyle/>
          <a:p>
            <a:r>
              <a:rPr lang="ru-RU" dirty="0" smtClean="0"/>
              <a:t>Введение</a:t>
            </a:r>
            <a:endParaRPr lang="ru-RU" dirty="0"/>
          </a:p>
        </p:txBody>
      </p:sp>
      <p:sp>
        <p:nvSpPr>
          <p:cNvPr id="25" name="Text Box 23"/>
          <p:cNvSpPr txBox="1">
            <a:spLocks noChangeArrowheads="1"/>
          </p:cNvSpPr>
          <p:nvPr/>
        </p:nvSpPr>
        <p:spPr bwMode="auto">
          <a:xfrm>
            <a:off x="3649800" y="4581128"/>
            <a:ext cx="1895071" cy="369332"/>
          </a:xfrm>
          <a:prstGeom prst="rect">
            <a:avLst/>
          </a:prstGeom>
          <a:noFill/>
          <a:ln w="9525">
            <a:noFill/>
            <a:miter lim="800000"/>
            <a:headEnd/>
            <a:tailEnd/>
          </a:ln>
        </p:spPr>
        <p:txBody>
          <a:bodyPr wrap="none">
            <a:spAutoFit/>
          </a:bodyPr>
          <a:lstStyle/>
          <a:p>
            <a:r>
              <a:rPr lang="ru-RU" dirty="0" smtClean="0"/>
              <a:t>Основная часть</a:t>
            </a:r>
            <a:endParaRPr lang="ru-RU" dirty="0"/>
          </a:p>
        </p:txBody>
      </p:sp>
      <p:sp>
        <p:nvSpPr>
          <p:cNvPr id="27" name="Text Box 23"/>
          <p:cNvSpPr txBox="1">
            <a:spLocks noChangeArrowheads="1"/>
          </p:cNvSpPr>
          <p:nvPr/>
        </p:nvSpPr>
        <p:spPr bwMode="auto">
          <a:xfrm>
            <a:off x="6510591" y="373838"/>
            <a:ext cx="2455609" cy="369332"/>
          </a:xfrm>
          <a:prstGeom prst="rect">
            <a:avLst/>
          </a:prstGeom>
          <a:noFill/>
          <a:ln w="9525">
            <a:noFill/>
            <a:miter lim="800000"/>
            <a:headEnd/>
            <a:tailEnd/>
          </a:ln>
        </p:spPr>
        <p:txBody>
          <a:bodyPr wrap="none">
            <a:spAutoFit/>
          </a:bodyPr>
          <a:lstStyle/>
          <a:p>
            <a:r>
              <a:rPr lang="ru-RU" dirty="0" smtClean="0"/>
              <a:t>Заключение, выводы</a:t>
            </a:r>
            <a:endParaRPr lang="ru-RU" dirty="0"/>
          </a:p>
        </p:txBody>
      </p:sp>
    </p:spTree>
    <p:extLst>
      <p:ext uri="{BB962C8B-B14F-4D97-AF65-F5344CB8AC3E}">
        <p14:creationId xmlns:p14="http://schemas.microsoft.com/office/powerpoint/2010/main" val="446924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utoShape 21"/>
          <p:cNvSpPr>
            <a:spLocks noChangeArrowheads="1"/>
          </p:cNvSpPr>
          <p:nvPr/>
        </p:nvSpPr>
        <p:spPr bwMode="auto">
          <a:xfrm>
            <a:off x="763388" y="2924944"/>
            <a:ext cx="7296465" cy="2232248"/>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ru-RU"/>
          </a:p>
        </p:txBody>
      </p:sp>
      <p:sp>
        <p:nvSpPr>
          <p:cNvPr id="26" name="AutoShape 21"/>
          <p:cNvSpPr>
            <a:spLocks noChangeArrowheads="1"/>
          </p:cNvSpPr>
          <p:nvPr/>
        </p:nvSpPr>
        <p:spPr bwMode="auto">
          <a:xfrm>
            <a:off x="6103464" y="370176"/>
            <a:ext cx="3033704" cy="2770792"/>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ru-RU"/>
          </a:p>
        </p:txBody>
      </p:sp>
      <p:sp>
        <p:nvSpPr>
          <p:cNvPr id="2" name="Скругленный прямоугольник 1"/>
          <p:cNvSpPr/>
          <p:nvPr/>
        </p:nvSpPr>
        <p:spPr>
          <a:xfrm>
            <a:off x="323528" y="0"/>
            <a:ext cx="5296224" cy="764704"/>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200" dirty="0" smtClean="0">
                <a:solidFill>
                  <a:schemeClr val="accent6"/>
                </a:solidFill>
              </a:rPr>
              <a:t>Логические блоки текста</a:t>
            </a:r>
            <a:endParaRPr lang="ru-RU" sz="3200" dirty="0">
              <a:solidFill>
                <a:schemeClr val="accent6"/>
              </a:solidFill>
            </a:endParaRPr>
          </a:p>
        </p:txBody>
      </p:sp>
      <p:sp>
        <p:nvSpPr>
          <p:cNvPr id="12" name="AutoShape 7"/>
          <p:cNvSpPr>
            <a:spLocks noChangeArrowheads="1"/>
          </p:cNvSpPr>
          <p:nvPr/>
        </p:nvSpPr>
        <p:spPr bwMode="auto">
          <a:xfrm>
            <a:off x="1658805" y="3716338"/>
            <a:ext cx="5505632" cy="792782"/>
          </a:xfrm>
          <a:prstGeom prst="roundRect">
            <a:avLst/>
          </a:prstGeom>
          <a:solidFill>
            <a:srgbClr val="3366FF"/>
          </a:solidFill>
          <a:ln w="9525">
            <a:solidFill>
              <a:schemeClr val="tx1"/>
            </a:solidFill>
            <a:miter lim="800000"/>
            <a:headEnd/>
            <a:tailEnd/>
          </a:ln>
        </p:spPr>
        <p:txBody>
          <a:bodyPr wrap="none" anchor="ctr"/>
          <a:lstStyle/>
          <a:p>
            <a:pPr algn="ctr"/>
            <a:r>
              <a:rPr lang="ru-RU" sz="6000" b="1" dirty="0"/>
              <a:t>ТЕЗИС</a:t>
            </a:r>
          </a:p>
        </p:txBody>
      </p:sp>
      <p:sp>
        <p:nvSpPr>
          <p:cNvPr id="15" name="AutoShape 11"/>
          <p:cNvSpPr>
            <a:spLocks noChangeArrowheads="1"/>
          </p:cNvSpPr>
          <p:nvPr/>
        </p:nvSpPr>
        <p:spPr bwMode="auto">
          <a:xfrm>
            <a:off x="6443663" y="860425"/>
            <a:ext cx="2522537" cy="2281238"/>
          </a:xfrm>
          <a:prstGeom prst="sun">
            <a:avLst>
              <a:gd name="adj" fmla="val 25000"/>
            </a:avLst>
          </a:prstGeom>
          <a:solidFill>
            <a:srgbClr val="FFCC00"/>
          </a:solidFill>
          <a:ln w="9525">
            <a:solidFill>
              <a:schemeClr val="tx1"/>
            </a:solidFill>
            <a:miter lim="800000"/>
            <a:headEnd/>
            <a:tailEnd/>
          </a:ln>
        </p:spPr>
        <p:txBody>
          <a:bodyPr wrap="none" anchor="ctr"/>
          <a:lstStyle/>
          <a:p>
            <a:pPr algn="ctr"/>
            <a:r>
              <a:rPr lang="ru-RU" sz="2000" b="1" dirty="0"/>
              <a:t>ВЫВОД=</a:t>
            </a:r>
          </a:p>
          <a:p>
            <a:pPr algn="ctr"/>
            <a:r>
              <a:rPr lang="ru-RU" sz="2000" b="1" dirty="0"/>
              <a:t>ЦЕЛЬ</a:t>
            </a:r>
          </a:p>
        </p:txBody>
      </p:sp>
      <p:sp>
        <p:nvSpPr>
          <p:cNvPr id="25" name="Text Box 23"/>
          <p:cNvSpPr txBox="1">
            <a:spLocks noChangeArrowheads="1"/>
          </p:cNvSpPr>
          <p:nvPr/>
        </p:nvSpPr>
        <p:spPr bwMode="auto">
          <a:xfrm>
            <a:off x="3649800" y="4581128"/>
            <a:ext cx="1895071" cy="369332"/>
          </a:xfrm>
          <a:prstGeom prst="rect">
            <a:avLst/>
          </a:prstGeom>
          <a:noFill/>
          <a:ln w="9525">
            <a:noFill/>
            <a:miter lim="800000"/>
            <a:headEnd/>
            <a:tailEnd/>
          </a:ln>
        </p:spPr>
        <p:txBody>
          <a:bodyPr wrap="none">
            <a:spAutoFit/>
          </a:bodyPr>
          <a:lstStyle/>
          <a:p>
            <a:r>
              <a:rPr lang="ru-RU" dirty="0" smtClean="0"/>
              <a:t>Основная часть</a:t>
            </a:r>
            <a:endParaRPr lang="ru-RU" dirty="0"/>
          </a:p>
        </p:txBody>
      </p:sp>
      <p:sp>
        <p:nvSpPr>
          <p:cNvPr id="27" name="Text Box 23"/>
          <p:cNvSpPr txBox="1">
            <a:spLocks noChangeArrowheads="1"/>
          </p:cNvSpPr>
          <p:nvPr/>
        </p:nvSpPr>
        <p:spPr bwMode="auto">
          <a:xfrm>
            <a:off x="6510591" y="373838"/>
            <a:ext cx="2455609" cy="369332"/>
          </a:xfrm>
          <a:prstGeom prst="rect">
            <a:avLst/>
          </a:prstGeom>
          <a:noFill/>
          <a:ln w="9525">
            <a:noFill/>
            <a:miter lim="800000"/>
            <a:headEnd/>
            <a:tailEnd/>
          </a:ln>
        </p:spPr>
        <p:txBody>
          <a:bodyPr wrap="none">
            <a:spAutoFit/>
          </a:bodyPr>
          <a:lstStyle/>
          <a:p>
            <a:r>
              <a:rPr lang="ru-RU" dirty="0" smtClean="0"/>
              <a:t>Заключение, выводы</a:t>
            </a:r>
            <a:endParaRPr lang="ru-RU" dirty="0"/>
          </a:p>
        </p:txBody>
      </p:sp>
      <p:sp>
        <p:nvSpPr>
          <p:cNvPr id="13" name="AutoShape 21"/>
          <p:cNvSpPr>
            <a:spLocks noChangeArrowheads="1"/>
          </p:cNvSpPr>
          <p:nvPr/>
        </p:nvSpPr>
        <p:spPr bwMode="auto">
          <a:xfrm>
            <a:off x="323851" y="1124744"/>
            <a:ext cx="3033704" cy="2286016"/>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ru-RU"/>
          </a:p>
        </p:txBody>
      </p:sp>
      <p:sp>
        <p:nvSpPr>
          <p:cNvPr id="14" name="AutoShape 12"/>
          <p:cNvSpPr>
            <a:spLocks noChangeArrowheads="1"/>
          </p:cNvSpPr>
          <p:nvPr/>
        </p:nvSpPr>
        <p:spPr bwMode="auto">
          <a:xfrm>
            <a:off x="571472" y="1468254"/>
            <a:ext cx="2560368" cy="1080120"/>
          </a:xfrm>
          <a:prstGeom prst="flowChartPunchedTape">
            <a:avLst/>
          </a:prstGeom>
          <a:solidFill>
            <a:srgbClr val="FFCC99"/>
          </a:solidFill>
          <a:ln w="9525">
            <a:solidFill>
              <a:schemeClr val="accent6">
                <a:lumMod val="50000"/>
              </a:schemeClr>
            </a:solidFill>
            <a:miter lim="800000"/>
            <a:headEnd/>
            <a:tailEnd/>
          </a:ln>
        </p:spPr>
        <p:txBody>
          <a:bodyPr wrap="none" anchor="ctr"/>
          <a:lstStyle/>
          <a:p>
            <a:r>
              <a:rPr lang="ru-RU" b="1" dirty="0" smtClean="0"/>
              <a:t>ЭКСПОЗИЦИЯ</a:t>
            </a:r>
          </a:p>
          <a:p>
            <a:r>
              <a:rPr lang="ru-RU" b="1" dirty="0" smtClean="0"/>
              <a:t>+ РЕКЛАМА</a:t>
            </a:r>
            <a:endParaRPr lang="ru-RU" b="1" dirty="0"/>
          </a:p>
        </p:txBody>
      </p:sp>
      <p:sp>
        <p:nvSpPr>
          <p:cNvPr id="17" name="AutoShape 13"/>
          <p:cNvSpPr>
            <a:spLocks noChangeArrowheads="1"/>
          </p:cNvSpPr>
          <p:nvPr/>
        </p:nvSpPr>
        <p:spPr bwMode="auto">
          <a:xfrm>
            <a:off x="1979712" y="2624942"/>
            <a:ext cx="1171458" cy="571504"/>
          </a:xfrm>
          <a:prstGeom prst="foldedCorner">
            <a:avLst>
              <a:gd name="adj" fmla="val 12500"/>
            </a:avLst>
          </a:prstGeom>
          <a:solidFill>
            <a:srgbClr val="3366FF">
              <a:alpha val="54117"/>
            </a:srgbClr>
          </a:solidFill>
          <a:ln w="9525">
            <a:solidFill>
              <a:schemeClr val="tx1"/>
            </a:solidFill>
            <a:miter lim="800000"/>
            <a:headEnd/>
            <a:tailEnd/>
          </a:ln>
        </p:spPr>
        <p:txBody>
          <a:bodyPr wrap="none" anchor="ctr"/>
          <a:lstStyle/>
          <a:p>
            <a:pPr algn="ctr"/>
            <a:r>
              <a:rPr lang="ru-RU" sz="1400" dirty="0" smtClean="0"/>
              <a:t>Проблемы, </a:t>
            </a:r>
            <a:r>
              <a:rPr lang="ru-RU" sz="1400" dirty="0"/>
              <a:t/>
            </a:r>
            <a:br>
              <a:rPr lang="ru-RU" sz="1400" dirty="0"/>
            </a:br>
            <a:r>
              <a:rPr lang="ru-RU" sz="1400" dirty="0"/>
              <a:t>обещания</a:t>
            </a:r>
          </a:p>
        </p:txBody>
      </p:sp>
      <p:sp>
        <p:nvSpPr>
          <p:cNvPr id="18" name="Rectangle 16"/>
          <p:cNvSpPr>
            <a:spLocks noChangeArrowheads="1"/>
          </p:cNvSpPr>
          <p:nvPr/>
        </p:nvSpPr>
        <p:spPr bwMode="auto">
          <a:xfrm>
            <a:off x="539725" y="2624942"/>
            <a:ext cx="1223963" cy="571504"/>
          </a:xfrm>
          <a:prstGeom prst="rect">
            <a:avLst/>
          </a:prstGeom>
          <a:solidFill>
            <a:srgbClr val="3366FF">
              <a:alpha val="54117"/>
            </a:srgbClr>
          </a:solidFill>
          <a:ln w="9525">
            <a:solidFill>
              <a:schemeClr val="tx1"/>
            </a:solidFill>
            <a:miter lim="800000"/>
            <a:headEnd/>
            <a:tailEnd/>
          </a:ln>
        </p:spPr>
        <p:txBody>
          <a:bodyPr wrap="none" anchor="ctr"/>
          <a:lstStyle/>
          <a:p>
            <a:pPr algn="ctr"/>
            <a:r>
              <a:rPr lang="ru-RU" sz="1400" dirty="0" smtClean="0"/>
              <a:t>Фамилии,</a:t>
            </a:r>
          </a:p>
          <a:p>
            <a:pPr algn="ctr"/>
            <a:r>
              <a:rPr lang="ru-RU" sz="1400" dirty="0" smtClean="0"/>
              <a:t>Термины</a:t>
            </a:r>
            <a:endParaRPr lang="ru-RU" sz="1400" dirty="0"/>
          </a:p>
        </p:txBody>
      </p:sp>
      <p:sp>
        <p:nvSpPr>
          <p:cNvPr id="19" name="Text Box 23"/>
          <p:cNvSpPr txBox="1">
            <a:spLocks noChangeArrowheads="1"/>
          </p:cNvSpPr>
          <p:nvPr/>
        </p:nvSpPr>
        <p:spPr bwMode="auto">
          <a:xfrm>
            <a:off x="428596" y="1184040"/>
            <a:ext cx="1230209" cy="369332"/>
          </a:xfrm>
          <a:prstGeom prst="rect">
            <a:avLst/>
          </a:prstGeom>
          <a:noFill/>
          <a:ln w="9525">
            <a:noFill/>
            <a:miter lim="800000"/>
            <a:headEnd/>
            <a:tailEnd/>
          </a:ln>
        </p:spPr>
        <p:txBody>
          <a:bodyPr wrap="none">
            <a:spAutoFit/>
          </a:bodyPr>
          <a:lstStyle/>
          <a:p>
            <a:r>
              <a:rPr lang="ru-RU" dirty="0" smtClean="0"/>
              <a:t>Введение</a:t>
            </a:r>
            <a:endParaRPr lang="ru-RU" dirty="0"/>
          </a:p>
        </p:txBody>
      </p:sp>
      <p:sp>
        <p:nvSpPr>
          <p:cNvPr id="20" name="AutoShape 15"/>
          <p:cNvSpPr>
            <a:spLocks noChangeArrowheads="1"/>
          </p:cNvSpPr>
          <p:nvPr/>
        </p:nvSpPr>
        <p:spPr bwMode="auto">
          <a:xfrm>
            <a:off x="2411239" y="1845196"/>
            <a:ext cx="936625" cy="647700"/>
          </a:xfrm>
          <a:prstGeom prst="foldedCorner">
            <a:avLst>
              <a:gd name="adj" fmla="val 12500"/>
            </a:avLst>
          </a:prstGeom>
          <a:solidFill>
            <a:srgbClr val="99CC00">
              <a:alpha val="50980"/>
            </a:srgbClr>
          </a:solidFill>
          <a:ln w="9525">
            <a:solidFill>
              <a:schemeClr val="tx1"/>
            </a:solidFill>
            <a:round/>
            <a:headEnd/>
            <a:tailEnd/>
          </a:ln>
        </p:spPr>
        <p:txBody>
          <a:bodyPr wrap="none" anchor="ctr"/>
          <a:lstStyle/>
          <a:p>
            <a:pPr algn="ctr"/>
            <a:r>
              <a:rPr lang="ru-RU" sz="800" b="1" dirty="0"/>
              <a:t>Иллюстрация</a:t>
            </a:r>
          </a:p>
        </p:txBody>
      </p:sp>
      <p:sp>
        <p:nvSpPr>
          <p:cNvPr id="16" name="Скругленный прямоугольник 15"/>
          <p:cNvSpPr/>
          <p:nvPr/>
        </p:nvSpPr>
        <p:spPr>
          <a:xfrm>
            <a:off x="6372200" y="6237312"/>
            <a:ext cx="2764968" cy="620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Матричная структура: </a:t>
            </a:r>
            <a:br>
              <a:rPr lang="ru-RU" dirty="0" smtClean="0"/>
            </a:br>
            <a:r>
              <a:rPr lang="ru-RU" dirty="0" smtClean="0"/>
              <a:t>на разной глубине</a:t>
            </a:r>
            <a:endParaRPr lang="ru-RU" dirty="0"/>
          </a:p>
        </p:txBody>
      </p:sp>
    </p:spTree>
    <p:extLst>
      <p:ext uri="{BB962C8B-B14F-4D97-AF65-F5344CB8AC3E}">
        <p14:creationId xmlns:p14="http://schemas.microsoft.com/office/powerpoint/2010/main" val="3272673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utoShape 21"/>
          <p:cNvSpPr>
            <a:spLocks noChangeArrowheads="1"/>
          </p:cNvSpPr>
          <p:nvPr/>
        </p:nvSpPr>
        <p:spPr bwMode="auto">
          <a:xfrm>
            <a:off x="755576" y="2240868"/>
            <a:ext cx="7296465" cy="4212468"/>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ru-RU"/>
          </a:p>
        </p:txBody>
      </p:sp>
      <p:sp>
        <p:nvSpPr>
          <p:cNvPr id="26" name="AutoShape 21"/>
          <p:cNvSpPr>
            <a:spLocks noChangeArrowheads="1"/>
          </p:cNvSpPr>
          <p:nvPr/>
        </p:nvSpPr>
        <p:spPr bwMode="auto">
          <a:xfrm>
            <a:off x="6103464" y="370176"/>
            <a:ext cx="3033704" cy="2770792"/>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ru-RU"/>
          </a:p>
        </p:txBody>
      </p:sp>
      <p:sp>
        <p:nvSpPr>
          <p:cNvPr id="2" name="Скругленный прямоугольник 1"/>
          <p:cNvSpPr/>
          <p:nvPr/>
        </p:nvSpPr>
        <p:spPr>
          <a:xfrm>
            <a:off x="323528" y="0"/>
            <a:ext cx="5296224" cy="764704"/>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200" dirty="0" smtClean="0">
                <a:solidFill>
                  <a:schemeClr val="accent6"/>
                </a:solidFill>
              </a:rPr>
              <a:t>Логические блоки текста</a:t>
            </a:r>
            <a:endParaRPr lang="ru-RU" sz="3200" dirty="0">
              <a:solidFill>
                <a:schemeClr val="accent6"/>
              </a:solidFill>
            </a:endParaRPr>
          </a:p>
        </p:txBody>
      </p:sp>
      <p:sp>
        <p:nvSpPr>
          <p:cNvPr id="9" name="AutoShape 21"/>
          <p:cNvSpPr>
            <a:spLocks noChangeArrowheads="1"/>
          </p:cNvSpPr>
          <p:nvPr/>
        </p:nvSpPr>
        <p:spPr bwMode="auto">
          <a:xfrm>
            <a:off x="323851" y="1124744"/>
            <a:ext cx="3033704" cy="2286016"/>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ru-RU"/>
          </a:p>
        </p:txBody>
      </p:sp>
      <p:sp>
        <p:nvSpPr>
          <p:cNvPr id="10" name="AutoShape 4"/>
          <p:cNvSpPr>
            <a:spLocks noChangeArrowheads="1"/>
          </p:cNvSpPr>
          <p:nvPr/>
        </p:nvSpPr>
        <p:spPr bwMode="auto">
          <a:xfrm>
            <a:off x="1763539" y="4365104"/>
            <a:ext cx="1584325" cy="1584325"/>
          </a:xfrm>
          <a:custGeom>
            <a:avLst/>
            <a:gdLst>
              <a:gd name="T0" fmla="*/ 58103870 w 21600"/>
              <a:gd name="T1" fmla="*/ 0 h 21600"/>
              <a:gd name="T2" fmla="*/ 17016896 w 21600"/>
              <a:gd name="T3" fmla="*/ 17016896 h 21600"/>
              <a:gd name="T4" fmla="*/ 0 w 21600"/>
              <a:gd name="T5" fmla="*/ 58103870 h 21600"/>
              <a:gd name="T6" fmla="*/ 17016896 w 21600"/>
              <a:gd name="T7" fmla="*/ 99190775 h 21600"/>
              <a:gd name="T8" fmla="*/ 58103870 w 21600"/>
              <a:gd name="T9" fmla="*/ 116207666 h 21600"/>
              <a:gd name="T10" fmla="*/ 99190775 w 21600"/>
              <a:gd name="T11" fmla="*/ 99190775 h 21600"/>
              <a:gd name="T12" fmla="*/ 116207666 w 21600"/>
              <a:gd name="T13" fmla="*/ 58103870 h 21600"/>
              <a:gd name="T14" fmla="*/ 99190775 w 21600"/>
              <a:gd name="T15" fmla="*/ 1701689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99FF"/>
          </a:solidFill>
          <a:ln w="9525">
            <a:solidFill>
              <a:schemeClr val="tx1"/>
            </a:solidFill>
            <a:round/>
            <a:headEnd/>
            <a:tailEnd/>
          </a:ln>
        </p:spPr>
        <p:txBody>
          <a:bodyPr wrap="none" anchor="ctr"/>
          <a:lstStyle/>
          <a:p>
            <a:pPr algn="ctr"/>
            <a:endParaRPr lang="ru-RU" sz="1600" b="1" dirty="0"/>
          </a:p>
          <a:p>
            <a:pPr algn="ctr"/>
            <a:endParaRPr lang="ru-RU" sz="1600" b="1" dirty="0"/>
          </a:p>
          <a:p>
            <a:pPr algn="ctr"/>
            <a:endParaRPr lang="ru-RU" sz="1600" b="1" dirty="0"/>
          </a:p>
          <a:p>
            <a:pPr algn="ctr"/>
            <a:endParaRPr lang="ru-RU" sz="1600" b="1" dirty="0"/>
          </a:p>
          <a:p>
            <a:pPr algn="ctr"/>
            <a:r>
              <a:rPr lang="ru-RU" sz="1200" b="1" dirty="0"/>
              <a:t>ОБОСНОВАНИЕ</a:t>
            </a:r>
            <a:endParaRPr lang="ru-RU" sz="1400" b="1" dirty="0"/>
          </a:p>
        </p:txBody>
      </p:sp>
      <p:sp>
        <p:nvSpPr>
          <p:cNvPr id="11" name="AutoShape 8"/>
          <p:cNvSpPr>
            <a:spLocks noChangeArrowheads="1"/>
          </p:cNvSpPr>
          <p:nvPr/>
        </p:nvSpPr>
        <p:spPr bwMode="auto">
          <a:xfrm>
            <a:off x="5580112" y="4365104"/>
            <a:ext cx="1584325" cy="1584325"/>
          </a:xfrm>
          <a:custGeom>
            <a:avLst/>
            <a:gdLst>
              <a:gd name="T0" fmla="*/ 58103870 w 21600"/>
              <a:gd name="T1" fmla="*/ 0 h 21600"/>
              <a:gd name="T2" fmla="*/ 17016896 w 21600"/>
              <a:gd name="T3" fmla="*/ 17016896 h 21600"/>
              <a:gd name="T4" fmla="*/ 0 w 21600"/>
              <a:gd name="T5" fmla="*/ 58103870 h 21600"/>
              <a:gd name="T6" fmla="*/ 17016896 w 21600"/>
              <a:gd name="T7" fmla="*/ 99190775 h 21600"/>
              <a:gd name="T8" fmla="*/ 58103870 w 21600"/>
              <a:gd name="T9" fmla="*/ 116207666 h 21600"/>
              <a:gd name="T10" fmla="*/ 99190775 w 21600"/>
              <a:gd name="T11" fmla="*/ 99190775 h 21600"/>
              <a:gd name="T12" fmla="*/ 116207666 w 21600"/>
              <a:gd name="T13" fmla="*/ 58103870 h 21600"/>
              <a:gd name="T14" fmla="*/ 99190775 w 21600"/>
              <a:gd name="T15" fmla="*/ 1701689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99FF"/>
          </a:solidFill>
          <a:ln w="9525">
            <a:solidFill>
              <a:schemeClr val="tx1"/>
            </a:solidFill>
            <a:round/>
            <a:headEnd/>
            <a:tailEnd/>
          </a:ln>
        </p:spPr>
        <p:txBody>
          <a:bodyPr wrap="none" anchor="ctr"/>
          <a:lstStyle/>
          <a:p>
            <a:pPr algn="ctr"/>
            <a:endParaRPr lang="ru-RU" sz="1600" b="1" dirty="0"/>
          </a:p>
          <a:p>
            <a:pPr algn="ctr"/>
            <a:endParaRPr lang="ru-RU" sz="1600" b="1" dirty="0"/>
          </a:p>
          <a:p>
            <a:pPr algn="ctr"/>
            <a:endParaRPr lang="ru-RU" sz="1600" b="1" dirty="0"/>
          </a:p>
          <a:p>
            <a:pPr algn="ctr"/>
            <a:endParaRPr lang="ru-RU" sz="1600" b="1" dirty="0"/>
          </a:p>
          <a:p>
            <a:pPr algn="ctr"/>
            <a:r>
              <a:rPr lang="ru-RU" sz="1200" b="1" dirty="0"/>
              <a:t>ОБОСНОВАНИЕ</a:t>
            </a:r>
          </a:p>
        </p:txBody>
      </p:sp>
      <p:sp>
        <p:nvSpPr>
          <p:cNvPr id="12" name="AutoShape 7"/>
          <p:cNvSpPr>
            <a:spLocks noChangeArrowheads="1"/>
          </p:cNvSpPr>
          <p:nvPr/>
        </p:nvSpPr>
        <p:spPr bwMode="auto">
          <a:xfrm>
            <a:off x="1658805" y="3716338"/>
            <a:ext cx="5505632" cy="792782"/>
          </a:xfrm>
          <a:prstGeom prst="roundRect">
            <a:avLst/>
          </a:prstGeom>
          <a:solidFill>
            <a:srgbClr val="3366FF"/>
          </a:solidFill>
          <a:ln w="9525">
            <a:solidFill>
              <a:schemeClr val="tx1"/>
            </a:solidFill>
            <a:miter lim="800000"/>
            <a:headEnd/>
            <a:tailEnd/>
          </a:ln>
        </p:spPr>
        <p:txBody>
          <a:bodyPr wrap="none" anchor="ctr"/>
          <a:lstStyle/>
          <a:p>
            <a:pPr algn="ctr"/>
            <a:r>
              <a:rPr lang="ru-RU" sz="6000" b="1" dirty="0"/>
              <a:t>ТЕЗИС</a:t>
            </a:r>
          </a:p>
        </p:txBody>
      </p:sp>
      <p:sp>
        <p:nvSpPr>
          <p:cNvPr id="13" name="AutoShape 9"/>
          <p:cNvSpPr>
            <a:spLocks noChangeArrowheads="1"/>
          </p:cNvSpPr>
          <p:nvPr/>
        </p:nvSpPr>
        <p:spPr bwMode="auto">
          <a:xfrm>
            <a:off x="4183537" y="1532731"/>
            <a:ext cx="1439863" cy="936625"/>
          </a:xfrm>
          <a:prstGeom prst="foldedCorner">
            <a:avLst>
              <a:gd name="adj" fmla="val 12500"/>
            </a:avLst>
          </a:prstGeom>
          <a:solidFill>
            <a:srgbClr val="99CC00"/>
          </a:solidFill>
          <a:ln w="9525">
            <a:solidFill>
              <a:schemeClr val="tx1"/>
            </a:solidFill>
            <a:round/>
            <a:headEnd/>
            <a:tailEnd/>
          </a:ln>
        </p:spPr>
        <p:txBody>
          <a:bodyPr wrap="none" anchor="ctr"/>
          <a:lstStyle/>
          <a:p>
            <a:pPr algn="ctr"/>
            <a:r>
              <a:rPr lang="ru-RU" sz="1600" b="1" dirty="0"/>
              <a:t>Иллюстрация</a:t>
            </a:r>
          </a:p>
        </p:txBody>
      </p:sp>
      <p:sp>
        <p:nvSpPr>
          <p:cNvPr id="14" name="AutoShape 10"/>
          <p:cNvSpPr>
            <a:spLocks noChangeArrowheads="1"/>
          </p:cNvSpPr>
          <p:nvPr/>
        </p:nvSpPr>
        <p:spPr bwMode="auto">
          <a:xfrm>
            <a:off x="3828635" y="2547953"/>
            <a:ext cx="2016125" cy="1008063"/>
          </a:xfrm>
          <a:prstGeom prst="foldedCorner">
            <a:avLst>
              <a:gd name="adj" fmla="val 12500"/>
            </a:avLst>
          </a:prstGeom>
          <a:solidFill>
            <a:srgbClr val="99CC00"/>
          </a:solidFill>
          <a:ln w="9525">
            <a:solidFill>
              <a:schemeClr val="tx1"/>
            </a:solidFill>
            <a:round/>
            <a:headEnd/>
            <a:tailEnd/>
          </a:ln>
        </p:spPr>
        <p:txBody>
          <a:bodyPr wrap="none" anchor="ctr"/>
          <a:lstStyle/>
          <a:p>
            <a:pPr algn="ctr"/>
            <a:r>
              <a:rPr lang="ru-RU" b="1" dirty="0"/>
              <a:t>Иллюстрация</a:t>
            </a:r>
          </a:p>
        </p:txBody>
      </p:sp>
      <p:sp>
        <p:nvSpPr>
          <p:cNvPr id="15" name="AutoShape 11"/>
          <p:cNvSpPr>
            <a:spLocks noChangeArrowheads="1"/>
          </p:cNvSpPr>
          <p:nvPr/>
        </p:nvSpPr>
        <p:spPr bwMode="auto">
          <a:xfrm>
            <a:off x="6443663" y="860425"/>
            <a:ext cx="2522537" cy="2281238"/>
          </a:xfrm>
          <a:prstGeom prst="sun">
            <a:avLst>
              <a:gd name="adj" fmla="val 25000"/>
            </a:avLst>
          </a:prstGeom>
          <a:solidFill>
            <a:srgbClr val="FFCC00"/>
          </a:solidFill>
          <a:ln w="9525">
            <a:solidFill>
              <a:schemeClr val="tx1"/>
            </a:solidFill>
            <a:miter lim="800000"/>
            <a:headEnd/>
            <a:tailEnd/>
          </a:ln>
        </p:spPr>
        <p:txBody>
          <a:bodyPr wrap="none" anchor="ctr"/>
          <a:lstStyle/>
          <a:p>
            <a:pPr algn="ctr"/>
            <a:r>
              <a:rPr lang="ru-RU" sz="2000" b="1" dirty="0"/>
              <a:t>ВЫВОД=</a:t>
            </a:r>
          </a:p>
          <a:p>
            <a:pPr algn="ctr"/>
            <a:r>
              <a:rPr lang="ru-RU" sz="2000" b="1" dirty="0"/>
              <a:t>ЦЕЛЬ</a:t>
            </a:r>
          </a:p>
        </p:txBody>
      </p:sp>
      <p:sp>
        <p:nvSpPr>
          <p:cNvPr id="16" name="AutoShape 12"/>
          <p:cNvSpPr>
            <a:spLocks noChangeArrowheads="1"/>
          </p:cNvSpPr>
          <p:nvPr/>
        </p:nvSpPr>
        <p:spPr bwMode="auto">
          <a:xfrm>
            <a:off x="571472" y="1468254"/>
            <a:ext cx="2560368" cy="1080120"/>
          </a:xfrm>
          <a:prstGeom prst="flowChartPunchedTape">
            <a:avLst/>
          </a:prstGeom>
          <a:solidFill>
            <a:srgbClr val="FFCC99"/>
          </a:solidFill>
          <a:ln w="9525">
            <a:solidFill>
              <a:schemeClr val="accent6">
                <a:lumMod val="50000"/>
              </a:schemeClr>
            </a:solidFill>
            <a:miter lim="800000"/>
            <a:headEnd/>
            <a:tailEnd/>
          </a:ln>
        </p:spPr>
        <p:txBody>
          <a:bodyPr wrap="none" anchor="ctr"/>
          <a:lstStyle/>
          <a:p>
            <a:r>
              <a:rPr lang="ru-RU" b="1" dirty="0" smtClean="0"/>
              <a:t>ЭКСПОЗИЦИЯ</a:t>
            </a:r>
          </a:p>
          <a:p>
            <a:r>
              <a:rPr lang="ru-RU" b="1" dirty="0" smtClean="0"/>
              <a:t>+ РЕКЛАМА</a:t>
            </a:r>
            <a:endParaRPr lang="ru-RU" b="1" dirty="0"/>
          </a:p>
        </p:txBody>
      </p:sp>
      <p:sp>
        <p:nvSpPr>
          <p:cNvPr id="17" name="AutoShape 13"/>
          <p:cNvSpPr>
            <a:spLocks noChangeArrowheads="1"/>
          </p:cNvSpPr>
          <p:nvPr/>
        </p:nvSpPr>
        <p:spPr bwMode="auto">
          <a:xfrm>
            <a:off x="1979712" y="2624942"/>
            <a:ext cx="1171458" cy="571504"/>
          </a:xfrm>
          <a:prstGeom prst="foldedCorner">
            <a:avLst>
              <a:gd name="adj" fmla="val 12500"/>
            </a:avLst>
          </a:prstGeom>
          <a:solidFill>
            <a:srgbClr val="3366FF">
              <a:alpha val="54117"/>
            </a:srgbClr>
          </a:solidFill>
          <a:ln w="9525">
            <a:solidFill>
              <a:schemeClr val="tx1"/>
            </a:solidFill>
            <a:miter lim="800000"/>
            <a:headEnd/>
            <a:tailEnd/>
          </a:ln>
        </p:spPr>
        <p:txBody>
          <a:bodyPr wrap="none" anchor="ctr"/>
          <a:lstStyle/>
          <a:p>
            <a:pPr algn="ctr"/>
            <a:r>
              <a:rPr lang="ru-RU" sz="1400" dirty="0" smtClean="0"/>
              <a:t>Проблемы, </a:t>
            </a:r>
            <a:r>
              <a:rPr lang="ru-RU" sz="1400" dirty="0"/>
              <a:t/>
            </a:r>
            <a:br>
              <a:rPr lang="ru-RU" sz="1400" dirty="0"/>
            </a:br>
            <a:r>
              <a:rPr lang="ru-RU" sz="1400" dirty="0"/>
              <a:t>обещания</a:t>
            </a:r>
          </a:p>
        </p:txBody>
      </p:sp>
      <p:sp>
        <p:nvSpPr>
          <p:cNvPr id="20" name="Rectangle 16"/>
          <p:cNvSpPr>
            <a:spLocks noChangeArrowheads="1"/>
          </p:cNvSpPr>
          <p:nvPr/>
        </p:nvSpPr>
        <p:spPr bwMode="auto">
          <a:xfrm>
            <a:off x="539725" y="2624942"/>
            <a:ext cx="1223963" cy="571504"/>
          </a:xfrm>
          <a:prstGeom prst="rect">
            <a:avLst/>
          </a:prstGeom>
          <a:solidFill>
            <a:srgbClr val="3366FF">
              <a:alpha val="54117"/>
            </a:srgbClr>
          </a:solidFill>
          <a:ln w="9525">
            <a:solidFill>
              <a:schemeClr val="tx1"/>
            </a:solidFill>
            <a:miter lim="800000"/>
            <a:headEnd/>
            <a:tailEnd/>
          </a:ln>
        </p:spPr>
        <p:txBody>
          <a:bodyPr wrap="none" anchor="ctr"/>
          <a:lstStyle/>
          <a:p>
            <a:pPr algn="ctr"/>
            <a:r>
              <a:rPr lang="ru-RU" sz="1400" dirty="0" smtClean="0"/>
              <a:t>Фамилии,</a:t>
            </a:r>
          </a:p>
          <a:p>
            <a:pPr algn="ctr"/>
            <a:r>
              <a:rPr lang="ru-RU" sz="1400" dirty="0" smtClean="0"/>
              <a:t>Термины</a:t>
            </a:r>
            <a:endParaRPr lang="ru-RU" sz="1400" dirty="0"/>
          </a:p>
        </p:txBody>
      </p:sp>
      <p:sp>
        <p:nvSpPr>
          <p:cNvPr id="21" name="Rectangle 17"/>
          <p:cNvSpPr>
            <a:spLocks noChangeArrowheads="1"/>
          </p:cNvSpPr>
          <p:nvPr/>
        </p:nvSpPr>
        <p:spPr bwMode="auto">
          <a:xfrm>
            <a:off x="4427985" y="4483058"/>
            <a:ext cx="1416775" cy="541956"/>
          </a:xfrm>
          <a:prstGeom prst="ellipse">
            <a:avLst/>
          </a:prstGeom>
          <a:solidFill>
            <a:schemeClr val="accent1">
              <a:alpha val="54117"/>
            </a:schemeClr>
          </a:solidFill>
          <a:ln w="9525">
            <a:solidFill>
              <a:schemeClr val="tx1"/>
            </a:solidFill>
            <a:miter lim="800000"/>
            <a:headEnd/>
            <a:tailEnd/>
          </a:ln>
        </p:spPr>
        <p:txBody>
          <a:bodyPr wrap="none" anchor="ctr"/>
          <a:lstStyle/>
          <a:p>
            <a:pPr algn="ctr"/>
            <a:r>
              <a:rPr lang="ru-RU" sz="1600"/>
              <a:t>Анти-тезис</a:t>
            </a:r>
          </a:p>
        </p:txBody>
      </p:sp>
      <p:sp>
        <p:nvSpPr>
          <p:cNvPr id="22" name="Rectangle 18"/>
          <p:cNvSpPr>
            <a:spLocks noChangeArrowheads="1"/>
          </p:cNvSpPr>
          <p:nvPr/>
        </p:nvSpPr>
        <p:spPr bwMode="auto">
          <a:xfrm>
            <a:off x="2987825" y="4431388"/>
            <a:ext cx="1440160" cy="645296"/>
          </a:xfrm>
          <a:prstGeom prst="ellipse">
            <a:avLst/>
          </a:prstGeom>
          <a:solidFill>
            <a:schemeClr val="accent1">
              <a:alpha val="54117"/>
            </a:schemeClr>
          </a:solidFill>
          <a:ln w="9525">
            <a:solidFill>
              <a:schemeClr val="tx1"/>
            </a:solidFill>
            <a:miter lim="800000"/>
            <a:headEnd/>
            <a:tailEnd/>
          </a:ln>
        </p:spPr>
        <p:txBody>
          <a:bodyPr wrap="none" anchor="ctr"/>
          <a:lstStyle/>
          <a:p>
            <a:pPr algn="ctr"/>
            <a:r>
              <a:rPr lang="ru-RU" sz="1600" dirty="0"/>
              <a:t>Определения</a:t>
            </a:r>
            <a:endParaRPr lang="ru-RU" dirty="0"/>
          </a:p>
        </p:txBody>
      </p:sp>
      <p:sp>
        <p:nvSpPr>
          <p:cNvPr id="23" name="Text Box 23"/>
          <p:cNvSpPr txBox="1">
            <a:spLocks noChangeArrowheads="1"/>
          </p:cNvSpPr>
          <p:nvPr/>
        </p:nvSpPr>
        <p:spPr bwMode="auto">
          <a:xfrm>
            <a:off x="428596" y="1184040"/>
            <a:ext cx="1230209" cy="369332"/>
          </a:xfrm>
          <a:prstGeom prst="rect">
            <a:avLst/>
          </a:prstGeom>
          <a:noFill/>
          <a:ln w="9525">
            <a:noFill/>
            <a:miter lim="800000"/>
            <a:headEnd/>
            <a:tailEnd/>
          </a:ln>
        </p:spPr>
        <p:txBody>
          <a:bodyPr wrap="none">
            <a:spAutoFit/>
          </a:bodyPr>
          <a:lstStyle/>
          <a:p>
            <a:r>
              <a:rPr lang="ru-RU" dirty="0" smtClean="0"/>
              <a:t>Введение</a:t>
            </a:r>
            <a:endParaRPr lang="ru-RU" dirty="0"/>
          </a:p>
        </p:txBody>
      </p:sp>
      <p:sp>
        <p:nvSpPr>
          <p:cNvPr id="25" name="Text Box 23"/>
          <p:cNvSpPr txBox="1">
            <a:spLocks noChangeArrowheads="1"/>
          </p:cNvSpPr>
          <p:nvPr/>
        </p:nvSpPr>
        <p:spPr bwMode="auto">
          <a:xfrm>
            <a:off x="3685041" y="5949429"/>
            <a:ext cx="1895071" cy="369332"/>
          </a:xfrm>
          <a:prstGeom prst="rect">
            <a:avLst/>
          </a:prstGeom>
          <a:noFill/>
          <a:ln w="9525">
            <a:noFill/>
            <a:miter lim="800000"/>
            <a:headEnd/>
            <a:tailEnd/>
          </a:ln>
        </p:spPr>
        <p:txBody>
          <a:bodyPr wrap="none">
            <a:spAutoFit/>
          </a:bodyPr>
          <a:lstStyle/>
          <a:p>
            <a:r>
              <a:rPr lang="ru-RU" dirty="0" smtClean="0"/>
              <a:t>Основная часть</a:t>
            </a:r>
            <a:endParaRPr lang="ru-RU" dirty="0"/>
          </a:p>
        </p:txBody>
      </p:sp>
      <p:sp>
        <p:nvSpPr>
          <p:cNvPr id="27" name="Text Box 23"/>
          <p:cNvSpPr txBox="1">
            <a:spLocks noChangeArrowheads="1"/>
          </p:cNvSpPr>
          <p:nvPr/>
        </p:nvSpPr>
        <p:spPr bwMode="auto">
          <a:xfrm>
            <a:off x="6510591" y="373838"/>
            <a:ext cx="2455609" cy="369332"/>
          </a:xfrm>
          <a:prstGeom prst="rect">
            <a:avLst/>
          </a:prstGeom>
          <a:noFill/>
          <a:ln w="9525">
            <a:noFill/>
            <a:miter lim="800000"/>
            <a:headEnd/>
            <a:tailEnd/>
          </a:ln>
        </p:spPr>
        <p:txBody>
          <a:bodyPr wrap="none">
            <a:spAutoFit/>
          </a:bodyPr>
          <a:lstStyle/>
          <a:p>
            <a:r>
              <a:rPr lang="ru-RU" dirty="0" smtClean="0"/>
              <a:t>Заключение, выводы</a:t>
            </a:r>
            <a:endParaRPr lang="ru-RU" dirty="0"/>
          </a:p>
        </p:txBody>
      </p:sp>
      <p:grpSp>
        <p:nvGrpSpPr>
          <p:cNvPr id="4" name="Группа 3"/>
          <p:cNvGrpSpPr/>
          <p:nvPr/>
        </p:nvGrpSpPr>
        <p:grpSpPr>
          <a:xfrm>
            <a:off x="1621395" y="4886588"/>
            <a:ext cx="1860307" cy="695346"/>
            <a:chOff x="3572354" y="5395801"/>
            <a:chExt cx="1860307" cy="695346"/>
          </a:xfrm>
        </p:grpSpPr>
        <p:sp>
          <p:nvSpPr>
            <p:cNvPr id="3" name="Скругленный прямоугольник 2"/>
            <p:cNvSpPr/>
            <p:nvPr/>
          </p:nvSpPr>
          <p:spPr>
            <a:xfrm>
              <a:off x="3707905" y="5395801"/>
              <a:ext cx="159401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Тезис</a:t>
              </a:r>
              <a:endParaRPr lang="ru-RU" dirty="0"/>
            </a:p>
          </p:txBody>
        </p:sp>
        <p:sp>
          <p:nvSpPr>
            <p:cNvPr id="28" name="AutoShape 4"/>
            <p:cNvSpPr>
              <a:spLocks noChangeArrowheads="1"/>
            </p:cNvSpPr>
            <p:nvPr/>
          </p:nvSpPr>
          <p:spPr bwMode="auto">
            <a:xfrm>
              <a:off x="3572354" y="5500284"/>
              <a:ext cx="674251" cy="551181"/>
            </a:xfrm>
            <a:custGeom>
              <a:avLst/>
              <a:gdLst>
                <a:gd name="T0" fmla="*/ 58103870 w 21600"/>
                <a:gd name="T1" fmla="*/ 0 h 21600"/>
                <a:gd name="T2" fmla="*/ 17016896 w 21600"/>
                <a:gd name="T3" fmla="*/ 17016896 h 21600"/>
                <a:gd name="T4" fmla="*/ 0 w 21600"/>
                <a:gd name="T5" fmla="*/ 58103870 h 21600"/>
                <a:gd name="T6" fmla="*/ 17016896 w 21600"/>
                <a:gd name="T7" fmla="*/ 99190775 h 21600"/>
                <a:gd name="T8" fmla="*/ 58103870 w 21600"/>
                <a:gd name="T9" fmla="*/ 116207666 h 21600"/>
                <a:gd name="T10" fmla="*/ 99190775 w 21600"/>
                <a:gd name="T11" fmla="*/ 99190775 h 21600"/>
                <a:gd name="T12" fmla="*/ 116207666 w 21600"/>
                <a:gd name="T13" fmla="*/ 58103870 h 21600"/>
                <a:gd name="T14" fmla="*/ 99190775 w 21600"/>
                <a:gd name="T15" fmla="*/ 1701689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99FF"/>
            </a:solidFill>
            <a:ln w="9525">
              <a:solidFill>
                <a:schemeClr val="tx1"/>
              </a:solidFill>
              <a:round/>
              <a:headEnd/>
              <a:tailEnd/>
            </a:ln>
          </p:spPr>
          <p:txBody>
            <a:bodyPr wrap="none" anchor="ctr"/>
            <a:lstStyle/>
            <a:p>
              <a:pPr algn="ctr"/>
              <a:endParaRPr lang="ru-RU" sz="1600" b="1" dirty="0"/>
            </a:p>
          </p:txBody>
        </p:sp>
        <p:sp>
          <p:nvSpPr>
            <p:cNvPr id="29" name="AutoShape 4"/>
            <p:cNvSpPr>
              <a:spLocks noChangeArrowheads="1"/>
            </p:cNvSpPr>
            <p:nvPr/>
          </p:nvSpPr>
          <p:spPr bwMode="auto">
            <a:xfrm>
              <a:off x="4758410" y="5539966"/>
              <a:ext cx="674251" cy="551181"/>
            </a:xfrm>
            <a:custGeom>
              <a:avLst/>
              <a:gdLst>
                <a:gd name="T0" fmla="*/ 58103870 w 21600"/>
                <a:gd name="T1" fmla="*/ 0 h 21600"/>
                <a:gd name="T2" fmla="*/ 17016896 w 21600"/>
                <a:gd name="T3" fmla="*/ 17016896 h 21600"/>
                <a:gd name="T4" fmla="*/ 0 w 21600"/>
                <a:gd name="T5" fmla="*/ 58103870 h 21600"/>
                <a:gd name="T6" fmla="*/ 17016896 w 21600"/>
                <a:gd name="T7" fmla="*/ 99190775 h 21600"/>
                <a:gd name="T8" fmla="*/ 58103870 w 21600"/>
                <a:gd name="T9" fmla="*/ 116207666 h 21600"/>
                <a:gd name="T10" fmla="*/ 99190775 w 21600"/>
                <a:gd name="T11" fmla="*/ 99190775 h 21600"/>
                <a:gd name="T12" fmla="*/ 116207666 w 21600"/>
                <a:gd name="T13" fmla="*/ 58103870 h 21600"/>
                <a:gd name="T14" fmla="*/ 99190775 w 21600"/>
                <a:gd name="T15" fmla="*/ 1701689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99FF"/>
            </a:solidFill>
            <a:ln w="9525">
              <a:solidFill>
                <a:schemeClr val="tx1"/>
              </a:solidFill>
              <a:round/>
              <a:headEnd/>
              <a:tailEnd/>
            </a:ln>
          </p:spPr>
          <p:txBody>
            <a:bodyPr wrap="none" anchor="ctr"/>
            <a:lstStyle/>
            <a:p>
              <a:pPr algn="ctr"/>
              <a:endParaRPr lang="ru-RU" sz="1600" b="1" dirty="0"/>
            </a:p>
          </p:txBody>
        </p:sp>
      </p:grpSp>
      <p:grpSp>
        <p:nvGrpSpPr>
          <p:cNvPr id="33" name="Группа 32"/>
          <p:cNvGrpSpPr/>
          <p:nvPr/>
        </p:nvGrpSpPr>
        <p:grpSpPr>
          <a:xfrm>
            <a:off x="5442120" y="4886588"/>
            <a:ext cx="1860307" cy="695346"/>
            <a:chOff x="3572354" y="5395801"/>
            <a:chExt cx="1860307" cy="695346"/>
          </a:xfrm>
        </p:grpSpPr>
        <p:sp>
          <p:nvSpPr>
            <p:cNvPr id="34" name="Скругленный прямоугольник 33"/>
            <p:cNvSpPr/>
            <p:nvPr/>
          </p:nvSpPr>
          <p:spPr>
            <a:xfrm>
              <a:off x="3707905" y="5395801"/>
              <a:ext cx="1594016"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Тезис</a:t>
              </a:r>
              <a:endParaRPr lang="ru-RU" dirty="0"/>
            </a:p>
          </p:txBody>
        </p:sp>
        <p:sp>
          <p:nvSpPr>
            <p:cNvPr id="35" name="AutoShape 4"/>
            <p:cNvSpPr>
              <a:spLocks noChangeArrowheads="1"/>
            </p:cNvSpPr>
            <p:nvPr/>
          </p:nvSpPr>
          <p:spPr bwMode="auto">
            <a:xfrm>
              <a:off x="3572354" y="5500284"/>
              <a:ext cx="674251" cy="551181"/>
            </a:xfrm>
            <a:custGeom>
              <a:avLst/>
              <a:gdLst>
                <a:gd name="T0" fmla="*/ 58103870 w 21600"/>
                <a:gd name="T1" fmla="*/ 0 h 21600"/>
                <a:gd name="T2" fmla="*/ 17016896 w 21600"/>
                <a:gd name="T3" fmla="*/ 17016896 h 21600"/>
                <a:gd name="T4" fmla="*/ 0 w 21600"/>
                <a:gd name="T5" fmla="*/ 58103870 h 21600"/>
                <a:gd name="T6" fmla="*/ 17016896 w 21600"/>
                <a:gd name="T7" fmla="*/ 99190775 h 21600"/>
                <a:gd name="T8" fmla="*/ 58103870 w 21600"/>
                <a:gd name="T9" fmla="*/ 116207666 h 21600"/>
                <a:gd name="T10" fmla="*/ 99190775 w 21600"/>
                <a:gd name="T11" fmla="*/ 99190775 h 21600"/>
                <a:gd name="T12" fmla="*/ 116207666 w 21600"/>
                <a:gd name="T13" fmla="*/ 58103870 h 21600"/>
                <a:gd name="T14" fmla="*/ 99190775 w 21600"/>
                <a:gd name="T15" fmla="*/ 1701689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99FF"/>
            </a:solidFill>
            <a:ln w="9525">
              <a:solidFill>
                <a:schemeClr val="tx1"/>
              </a:solidFill>
              <a:round/>
              <a:headEnd/>
              <a:tailEnd/>
            </a:ln>
          </p:spPr>
          <p:txBody>
            <a:bodyPr wrap="none" anchor="ctr"/>
            <a:lstStyle/>
            <a:p>
              <a:pPr algn="ctr"/>
              <a:endParaRPr lang="ru-RU" sz="1600" b="1" dirty="0"/>
            </a:p>
          </p:txBody>
        </p:sp>
        <p:sp>
          <p:nvSpPr>
            <p:cNvPr id="36" name="AutoShape 4"/>
            <p:cNvSpPr>
              <a:spLocks noChangeArrowheads="1"/>
            </p:cNvSpPr>
            <p:nvPr/>
          </p:nvSpPr>
          <p:spPr bwMode="auto">
            <a:xfrm>
              <a:off x="4758410" y="5539966"/>
              <a:ext cx="674251" cy="551181"/>
            </a:xfrm>
            <a:custGeom>
              <a:avLst/>
              <a:gdLst>
                <a:gd name="T0" fmla="*/ 58103870 w 21600"/>
                <a:gd name="T1" fmla="*/ 0 h 21600"/>
                <a:gd name="T2" fmla="*/ 17016896 w 21600"/>
                <a:gd name="T3" fmla="*/ 17016896 h 21600"/>
                <a:gd name="T4" fmla="*/ 0 w 21600"/>
                <a:gd name="T5" fmla="*/ 58103870 h 21600"/>
                <a:gd name="T6" fmla="*/ 17016896 w 21600"/>
                <a:gd name="T7" fmla="*/ 99190775 h 21600"/>
                <a:gd name="T8" fmla="*/ 58103870 w 21600"/>
                <a:gd name="T9" fmla="*/ 116207666 h 21600"/>
                <a:gd name="T10" fmla="*/ 99190775 w 21600"/>
                <a:gd name="T11" fmla="*/ 99190775 h 21600"/>
                <a:gd name="T12" fmla="*/ 116207666 w 21600"/>
                <a:gd name="T13" fmla="*/ 58103870 h 21600"/>
                <a:gd name="T14" fmla="*/ 99190775 w 21600"/>
                <a:gd name="T15" fmla="*/ 1701689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99FF"/>
            </a:solidFill>
            <a:ln w="9525">
              <a:solidFill>
                <a:schemeClr val="tx1"/>
              </a:solidFill>
              <a:round/>
              <a:headEnd/>
              <a:tailEnd/>
            </a:ln>
          </p:spPr>
          <p:txBody>
            <a:bodyPr wrap="none" anchor="ctr"/>
            <a:lstStyle/>
            <a:p>
              <a:pPr algn="ctr"/>
              <a:endParaRPr lang="ru-RU" sz="1600" b="1" dirty="0"/>
            </a:p>
          </p:txBody>
        </p:sp>
      </p:grpSp>
      <p:sp>
        <p:nvSpPr>
          <p:cNvPr id="30" name="AutoShape 15"/>
          <p:cNvSpPr>
            <a:spLocks noChangeArrowheads="1"/>
          </p:cNvSpPr>
          <p:nvPr/>
        </p:nvSpPr>
        <p:spPr bwMode="auto">
          <a:xfrm>
            <a:off x="2411239" y="1845196"/>
            <a:ext cx="936625" cy="647700"/>
          </a:xfrm>
          <a:prstGeom prst="foldedCorner">
            <a:avLst>
              <a:gd name="adj" fmla="val 12500"/>
            </a:avLst>
          </a:prstGeom>
          <a:solidFill>
            <a:srgbClr val="99CC00">
              <a:alpha val="50980"/>
            </a:srgbClr>
          </a:solidFill>
          <a:ln w="9525">
            <a:solidFill>
              <a:schemeClr val="tx1"/>
            </a:solidFill>
            <a:round/>
            <a:headEnd/>
            <a:tailEnd/>
          </a:ln>
        </p:spPr>
        <p:txBody>
          <a:bodyPr wrap="none" anchor="ctr"/>
          <a:lstStyle/>
          <a:p>
            <a:pPr algn="ctr"/>
            <a:r>
              <a:rPr lang="ru-RU" sz="800" b="1" dirty="0"/>
              <a:t>Иллюстрация</a:t>
            </a:r>
          </a:p>
        </p:txBody>
      </p:sp>
    </p:spTree>
    <p:extLst>
      <p:ext uri="{BB962C8B-B14F-4D97-AF65-F5344CB8AC3E}">
        <p14:creationId xmlns:p14="http://schemas.microsoft.com/office/powerpoint/2010/main" val="3581293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Овал 23"/>
          <p:cNvSpPr/>
          <p:nvPr/>
        </p:nvSpPr>
        <p:spPr>
          <a:xfrm>
            <a:off x="3573775" y="128678"/>
            <a:ext cx="1584176" cy="92871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600" dirty="0" smtClean="0"/>
              <a:t>Сложный предмет</a:t>
            </a:r>
            <a:endParaRPr lang="ru-RU" sz="1600" dirty="0"/>
          </a:p>
        </p:txBody>
      </p:sp>
      <p:grpSp>
        <p:nvGrpSpPr>
          <p:cNvPr id="9" name="Группа 8"/>
          <p:cNvGrpSpPr/>
          <p:nvPr/>
        </p:nvGrpSpPr>
        <p:grpSpPr>
          <a:xfrm>
            <a:off x="5651275" y="188070"/>
            <a:ext cx="3385222" cy="4652711"/>
            <a:chOff x="467544" y="188070"/>
            <a:chExt cx="3461517" cy="4652711"/>
          </a:xfrm>
        </p:grpSpPr>
        <p:grpSp>
          <p:nvGrpSpPr>
            <p:cNvPr id="3" name="Группа 47"/>
            <p:cNvGrpSpPr/>
            <p:nvPr/>
          </p:nvGrpSpPr>
          <p:grpSpPr>
            <a:xfrm>
              <a:off x="467544" y="188070"/>
              <a:ext cx="3035703" cy="1267265"/>
              <a:chOff x="6215067" y="1763877"/>
              <a:chExt cx="3035703" cy="1267265"/>
            </a:xfrm>
          </p:grpSpPr>
          <p:sp>
            <p:nvSpPr>
              <p:cNvPr id="5" name="Овал 4"/>
              <p:cNvSpPr/>
              <p:nvPr/>
            </p:nvSpPr>
            <p:spPr>
              <a:xfrm>
                <a:off x="6215074" y="1763877"/>
                <a:ext cx="1857388" cy="928694"/>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ru-RU" sz="1600" dirty="0" smtClean="0"/>
                  <a:t>СЛОЖНЫЙ</a:t>
                </a:r>
                <a:endParaRPr lang="ru-RU" sz="1600" dirty="0"/>
              </a:p>
            </p:txBody>
          </p:sp>
          <p:sp>
            <p:nvSpPr>
              <p:cNvPr id="15370" name="TextBox 6"/>
              <p:cNvSpPr txBox="1">
                <a:spLocks noChangeArrowheads="1"/>
              </p:cNvSpPr>
              <p:nvPr/>
            </p:nvSpPr>
            <p:spPr bwMode="auto">
              <a:xfrm>
                <a:off x="6215067" y="2692588"/>
                <a:ext cx="3035703" cy="338554"/>
              </a:xfrm>
              <a:prstGeom prst="rect">
                <a:avLst/>
              </a:prstGeom>
              <a:noFill/>
              <a:ln w="9525">
                <a:noFill/>
                <a:miter lim="800000"/>
                <a:headEnd/>
                <a:tailEnd/>
              </a:ln>
            </p:spPr>
            <p:txBody>
              <a:bodyPr wrap="none">
                <a:spAutoFit/>
              </a:bodyPr>
              <a:lstStyle/>
              <a:p>
                <a:r>
                  <a:rPr lang="ru-RU" sz="1600" dirty="0" smtClean="0">
                    <a:solidFill>
                      <a:schemeClr val="tx2"/>
                    </a:solidFill>
                    <a:latin typeface="Calibri" pitchFamily="34" charset="0"/>
                  </a:rPr>
                  <a:t>Много элементов, много связей </a:t>
                </a:r>
              </a:p>
            </p:txBody>
          </p:sp>
        </p:grpSp>
        <p:sp>
          <p:nvSpPr>
            <p:cNvPr id="16" name="Овал 15"/>
            <p:cNvSpPr/>
            <p:nvPr/>
          </p:nvSpPr>
          <p:spPr>
            <a:xfrm>
              <a:off x="532618" y="1519535"/>
              <a:ext cx="1857389" cy="928694"/>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ru-RU" dirty="0" smtClean="0"/>
                <a:t>МЕЛКИЕ, пустые</a:t>
              </a:r>
              <a:endParaRPr lang="ru-RU" dirty="0"/>
            </a:p>
          </p:txBody>
        </p:sp>
        <p:sp>
          <p:nvSpPr>
            <p:cNvPr id="15388" name="TextBox 17"/>
            <p:cNvSpPr txBox="1">
              <a:spLocks noChangeArrowheads="1"/>
            </p:cNvSpPr>
            <p:nvPr/>
          </p:nvSpPr>
          <p:spPr bwMode="auto">
            <a:xfrm>
              <a:off x="532618" y="2448228"/>
              <a:ext cx="3396443" cy="830997"/>
            </a:xfrm>
            <a:prstGeom prst="rect">
              <a:avLst/>
            </a:prstGeom>
            <a:noFill/>
            <a:ln w="9525">
              <a:noFill/>
              <a:miter lim="800000"/>
              <a:headEnd/>
              <a:tailEnd/>
            </a:ln>
          </p:spPr>
          <p:txBody>
            <a:bodyPr wrap="none">
              <a:spAutoFit/>
            </a:bodyPr>
            <a:lstStyle/>
            <a:p>
              <a:r>
                <a:rPr lang="ru-RU" sz="1600" dirty="0" smtClean="0">
                  <a:solidFill>
                    <a:schemeClr val="tx2"/>
                  </a:solidFill>
                  <a:latin typeface="Calibri" pitchFamily="34" charset="0"/>
                </a:rPr>
                <a:t>Элементы непрочные</a:t>
              </a:r>
            </a:p>
            <a:p>
              <a:r>
                <a:rPr lang="ru-RU" sz="1600" dirty="0" smtClean="0">
                  <a:solidFill>
                    <a:schemeClr val="tx2"/>
                  </a:solidFill>
                  <a:latin typeface="Calibri" pitchFamily="34" charset="0"/>
                </a:rPr>
                <a:t>Соединение ничего богатого не дает</a:t>
              </a:r>
            </a:p>
            <a:p>
              <a:r>
                <a:rPr lang="ru-RU" sz="1600" dirty="0" smtClean="0">
                  <a:solidFill>
                    <a:schemeClr val="tx2"/>
                  </a:solidFill>
                  <a:latin typeface="Calibri" pitchFamily="34" charset="0"/>
                </a:rPr>
                <a:t>Все на поверхности, нечего черпать</a:t>
              </a:r>
              <a:endParaRPr lang="ru-RU" sz="1600" dirty="0">
                <a:solidFill>
                  <a:schemeClr val="tx2"/>
                </a:solidFill>
                <a:latin typeface="Calibri" pitchFamily="34" charset="0"/>
              </a:endParaRPr>
            </a:p>
          </p:txBody>
        </p:sp>
        <p:sp>
          <p:nvSpPr>
            <p:cNvPr id="20" name="Овал 19"/>
            <p:cNvSpPr/>
            <p:nvPr/>
          </p:nvSpPr>
          <p:spPr>
            <a:xfrm>
              <a:off x="532618" y="3327543"/>
              <a:ext cx="1857389" cy="928694"/>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ru-RU" sz="1600" dirty="0" smtClean="0"/>
                <a:t>ПУТАНЫЙ</a:t>
              </a:r>
              <a:endParaRPr lang="ru-RU" sz="1600" dirty="0"/>
            </a:p>
          </p:txBody>
        </p:sp>
        <p:sp>
          <p:nvSpPr>
            <p:cNvPr id="15396" name="TextBox 21"/>
            <p:cNvSpPr txBox="1">
              <a:spLocks noChangeArrowheads="1"/>
            </p:cNvSpPr>
            <p:nvPr/>
          </p:nvSpPr>
          <p:spPr bwMode="auto">
            <a:xfrm>
              <a:off x="482508" y="4256006"/>
              <a:ext cx="3036851" cy="584775"/>
            </a:xfrm>
            <a:prstGeom prst="rect">
              <a:avLst/>
            </a:prstGeom>
            <a:noFill/>
            <a:ln w="9525">
              <a:noFill/>
              <a:miter lim="800000"/>
              <a:headEnd/>
              <a:tailEnd/>
            </a:ln>
          </p:spPr>
          <p:txBody>
            <a:bodyPr wrap="none">
              <a:spAutoFit/>
            </a:bodyPr>
            <a:lstStyle/>
            <a:p>
              <a:r>
                <a:rPr lang="ru-RU" sz="1600" dirty="0" smtClean="0">
                  <a:solidFill>
                    <a:schemeClr val="tx2"/>
                  </a:solidFill>
                  <a:latin typeface="Calibri" pitchFamily="34" charset="0"/>
                </a:rPr>
                <a:t>Небрежно, непоследовательно,</a:t>
              </a:r>
              <a:br>
                <a:rPr lang="ru-RU" sz="1600" dirty="0" smtClean="0">
                  <a:solidFill>
                    <a:schemeClr val="tx2"/>
                  </a:solidFill>
                  <a:latin typeface="Calibri" pitchFamily="34" charset="0"/>
                </a:rPr>
              </a:br>
              <a:r>
                <a:rPr lang="ru-RU" sz="1600" dirty="0" smtClean="0">
                  <a:solidFill>
                    <a:schemeClr val="tx2"/>
                  </a:solidFill>
                  <a:latin typeface="Calibri" pitchFamily="34" charset="0"/>
                </a:rPr>
                <a:t>хаотичные броски внимания</a:t>
              </a:r>
              <a:endParaRPr lang="ru-RU" sz="1600" dirty="0">
                <a:solidFill>
                  <a:schemeClr val="tx2"/>
                </a:solidFill>
                <a:latin typeface="Calibri" pitchFamily="34" charset="0"/>
              </a:endParaRPr>
            </a:p>
          </p:txBody>
        </p:sp>
      </p:grpSp>
      <p:grpSp>
        <p:nvGrpSpPr>
          <p:cNvPr id="10" name="Группа 9"/>
          <p:cNvGrpSpPr/>
          <p:nvPr/>
        </p:nvGrpSpPr>
        <p:grpSpPr>
          <a:xfrm>
            <a:off x="329399" y="128678"/>
            <a:ext cx="3816424" cy="4724148"/>
            <a:chOff x="5148064" y="116632"/>
            <a:chExt cx="3816424" cy="4724148"/>
          </a:xfrm>
        </p:grpSpPr>
        <p:grpSp>
          <p:nvGrpSpPr>
            <p:cNvPr id="2" name="Группа 46"/>
            <p:cNvGrpSpPr/>
            <p:nvPr/>
          </p:nvGrpSpPr>
          <p:grpSpPr>
            <a:xfrm>
              <a:off x="5214201" y="116632"/>
              <a:ext cx="2997039" cy="1267265"/>
              <a:chOff x="1291475" y="1763877"/>
              <a:chExt cx="2997039" cy="1267265"/>
            </a:xfrm>
          </p:grpSpPr>
          <p:sp>
            <p:nvSpPr>
              <p:cNvPr id="4" name="Овал 3"/>
              <p:cNvSpPr/>
              <p:nvPr/>
            </p:nvSpPr>
            <p:spPr>
              <a:xfrm>
                <a:off x="1785918" y="1763877"/>
                <a:ext cx="1857388" cy="928694"/>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ru-RU" sz="1600" dirty="0" smtClean="0"/>
                  <a:t>ПРОСТОЙ</a:t>
                </a:r>
                <a:endParaRPr lang="ru-RU" sz="1600" dirty="0"/>
              </a:p>
            </p:txBody>
          </p:sp>
          <p:sp>
            <p:nvSpPr>
              <p:cNvPr id="15369" name="TextBox 5"/>
              <p:cNvSpPr txBox="1">
                <a:spLocks noChangeArrowheads="1"/>
              </p:cNvSpPr>
              <p:nvPr/>
            </p:nvSpPr>
            <p:spPr bwMode="auto">
              <a:xfrm>
                <a:off x="1291475" y="2692588"/>
                <a:ext cx="2997039" cy="338554"/>
              </a:xfrm>
              <a:prstGeom prst="rect">
                <a:avLst/>
              </a:prstGeom>
              <a:noFill/>
              <a:ln w="9525">
                <a:noFill/>
                <a:miter lim="800000"/>
                <a:headEnd/>
                <a:tailEnd/>
              </a:ln>
            </p:spPr>
            <p:txBody>
              <a:bodyPr wrap="none">
                <a:spAutoFit/>
              </a:bodyPr>
              <a:lstStyle/>
              <a:p>
                <a:r>
                  <a:rPr lang="ru-RU" sz="1600" dirty="0" smtClean="0">
                    <a:solidFill>
                      <a:schemeClr val="tx2"/>
                    </a:solidFill>
                    <a:latin typeface="Calibri" pitchFamily="34" charset="0"/>
                  </a:rPr>
                  <a:t>Мало элементов, связи простые</a:t>
                </a:r>
                <a:endParaRPr lang="ru-RU" sz="1600" dirty="0">
                  <a:solidFill>
                    <a:schemeClr val="tx2"/>
                  </a:solidFill>
                  <a:latin typeface="Calibri" pitchFamily="34" charset="0"/>
                </a:endParaRPr>
              </a:p>
            </p:txBody>
          </p:sp>
        </p:grpSp>
        <p:sp>
          <p:nvSpPr>
            <p:cNvPr id="17" name="Овал 16"/>
            <p:cNvSpPr/>
            <p:nvPr/>
          </p:nvSpPr>
          <p:spPr>
            <a:xfrm>
              <a:off x="5780082" y="1519535"/>
              <a:ext cx="1857388" cy="928694"/>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ru-RU" sz="1600" dirty="0" smtClean="0"/>
                <a:t>ГЛУБОКИЕ,</a:t>
              </a:r>
            </a:p>
            <a:p>
              <a:pPr algn="ctr" fontAlgn="auto">
                <a:spcBef>
                  <a:spcPts val="0"/>
                </a:spcBef>
                <a:spcAft>
                  <a:spcPts val="0"/>
                </a:spcAft>
                <a:defRPr/>
              </a:pPr>
              <a:r>
                <a:rPr lang="ru-RU" sz="1600" dirty="0" smtClean="0"/>
                <a:t>богатые</a:t>
              </a:r>
              <a:endParaRPr lang="ru-RU" sz="1600" dirty="0"/>
            </a:p>
          </p:txBody>
        </p:sp>
        <p:sp>
          <p:nvSpPr>
            <p:cNvPr id="15389" name="TextBox 18"/>
            <p:cNvSpPr txBox="1">
              <a:spLocks noChangeArrowheads="1"/>
            </p:cNvSpPr>
            <p:nvPr/>
          </p:nvSpPr>
          <p:spPr bwMode="auto">
            <a:xfrm>
              <a:off x="5148064" y="2448228"/>
              <a:ext cx="3557643" cy="861774"/>
            </a:xfrm>
            <a:prstGeom prst="rect">
              <a:avLst/>
            </a:prstGeom>
            <a:noFill/>
            <a:ln w="9525">
              <a:noFill/>
              <a:miter lim="800000"/>
              <a:headEnd/>
              <a:tailEnd/>
            </a:ln>
          </p:spPr>
          <p:txBody>
            <a:bodyPr wrap="square">
              <a:spAutoFit/>
            </a:bodyPr>
            <a:lstStyle/>
            <a:p>
              <a:r>
                <a:rPr lang="ru-RU" sz="1600" dirty="0" smtClean="0">
                  <a:solidFill>
                    <a:schemeClr val="tx2"/>
                  </a:solidFill>
                  <a:latin typeface="Calibri" pitchFamily="34" charset="0"/>
                </a:rPr>
                <a:t>Крепкие и простые элементы</a:t>
              </a:r>
            </a:p>
            <a:p>
              <a:r>
                <a:rPr lang="ru-RU" sz="1600" dirty="0" smtClean="0">
                  <a:solidFill>
                    <a:schemeClr val="tx2"/>
                  </a:solidFill>
                  <a:latin typeface="Calibri" pitchFamily="34" charset="0"/>
                </a:rPr>
                <a:t>Соединение дает ценность, богатство</a:t>
              </a:r>
            </a:p>
            <a:p>
              <a:r>
                <a:rPr lang="ru-RU" sz="1600" dirty="0" smtClean="0">
                  <a:solidFill>
                    <a:schemeClr val="tx2"/>
                  </a:solidFill>
                  <a:latin typeface="Calibri" pitchFamily="34" charset="0"/>
                </a:rPr>
                <a:t>В глубине есть что черпать</a:t>
              </a:r>
              <a:endParaRPr lang="ru-RU" sz="1600" dirty="0">
                <a:solidFill>
                  <a:schemeClr val="tx2"/>
                </a:solidFill>
                <a:latin typeface="Calibri" pitchFamily="34" charset="0"/>
              </a:endParaRPr>
            </a:p>
          </p:txBody>
        </p:sp>
        <p:sp>
          <p:nvSpPr>
            <p:cNvPr id="21" name="Овал 20"/>
            <p:cNvSpPr/>
            <p:nvPr/>
          </p:nvSpPr>
          <p:spPr>
            <a:xfrm>
              <a:off x="5851520" y="3327543"/>
              <a:ext cx="1857388" cy="928694"/>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ru-RU" sz="1600" dirty="0" smtClean="0"/>
                <a:t>ВНЯТНЫЙ</a:t>
              </a:r>
              <a:endParaRPr lang="ru-RU" sz="1600" dirty="0"/>
            </a:p>
          </p:txBody>
        </p:sp>
        <p:sp>
          <p:nvSpPr>
            <p:cNvPr id="15397" name="TextBox 22"/>
            <p:cNvSpPr txBox="1">
              <a:spLocks noChangeArrowheads="1"/>
            </p:cNvSpPr>
            <p:nvPr/>
          </p:nvSpPr>
          <p:spPr bwMode="auto">
            <a:xfrm>
              <a:off x="5148064" y="4256005"/>
              <a:ext cx="3816424" cy="584775"/>
            </a:xfrm>
            <a:prstGeom prst="rect">
              <a:avLst/>
            </a:prstGeom>
            <a:noFill/>
            <a:ln w="9525">
              <a:noFill/>
              <a:miter lim="800000"/>
              <a:headEnd/>
              <a:tailEnd/>
            </a:ln>
          </p:spPr>
          <p:txBody>
            <a:bodyPr wrap="square">
              <a:spAutoFit/>
            </a:bodyPr>
            <a:lstStyle/>
            <a:p>
              <a:r>
                <a:rPr lang="ru-RU" sz="1600" dirty="0" smtClean="0">
                  <a:solidFill>
                    <a:schemeClr val="tx2"/>
                  </a:solidFill>
                  <a:latin typeface="Calibri" pitchFamily="34" charset="0"/>
                </a:rPr>
                <a:t>Элементы узнаваемы.</a:t>
              </a:r>
            </a:p>
            <a:p>
              <a:r>
                <a:rPr lang="ru-RU" sz="1600" dirty="0" smtClean="0">
                  <a:solidFill>
                    <a:schemeClr val="tx2"/>
                  </a:solidFill>
                  <a:latin typeface="Calibri" pitchFamily="34" charset="0"/>
                </a:rPr>
                <a:t>Все связано, все просто. Аккуратно</a:t>
              </a:r>
            </a:p>
          </p:txBody>
        </p:sp>
      </p:grpSp>
      <p:sp>
        <p:nvSpPr>
          <p:cNvPr id="7" name="TextBox 6"/>
          <p:cNvSpPr txBox="1"/>
          <p:nvPr/>
        </p:nvSpPr>
        <p:spPr>
          <a:xfrm>
            <a:off x="5651275" y="5670540"/>
            <a:ext cx="2463688" cy="954107"/>
          </a:xfrm>
          <a:prstGeom prst="rect">
            <a:avLst/>
          </a:prstGeom>
          <a:noFill/>
        </p:spPr>
        <p:txBody>
          <a:bodyPr wrap="none" rtlCol="0">
            <a:spAutoFit/>
          </a:bodyPr>
          <a:lstStyle/>
          <a:p>
            <a:r>
              <a:rPr lang="ru-RU" sz="1400" dirty="0" smtClean="0"/>
              <a:t>Главное – найти основные </a:t>
            </a:r>
            <a:br>
              <a:rPr lang="ru-RU" sz="1400" dirty="0" smtClean="0"/>
            </a:br>
            <a:r>
              <a:rPr lang="ru-RU" sz="1400" dirty="0" smtClean="0"/>
              <a:t>смысловые элементы:</a:t>
            </a:r>
          </a:p>
          <a:p>
            <a:r>
              <a:rPr lang="ru-RU" sz="1400" dirty="0" smtClean="0"/>
              <a:t>элементарные смыслы и </a:t>
            </a:r>
            <a:br>
              <a:rPr lang="ru-RU" sz="1400" dirty="0" smtClean="0"/>
            </a:br>
            <a:r>
              <a:rPr lang="ru-RU" sz="1400" dirty="0" smtClean="0"/>
              <a:t>конструкции из них</a:t>
            </a:r>
            <a:endParaRPr lang="ru-RU" sz="1400" dirty="0"/>
          </a:p>
        </p:txBody>
      </p:sp>
      <p:graphicFrame>
        <p:nvGraphicFramePr>
          <p:cNvPr id="8" name="Схема 7"/>
          <p:cNvGraphicFramePr/>
          <p:nvPr>
            <p:extLst>
              <p:ext uri="{D42A27DB-BD31-4B8C-83A1-F6EECF244321}">
                <p14:modId xmlns:p14="http://schemas.microsoft.com/office/powerpoint/2010/main" val="725756551"/>
              </p:ext>
            </p:extLst>
          </p:nvPr>
        </p:nvGraphicFramePr>
        <p:xfrm>
          <a:off x="3858367" y="4256006"/>
          <a:ext cx="1656184" cy="19333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 name="TextBox 24"/>
          <p:cNvSpPr txBox="1"/>
          <p:nvPr/>
        </p:nvSpPr>
        <p:spPr>
          <a:xfrm>
            <a:off x="329399" y="5670540"/>
            <a:ext cx="3873561" cy="738664"/>
          </a:xfrm>
          <a:prstGeom prst="rect">
            <a:avLst/>
          </a:prstGeom>
          <a:noFill/>
        </p:spPr>
        <p:txBody>
          <a:bodyPr wrap="none" rtlCol="0">
            <a:spAutoFit/>
          </a:bodyPr>
          <a:lstStyle/>
          <a:p>
            <a:r>
              <a:rPr lang="ru-RU" sz="1400" dirty="0" smtClean="0"/>
              <a:t>Качественный текст копаем, обрабатываем.</a:t>
            </a:r>
          </a:p>
          <a:p>
            <a:r>
              <a:rPr lang="ru-RU" sz="1400" dirty="0" smtClean="0"/>
              <a:t>Спорный – выборочно.</a:t>
            </a:r>
          </a:p>
          <a:p>
            <a:r>
              <a:rPr lang="ru-RU" sz="1400" dirty="0" smtClean="0"/>
              <a:t>Плохой - выкидываем</a:t>
            </a:r>
            <a:endParaRPr lang="ru-RU" sz="1400" dirty="0"/>
          </a:p>
        </p:txBody>
      </p:sp>
      <p:sp>
        <p:nvSpPr>
          <p:cNvPr id="28" name="TextBox 27"/>
          <p:cNvSpPr txBox="1"/>
          <p:nvPr/>
        </p:nvSpPr>
        <p:spPr>
          <a:xfrm>
            <a:off x="2824070" y="285248"/>
            <a:ext cx="769698" cy="307777"/>
          </a:xfrm>
          <a:prstGeom prst="rect">
            <a:avLst/>
          </a:prstGeom>
          <a:noFill/>
        </p:spPr>
        <p:txBody>
          <a:bodyPr wrap="none" rtlCol="0">
            <a:spAutoFit/>
          </a:bodyPr>
          <a:lstStyle/>
          <a:p>
            <a:r>
              <a:rPr lang="ru-RU" sz="1400" dirty="0" smtClean="0"/>
              <a:t>Талант</a:t>
            </a:r>
            <a:endParaRPr lang="ru-RU" sz="1400" dirty="0"/>
          </a:p>
        </p:txBody>
      </p:sp>
      <p:cxnSp>
        <p:nvCxnSpPr>
          <p:cNvPr id="12" name="Прямая со стрелкой 11"/>
          <p:cNvCxnSpPr>
            <a:stCxn id="24" idx="2"/>
            <a:endCxn id="4" idx="6"/>
          </p:cNvCxnSpPr>
          <p:nvPr/>
        </p:nvCxnSpPr>
        <p:spPr>
          <a:xfrm flipH="1" flipV="1">
            <a:off x="2747367" y="593025"/>
            <a:ext cx="826408" cy="9"/>
          </a:xfrm>
          <a:prstGeom prst="straightConnector1">
            <a:avLst/>
          </a:prstGeom>
          <a:ln w="38100">
            <a:prstDash val="solid"/>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633807" y="1484784"/>
            <a:ext cx="1730281" cy="1055608"/>
          </a:xfrm>
          <a:prstGeom prst="roundRect">
            <a:avLst/>
          </a:prstGeom>
          <a:noFill/>
          <a:ln w="3175">
            <a:solidFill>
              <a:schemeClr val="tx1"/>
            </a:solidFill>
          </a:ln>
        </p:spPr>
        <p:txBody>
          <a:bodyPr wrap="none" rtlCol="0">
            <a:spAutoFit/>
          </a:bodyPr>
          <a:lstStyle/>
          <a:p>
            <a:r>
              <a:rPr lang="ru-RU" sz="1400" dirty="0" smtClean="0"/>
              <a:t>Смысл: </a:t>
            </a:r>
            <a:br>
              <a:rPr lang="ru-RU" sz="1400" dirty="0" smtClean="0"/>
            </a:br>
            <a:r>
              <a:rPr lang="ru-RU" sz="1400" dirty="0" smtClean="0"/>
              <a:t>продуктивное </a:t>
            </a:r>
            <a:br>
              <a:rPr lang="ru-RU" sz="1400" dirty="0" smtClean="0"/>
            </a:br>
            <a:r>
              <a:rPr lang="ru-RU" sz="1400" dirty="0" smtClean="0"/>
              <a:t>соединение </a:t>
            </a:r>
            <a:br>
              <a:rPr lang="ru-RU" sz="1400" dirty="0" smtClean="0"/>
            </a:br>
            <a:r>
              <a:rPr lang="ru-RU" sz="1400" dirty="0" smtClean="0"/>
              <a:t>мыслей и фактов</a:t>
            </a:r>
            <a:endParaRPr lang="ru-RU"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Группа 57"/>
          <p:cNvGrpSpPr/>
          <p:nvPr/>
        </p:nvGrpSpPr>
        <p:grpSpPr>
          <a:xfrm>
            <a:off x="134864" y="154944"/>
            <a:ext cx="6697016" cy="904552"/>
            <a:chOff x="6286512" y="2095820"/>
            <a:chExt cx="5386730" cy="904552"/>
          </a:xfrm>
        </p:grpSpPr>
        <p:sp>
          <p:nvSpPr>
            <p:cNvPr id="3" name="Скругленный прямоугольник 2"/>
            <p:cNvSpPr/>
            <p:nvPr/>
          </p:nvSpPr>
          <p:spPr>
            <a:xfrm>
              <a:off x="6286512" y="2143116"/>
              <a:ext cx="1214446" cy="6429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smtClean="0"/>
                <a:t>Кислое</a:t>
              </a:r>
              <a:endParaRPr lang="ru-RU" dirty="0"/>
            </a:p>
          </p:txBody>
        </p:sp>
        <p:sp>
          <p:nvSpPr>
            <p:cNvPr id="4" name="Скругленный прямоугольник 3"/>
            <p:cNvSpPr/>
            <p:nvPr/>
          </p:nvSpPr>
          <p:spPr>
            <a:xfrm>
              <a:off x="7643834" y="2357430"/>
              <a:ext cx="1143008" cy="64294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smtClean="0"/>
                <a:t>Мягкое</a:t>
              </a:r>
              <a:endParaRPr lang="ru-RU" dirty="0"/>
            </a:p>
          </p:txBody>
        </p:sp>
        <p:sp>
          <p:nvSpPr>
            <p:cNvPr id="5" name="TextBox 4"/>
            <p:cNvSpPr txBox="1"/>
            <p:nvPr/>
          </p:nvSpPr>
          <p:spPr>
            <a:xfrm>
              <a:off x="8986552" y="2095820"/>
              <a:ext cx="2686690" cy="523220"/>
            </a:xfrm>
            <a:prstGeom prst="rect">
              <a:avLst/>
            </a:prstGeom>
            <a:noFill/>
          </p:spPr>
          <p:txBody>
            <a:bodyPr wrap="square" rtlCol="0">
              <a:spAutoFit/>
            </a:bodyPr>
            <a:lstStyle/>
            <a:p>
              <a:r>
                <a:rPr lang="ru-RU" sz="1400" dirty="0" smtClean="0"/>
                <a:t>Отдельно взятые понятия, </a:t>
              </a:r>
            </a:p>
            <a:p>
              <a:r>
                <a:rPr lang="ru-RU" sz="1400" dirty="0" smtClean="0"/>
                <a:t>логически между собой не связаны</a:t>
              </a:r>
              <a:endParaRPr lang="ru-RU" sz="1400" dirty="0"/>
            </a:p>
          </p:txBody>
        </p:sp>
      </p:grpSp>
      <p:grpSp>
        <p:nvGrpSpPr>
          <p:cNvPr id="57" name="Группа 56"/>
          <p:cNvGrpSpPr/>
          <p:nvPr/>
        </p:nvGrpSpPr>
        <p:grpSpPr>
          <a:xfrm>
            <a:off x="377637" y="1663305"/>
            <a:ext cx="1816429" cy="1836676"/>
            <a:chOff x="5841086" y="247898"/>
            <a:chExt cx="1816429" cy="1639618"/>
          </a:xfrm>
        </p:grpSpPr>
        <p:grpSp>
          <p:nvGrpSpPr>
            <p:cNvPr id="56" name="Группа 55"/>
            <p:cNvGrpSpPr/>
            <p:nvPr/>
          </p:nvGrpSpPr>
          <p:grpSpPr>
            <a:xfrm>
              <a:off x="5841086" y="247898"/>
              <a:ext cx="1816429" cy="1639618"/>
              <a:chOff x="5040561" y="962278"/>
              <a:chExt cx="2119190" cy="1639618"/>
            </a:xfrm>
          </p:grpSpPr>
          <p:sp>
            <p:nvSpPr>
              <p:cNvPr id="7" name="Скругленный прямоугольник 6"/>
              <p:cNvSpPr/>
              <p:nvPr/>
            </p:nvSpPr>
            <p:spPr>
              <a:xfrm>
                <a:off x="5040561" y="962278"/>
                <a:ext cx="2119189" cy="12930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lang="ru-RU" dirty="0" smtClean="0"/>
                  <a:t>Женщины</a:t>
                </a:r>
                <a:endParaRPr lang="ru-RU" dirty="0"/>
              </a:p>
            </p:txBody>
          </p:sp>
          <p:sp>
            <p:nvSpPr>
              <p:cNvPr id="6" name="TextBox 5"/>
              <p:cNvSpPr txBox="1"/>
              <p:nvPr/>
            </p:nvSpPr>
            <p:spPr>
              <a:xfrm>
                <a:off x="5040562" y="2263342"/>
                <a:ext cx="2119189" cy="338554"/>
              </a:xfrm>
              <a:prstGeom prst="rect">
                <a:avLst/>
              </a:prstGeom>
              <a:noFill/>
            </p:spPr>
            <p:txBody>
              <a:bodyPr wrap="square" rtlCol="0">
                <a:spAutoFit/>
              </a:bodyPr>
              <a:lstStyle/>
              <a:p>
                <a:pPr algn="ctr"/>
                <a:r>
                  <a:rPr lang="ru-RU" sz="1600" dirty="0" smtClean="0"/>
                  <a:t>Часть от целого</a:t>
                </a:r>
                <a:endParaRPr lang="ru-RU" sz="1600" dirty="0"/>
              </a:p>
            </p:txBody>
          </p:sp>
        </p:grpSp>
        <p:sp>
          <p:nvSpPr>
            <p:cNvPr id="8" name="Овал 7"/>
            <p:cNvSpPr/>
            <p:nvPr/>
          </p:nvSpPr>
          <p:spPr>
            <a:xfrm>
              <a:off x="5982390" y="765237"/>
              <a:ext cx="1533820" cy="663498"/>
            </a:xfrm>
            <a:prstGeom prst="ellipse">
              <a:avLst/>
            </a:prstGeom>
          </p:spPr>
          <p:style>
            <a:lnRef idx="0">
              <a:schemeClr val="accent2"/>
            </a:lnRef>
            <a:fillRef idx="3">
              <a:schemeClr val="accent2"/>
            </a:fillRef>
            <a:effectRef idx="3">
              <a:schemeClr val="accent2"/>
            </a:effectRef>
            <a:fontRef idx="minor">
              <a:schemeClr val="lt1"/>
            </a:fontRef>
          </p:style>
          <p:txBody>
            <a:bodyPr lIns="0" tIns="0" rIns="0" bIns="0" rtlCol="0" anchor="ctr"/>
            <a:lstStyle/>
            <a:p>
              <a:pPr algn="ctr"/>
              <a:r>
                <a:rPr lang="ru-RU" sz="1600" dirty="0" smtClean="0"/>
                <a:t>Блондинки</a:t>
              </a:r>
              <a:endParaRPr lang="ru-RU" sz="1600" dirty="0"/>
            </a:p>
          </p:txBody>
        </p:sp>
      </p:grpSp>
      <p:grpSp>
        <p:nvGrpSpPr>
          <p:cNvPr id="65" name="Группа 64"/>
          <p:cNvGrpSpPr/>
          <p:nvPr/>
        </p:nvGrpSpPr>
        <p:grpSpPr>
          <a:xfrm>
            <a:off x="5750727" y="908720"/>
            <a:ext cx="3357586" cy="2857520"/>
            <a:chOff x="2500298" y="2357430"/>
            <a:chExt cx="3357586" cy="2857520"/>
          </a:xfrm>
        </p:grpSpPr>
        <p:sp>
          <p:nvSpPr>
            <p:cNvPr id="9" name="Овал 8"/>
            <p:cNvSpPr/>
            <p:nvPr/>
          </p:nvSpPr>
          <p:spPr>
            <a:xfrm>
              <a:off x="2500298" y="2357430"/>
              <a:ext cx="3214710" cy="1785950"/>
            </a:xfrm>
            <a:prstGeom prst="ellipse">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ru-RU" dirty="0" smtClean="0">
                  <a:solidFill>
                    <a:schemeClr val="bg1"/>
                  </a:solidFill>
                </a:rPr>
                <a:t>Мужчины</a:t>
              </a:r>
              <a:endParaRPr lang="ru-RU" dirty="0">
                <a:solidFill>
                  <a:schemeClr val="bg1"/>
                </a:solidFill>
              </a:endParaRPr>
            </a:p>
          </p:txBody>
        </p:sp>
        <p:sp>
          <p:nvSpPr>
            <p:cNvPr id="10" name="Овал 9"/>
            <p:cNvSpPr/>
            <p:nvPr/>
          </p:nvSpPr>
          <p:spPr>
            <a:xfrm>
              <a:off x="2500298" y="3357562"/>
              <a:ext cx="3286148" cy="1857388"/>
            </a:xfrm>
            <a:prstGeom prst="ellipse">
              <a:avLst/>
            </a:prstGeom>
            <a:solidFill>
              <a:schemeClr val="tx1">
                <a:lumMod val="40000"/>
                <a:lumOff val="60000"/>
                <a:alpha val="37000"/>
              </a:schemeClr>
            </a:solidFill>
          </p:spPr>
          <p:style>
            <a:lnRef idx="1">
              <a:schemeClr val="accent2"/>
            </a:lnRef>
            <a:fillRef idx="2">
              <a:schemeClr val="accent2"/>
            </a:fillRef>
            <a:effectRef idx="1">
              <a:schemeClr val="accent2"/>
            </a:effectRef>
            <a:fontRef idx="minor">
              <a:schemeClr val="dk1"/>
            </a:fontRef>
          </p:style>
          <p:txBody>
            <a:bodyPr rtlCol="0" anchor="b"/>
            <a:lstStyle/>
            <a:p>
              <a:pPr algn="ctr"/>
              <a:r>
                <a:rPr lang="ru-RU" dirty="0" smtClean="0">
                  <a:solidFill>
                    <a:schemeClr val="tx2"/>
                  </a:solidFill>
                </a:rPr>
                <a:t>Порядочные </a:t>
              </a:r>
              <a:br>
                <a:rPr lang="ru-RU" dirty="0" smtClean="0">
                  <a:solidFill>
                    <a:schemeClr val="tx2"/>
                  </a:solidFill>
                </a:rPr>
              </a:br>
              <a:r>
                <a:rPr lang="ru-RU" dirty="0" smtClean="0">
                  <a:solidFill>
                    <a:schemeClr val="tx2"/>
                  </a:solidFill>
                </a:rPr>
                <a:t>люди</a:t>
              </a:r>
              <a:endParaRPr lang="ru-RU" dirty="0">
                <a:solidFill>
                  <a:schemeClr val="tx2"/>
                </a:solidFill>
              </a:endParaRPr>
            </a:p>
          </p:txBody>
        </p:sp>
        <p:sp>
          <p:nvSpPr>
            <p:cNvPr id="11" name="TextBox 10"/>
            <p:cNvSpPr txBox="1"/>
            <p:nvPr/>
          </p:nvSpPr>
          <p:spPr>
            <a:xfrm>
              <a:off x="2500298" y="3500438"/>
              <a:ext cx="3357586" cy="338554"/>
            </a:xfrm>
            <a:prstGeom prst="rect">
              <a:avLst/>
            </a:prstGeom>
            <a:noFill/>
          </p:spPr>
          <p:txBody>
            <a:bodyPr wrap="square" rtlCol="0">
              <a:spAutoFit/>
            </a:bodyPr>
            <a:lstStyle/>
            <a:p>
              <a:pPr algn="ctr"/>
              <a:r>
                <a:rPr lang="ru-RU" sz="1600" dirty="0" smtClean="0"/>
                <a:t>Пересекающиеся понятия</a:t>
              </a:r>
              <a:endParaRPr lang="ru-RU" sz="1600" dirty="0"/>
            </a:p>
          </p:txBody>
        </p:sp>
      </p:grpSp>
      <p:grpSp>
        <p:nvGrpSpPr>
          <p:cNvPr id="63" name="Группа 62"/>
          <p:cNvGrpSpPr/>
          <p:nvPr/>
        </p:nvGrpSpPr>
        <p:grpSpPr>
          <a:xfrm>
            <a:off x="3761057" y="4125730"/>
            <a:ext cx="2143140" cy="879281"/>
            <a:chOff x="2143108" y="5572140"/>
            <a:chExt cx="2143140" cy="879281"/>
          </a:xfrm>
        </p:grpSpPr>
        <p:sp>
          <p:nvSpPr>
            <p:cNvPr id="32" name="Стрелка вправо 31"/>
            <p:cNvSpPr/>
            <p:nvPr/>
          </p:nvSpPr>
          <p:spPr>
            <a:xfrm>
              <a:off x="2143108" y="5572140"/>
              <a:ext cx="2143140" cy="571504"/>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Движение</a:t>
              </a:r>
              <a:endParaRPr lang="ru-RU" dirty="0"/>
            </a:p>
          </p:txBody>
        </p:sp>
        <p:sp>
          <p:nvSpPr>
            <p:cNvPr id="33" name="TextBox 32"/>
            <p:cNvSpPr txBox="1"/>
            <p:nvPr/>
          </p:nvSpPr>
          <p:spPr>
            <a:xfrm>
              <a:off x="2214546" y="6143644"/>
              <a:ext cx="2000264" cy="307777"/>
            </a:xfrm>
            <a:prstGeom prst="rect">
              <a:avLst/>
            </a:prstGeom>
            <a:noFill/>
          </p:spPr>
          <p:txBody>
            <a:bodyPr wrap="square" rtlCol="0">
              <a:spAutoFit/>
            </a:bodyPr>
            <a:lstStyle/>
            <a:p>
              <a:r>
                <a:rPr lang="ru-RU" sz="1400" dirty="0" smtClean="0"/>
                <a:t>Причина - следствие</a:t>
              </a:r>
              <a:endParaRPr lang="ru-RU" sz="1400" dirty="0"/>
            </a:p>
          </p:txBody>
        </p:sp>
      </p:grpSp>
      <p:grpSp>
        <p:nvGrpSpPr>
          <p:cNvPr id="64" name="Группа 63"/>
          <p:cNvGrpSpPr/>
          <p:nvPr/>
        </p:nvGrpSpPr>
        <p:grpSpPr>
          <a:xfrm>
            <a:off x="3785992" y="5425856"/>
            <a:ext cx="2500330" cy="1022157"/>
            <a:chOff x="4572000" y="5335801"/>
            <a:chExt cx="2500330" cy="1022157"/>
          </a:xfrm>
        </p:grpSpPr>
        <p:sp>
          <p:nvSpPr>
            <p:cNvPr id="35" name="Овал 34"/>
            <p:cNvSpPr/>
            <p:nvPr/>
          </p:nvSpPr>
          <p:spPr>
            <a:xfrm>
              <a:off x="6143636" y="5357826"/>
              <a:ext cx="928694" cy="928694"/>
            </a:xfrm>
            <a:prstGeom prst="ellipse">
              <a:avLst/>
            </a:prstGeom>
          </p:spPr>
          <p:style>
            <a:lnRef idx="0">
              <a:schemeClr val="accent1"/>
            </a:lnRef>
            <a:fillRef idx="3">
              <a:schemeClr val="accent1"/>
            </a:fillRef>
            <a:effectRef idx="3">
              <a:schemeClr val="accent1"/>
            </a:effectRef>
            <a:fontRef idx="minor">
              <a:schemeClr val="lt1"/>
            </a:fontRef>
          </p:style>
          <p:txBody>
            <a:bodyPr wrap="none" rtlCol="0" anchor="ctr"/>
            <a:lstStyle/>
            <a:p>
              <a:pPr algn="ctr"/>
              <a:r>
                <a:rPr lang="ru-RU" dirty="0" smtClean="0"/>
                <a:t>Деньги</a:t>
              </a:r>
              <a:endParaRPr lang="ru-RU" dirty="0"/>
            </a:p>
          </p:txBody>
        </p:sp>
        <p:sp>
          <p:nvSpPr>
            <p:cNvPr id="36" name="TextBox 35"/>
            <p:cNvSpPr txBox="1"/>
            <p:nvPr/>
          </p:nvSpPr>
          <p:spPr>
            <a:xfrm>
              <a:off x="4572000" y="6050181"/>
              <a:ext cx="1785950" cy="307777"/>
            </a:xfrm>
            <a:prstGeom prst="rect">
              <a:avLst/>
            </a:prstGeom>
            <a:noFill/>
          </p:spPr>
          <p:txBody>
            <a:bodyPr wrap="square" rtlCol="0">
              <a:spAutoFit/>
            </a:bodyPr>
            <a:lstStyle/>
            <a:p>
              <a:r>
                <a:rPr lang="ru-RU" sz="1400" dirty="0" smtClean="0"/>
                <a:t>Действие к цели</a:t>
              </a:r>
              <a:endParaRPr lang="ru-RU" sz="1400" dirty="0"/>
            </a:p>
          </p:txBody>
        </p:sp>
        <p:cxnSp>
          <p:nvCxnSpPr>
            <p:cNvPr id="44" name="Прямая со стрелкой 43"/>
            <p:cNvCxnSpPr>
              <a:endCxn id="35" idx="2"/>
            </p:cNvCxnSpPr>
            <p:nvPr/>
          </p:nvCxnSpPr>
          <p:spPr>
            <a:xfrm flipV="1">
              <a:off x="4821289" y="5822173"/>
              <a:ext cx="1322347" cy="42599"/>
            </a:xfrm>
            <a:prstGeom prst="straightConnector1">
              <a:avLst/>
            </a:prstGeom>
            <a:ln w="76200">
              <a:prstDash val="sysDash"/>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572000" y="5335801"/>
              <a:ext cx="1785950" cy="307777"/>
            </a:xfrm>
            <a:prstGeom prst="rect">
              <a:avLst/>
            </a:prstGeom>
            <a:noFill/>
          </p:spPr>
          <p:txBody>
            <a:bodyPr wrap="square" rtlCol="0">
              <a:spAutoFit/>
            </a:bodyPr>
            <a:lstStyle/>
            <a:p>
              <a:r>
                <a:rPr lang="ru-RU" sz="1400" dirty="0" smtClean="0"/>
                <a:t>Средство – цель  </a:t>
              </a:r>
              <a:endParaRPr lang="ru-RU" sz="1400" dirty="0"/>
            </a:p>
          </p:txBody>
        </p:sp>
      </p:grpSp>
      <p:grpSp>
        <p:nvGrpSpPr>
          <p:cNvPr id="15" name="Группа 14"/>
          <p:cNvGrpSpPr/>
          <p:nvPr/>
        </p:nvGrpSpPr>
        <p:grpSpPr>
          <a:xfrm>
            <a:off x="6994965" y="4201473"/>
            <a:ext cx="1714481" cy="2600045"/>
            <a:chOff x="7429520" y="4429132"/>
            <a:chExt cx="1500198" cy="2321652"/>
          </a:xfrm>
        </p:grpSpPr>
        <p:sp>
          <p:nvSpPr>
            <p:cNvPr id="42" name="Овал 41"/>
            <p:cNvSpPr/>
            <p:nvPr/>
          </p:nvSpPr>
          <p:spPr>
            <a:xfrm>
              <a:off x="8001024" y="4429132"/>
              <a:ext cx="928694" cy="928694"/>
            </a:xfrm>
            <a:prstGeom prst="ellipse">
              <a:avLst/>
            </a:prstGeom>
          </p:spPr>
          <p:style>
            <a:lnRef idx="0">
              <a:schemeClr val="accent1"/>
            </a:lnRef>
            <a:fillRef idx="3">
              <a:schemeClr val="accent1"/>
            </a:fillRef>
            <a:effectRef idx="3">
              <a:schemeClr val="accent1"/>
            </a:effectRef>
            <a:fontRef idx="minor">
              <a:schemeClr val="lt1"/>
            </a:fontRef>
          </p:style>
          <p:txBody>
            <a:bodyPr wrap="none" rtlCol="0" anchor="ctr"/>
            <a:lstStyle/>
            <a:p>
              <a:pPr algn="ctr"/>
              <a:r>
                <a:rPr lang="ru-RU" dirty="0" smtClean="0"/>
                <a:t>Идеал</a:t>
              </a:r>
              <a:endParaRPr lang="ru-RU" dirty="0"/>
            </a:p>
          </p:txBody>
        </p:sp>
        <p:cxnSp>
          <p:nvCxnSpPr>
            <p:cNvPr id="43" name="Прямая со стрелкой 42"/>
            <p:cNvCxnSpPr/>
            <p:nvPr/>
          </p:nvCxnSpPr>
          <p:spPr>
            <a:xfrm rot="5400000" flipH="1" flipV="1">
              <a:off x="7286644" y="5429264"/>
              <a:ext cx="1071570" cy="785818"/>
            </a:xfrm>
            <a:prstGeom prst="straightConnector1">
              <a:avLst/>
            </a:prstGeom>
            <a:ln w="76200">
              <a:prstDash val="sysDash"/>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rot="18579103">
              <a:off x="7562716" y="5703920"/>
              <a:ext cx="1785950" cy="307777"/>
            </a:xfrm>
            <a:prstGeom prst="rect">
              <a:avLst/>
            </a:prstGeom>
            <a:noFill/>
          </p:spPr>
          <p:txBody>
            <a:bodyPr wrap="square" rtlCol="0">
              <a:spAutoFit/>
            </a:bodyPr>
            <a:lstStyle/>
            <a:p>
              <a:r>
                <a:rPr lang="ru-RU" sz="1600" dirty="0" smtClean="0"/>
                <a:t>Рост, развитие</a:t>
              </a:r>
              <a:endParaRPr lang="ru-RU" sz="1600" dirty="0"/>
            </a:p>
          </p:txBody>
        </p:sp>
      </p:grpSp>
      <p:grpSp>
        <p:nvGrpSpPr>
          <p:cNvPr id="62" name="Группа 61"/>
          <p:cNvGrpSpPr/>
          <p:nvPr/>
        </p:nvGrpSpPr>
        <p:grpSpPr>
          <a:xfrm>
            <a:off x="1193322" y="3786190"/>
            <a:ext cx="1571636" cy="3000396"/>
            <a:chOff x="357158" y="3500438"/>
            <a:chExt cx="1571636" cy="3000396"/>
          </a:xfrm>
        </p:grpSpPr>
        <p:sp>
          <p:nvSpPr>
            <p:cNvPr id="12" name="Скругленный прямоугольник 11"/>
            <p:cNvSpPr/>
            <p:nvPr/>
          </p:nvSpPr>
          <p:spPr>
            <a:xfrm>
              <a:off x="357158" y="3500438"/>
              <a:ext cx="1500198" cy="5715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dirty="0" smtClean="0"/>
                <a:t>Пар</a:t>
              </a:r>
              <a:endParaRPr lang="ru-RU" dirty="0"/>
            </a:p>
          </p:txBody>
        </p:sp>
        <p:sp>
          <p:nvSpPr>
            <p:cNvPr id="13" name="Овал 12"/>
            <p:cNvSpPr/>
            <p:nvPr/>
          </p:nvSpPr>
          <p:spPr>
            <a:xfrm>
              <a:off x="428596" y="4429132"/>
              <a:ext cx="1357322" cy="78581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dirty="0" smtClean="0"/>
                <a:t>Вода</a:t>
              </a:r>
              <a:endParaRPr lang="ru-RU" dirty="0"/>
            </a:p>
          </p:txBody>
        </p:sp>
        <p:sp>
          <p:nvSpPr>
            <p:cNvPr id="27" name="Скругленный прямоугольник 26"/>
            <p:cNvSpPr/>
            <p:nvPr/>
          </p:nvSpPr>
          <p:spPr>
            <a:xfrm>
              <a:off x="428596" y="5572140"/>
              <a:ext cx="1357322" cy="5715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dirty="0" smtClean="0"/>
                <a:t>Лед</a:t>
              </a:r>
              <a:endParaRPr lang="ru-RU" dirty="0"/>
            </a:p>
          </p:txBody>
        </p:sp>
        <p:cxnSp>
          <p:nvCxnSpPr>
            <p:cNvPr id="28" name="Прямая со стрелкой 27"/>
            <p:cNvCxnSpPr>
              <a:stCxn id="27" idx="0"/>
              <a:endCxn id="13" idx="4"/>
            </p:cNvCxnSpPr>
            <p:nvPr/>
          </p:nvCxnSpPr>
          <p:spPr>
            <a:xfrm rot="5400000" flipH="1" flipV="1">
              <a:off x="928662" y="5393545"/>
              <a:ext cx="357190" cy="1588"/>
            </a:xfrm>
            <a:prstGeom prst="straightConnector1">
              <a:avLst/>
            </a:prstGeom>
            <a:ln w="57150">
              <a:solidFill>
                <a:srgbClr val="000072"/>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57158" y="6162280"/>
              <a:ext cx="1571636" cy="338554"/>
            </a:xfrm>
            <a:prstGeom prst="rect">
              <a:avLst/>
            </a:prstGeom>
            <a:noFill/>
          </p:spPr>
          <p:txBody>
            <a:bodyPr wrap="square" rtlCol="0">
              <a:spAutoFit/>
            </a:bodyPr>
            <a:lstStyle/>
            <a:p>
              <a:r>
                <a:rPr lang="ru-RU" sz="1600" dirty="0" smtClean="0"/>
                <a:t>Превращение</a:t>
              </a:r>
              <a:endParaRPr lang="ru-RU" sz="1600" dirty="0"/>
            </a:p>
          </p:txBody>
        </p:sp>
        <p:cxnSp>
          <p:nvCxnSpPr>
            <p:cNvPr id="39" name="Прямая со стрелкой 38"/>
            <p:cNvCxnSpPr>
              <a:stCxn id="13" idx="0"/>
              <a:endCxn id="12" idx="2"/>
            </p:cNvCxnSpPr>
            <p:nvPr/>
          </p:nvCxnSpPr>
          <p:spPr>
            <a:xfrm rot="5400000" flipH="1" flipV="1">
              <a:off x="928662" y="4250537"/>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a:stCxn id="13" idx="0"/>
              <a:endCxn id="12" idx="2"/>
            </p:cNvCxnSpPr>
            <p:nvPr/>
          </p:nvCxnSpPr>
          <p:spPr>
            <a:xfrm rot="5400000" flipH="1" flipV="1">
              <a:off x="928662" y="4250537"/>
              <a:ext cx="357190" cy="1588"/>
            </a:xfrm>
            <a:prstGeom prst="straightConnector1">
              <a:avLst/>
            </a:prstGeom>
            <a:ln w="57150">
              <a:solidFill>
                <a:srgbClr val="000072"/>
              </a:solidFill>
              <a:tailEnd type="arrow"/>
            </a:ln>
          </p:spPr>
          <p:style>
            <a:lnRef idx="1">
              <a:schemeClr val="accent1"/>
            </a:lnRef>
            <a:fillRef idx="0">
              <a:schemeClr val="accent1"/>
            </a:fillRef>
            <a:effectRef idx="0">
              <a:schemeClr val="accent1"/>
            </a:effectRef>
            <a:fontRef idx="minor">
              <a:schemeClr val="tx1"/>
            </a:fontRef>
          </p:style>
        </p:cxnSp>
      </p:grpSp>
      <p:grpSp>
        <p:nvGrpSpPr>
          <p:cNvPr id="16" name="Группа 15"/>
          <p:cNvGrpSpPr/>
          <p:nvPr/>
        </p:nvGrpSpPr>
        <p:grpSpPr>
          <a:xfrm>
            <a:off x="2681393" y="1628800"/>
            <a:ext cx="2781082" cy="1781669"/>
            <a:chOff x="6327422" y="361092"/>
            <a:chExt cx="2781082" cy="1781669"/>
          </a:xfrm>
        </p:grpSpPr>
        <p:grpSp>
          <p:nvGrpSpPr>
            <p:cNvPr id="14" name="Группа 51"/>
            <p:cNvGrpSpPr/>
            <p:nvPr/>
          </p:nvGrpSpPr>
          <p:grpSpPr>
            <a:xfrm>
              <a:off x="6396360" y="361092"/>
              <a:ext cx="2411445" cy="1371597"/>
              <a:chOff x="2374870" y="5129236"/>
              <a:chExt cx="2411445" cy="1371597"/>
            </a:xfrm>
          </p:grpSpPr>
          <p:sp>
            <p:nvSpPr>
              <p:cNvPr id="45" name="Rectangle 23"/>
              <p:cNvSpPr>
                <a:spLocks noChangeArrowheads="1"/>
              </p:cNvSpPr>
              <p:nvPr/>
            </p:nvSpPr>
            <p:spPr bwMode="auto">
              <a:xfrm>
                <a:off x="3311495" y="5129237"/>
                <a:ext cx="1474820" cy="360362"/>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r>
                  <a:rPr lang="ru-RU" sz="1200" dirty="0"/>
                  <a:t>Алфавитные</a:t>
                </a:r>
              </a:p>
            </p:txBody>
          </p:sp>
          <p:sp>
            <p:nvSpPr>
              <p:cNvPr id="46" name="Rectangle 24"/>
              <p:cNvSpPr>
                <a:spLocks noChangeArrowheads="1"/>
              </p:cNvSpPr>
              <p:nvPr/>
            </p:nvSpPr>
            <p:spPr bwMode="auto">
              <a:xfrm>
                <a:off x="3311495" y="5634062"/>
                <a:ext cx="1474820" cy="360362"/>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r>
                  <a:rPr lang="ru-RU" sz="1200" dirty="0"/>
                  <a:t>Систематические</a:t>
                </a:r>
              </a:p>
            </p:txBody>
          </p:sp>
          <p:sp>
            <p:nvSpPr>
              <p:cNvPr id="47" name="Rectangle 25"/>
              <p:cNvSpPr>
                <a:spLocks noChangeArrowheads="1"/>
              </p:cNvSpPr>
              <p:nvPr/>
            </p:nvSpPr>
            <p:spPr bwMode="auto">
              <a:xfrm>
                <a:off x="3311495" y="6137299"/>
                <a:ext cx="1474820" cy="360363"/>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r>
                  <a:rPr lang="ru-RU" sz="1200"/>
                  <a:t>Предметные</a:t>
                </a:r>
              </a:p>
            </p:txBody>
          </p:sp>
          <p:sp>
            <p:nvSpPr>
              <p:cNvPr id="48" name="Rectangle 27"/>
              <p:cNvSpPr>
                <a:spLocks noChangeArrowheads="1"/>
              </p:cNvSpPr>
              <p:nvPr/>
            </p:nvSpPr>
            <p:spPr bwMode="auto">
              <a:xfrm rot="16200000">
                <a:off x="1940690" y="5563416"/>
                <a:ext cx="1371597" cy="503237"/>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ru-RU" sz="1600" dirty="0" smtClean="0"/>
                  <a:t>Каталоги</a:t>
                </a:r>
                <a:endParaRPr lang="ru-RU" sz="1600" dirty="0"/>
              </a:p>
            </p:txBody>
          </p:sp>
          <p:sp>
            <p:nvSpPr>
              <p:cNvPr id="49" name="Line 28"/>
              <p:cNvSpPr>
                <a:spLocks noChangeShapeType="1"/>
              </p:cNvSpPr>
              <p:nvPr/>
            </p:nvSpPr>
            <p:spPr bwMode="auto">
              <a:xfrm>
                <a:off x="2879694" y="5273699"/>
                <a:ext cx="358775" cy="0"/>
              </a:xfrm>
              <a:prstGeom prst="line">
                <a:avLst/>
              </a:prstGeom>
              <a:ln>
                <a:headEnd/>
                <a:tailEnd type="triangle" w="med" len="med"/>
              </a:ln>
            </p:spPr>
            <p:style>
              <a:lnRef idx="1">
                <a:schemeClr val="dk1"/>
              </a:lnRef>
              <a:fillRef idx="2">
                <a:schemeClr val="dk1"/>
              </a:fillRef>
              <a:effectRef idx="1">
                <a:schemeClr val="dk1"/>
              </a:effectRef>
              <a:fontRef idx="minor">
                <a:schemeClr val="dk1"/>
              </a:fontRef>
            </p:style>
            <p:txBody>
              <a:bodyPr/>
              <a:lstStyle/>
              <a:p>
                <a:endParaRPr lang="ru-RU"/>
              </a:p>
            </p:txBody>
          </p:sp>
          <p:sp>
            <p:nvSpPr>
              <p:cNvPr id="50" name="Line 29"/>
              <p:cNvSpPr>
                <a:spLocks noChangeShapeType="1"/>
              </p:cNvSpPr>
              <p:nvPr/>
            </p:nvSpPr>
            <p:spPr bwMode="auto">
              <a:xfrm>
                <a:off x="2879694" y="5849962"/>
                <a:ext cx="358775" cy="0"/>
              </a:xfrm>
              <a:prstGeom prst="line">
                <a:avLst/>
              </a:prstGeom>
              <a:ln>
                <a:headEnd/>
                <a:tailEnd type="triangle" w="med" len="med"/>
              </a:ln>
            </p:spPr>
            <p:style>
              <a:lnRef idx="1">
                <a:schemeClr val="dk1"/>
              </a:lnRef>
              <a:fillRef idx="2">
                <a:schemeClr val="dk1"/>
              </a:fillRef>
              <a:effectRef idx="1">
                <a:schemeClr val="dk1"/>
              </a:effectRef>
              <a:fontRef idx="minor">
                <a:schemeClr val="dk1"/>
              </a:fontRef>
            </p:style>
            <p:txBody>
              <a:bodyPr/>
              <a:lstStyle/>
              <a:p>
                <a:endParaRPr lang="ru-RU"/>
              </a:p>
            </p:txBody>
          </p:sp>
          <p:sp>
            <p:nvSpPr>
              <p:cNvPr id="51" name="Line 30"/>
              <p:cNvSpPr>
                <a:spLocks noChangeShapeType="1"/>
              </p:cNvSpPr>
              <p:nvPr/>
            </p:nvSpPr>
            <p:spPr bwMode="auto">
              <a:xfrm>
                <a:off x="2879694" y="6281762"/>
                <a:ext cx="358775" cy="0"/>
              </a:xfrm>
              <a:prstGeom prst="line">
                <a:avLst/>
              </a:prstGeom>
              <a:ln>
                <a:headEnd/>
                <a:tailEnd type="triangle" w="med" len="med"/>
              </a:ln>
            </p:spPr>
            <p:style>
              <a:lnRef idx="1">
                <a:schemeClr val="dk1"/>
              </a:lnRef>
              <a:fillRef idx="2">
                <a:schemeClr val="dk1"/>
              </a:fillRef>
              <a:effectRef idx="1">
                <a:schemeClr val="dk1"/>
              </a:effectRef>
              <a:fontRef idx="minor">
                <a:schemeClr val="dk1"/>
              </a:fontRef>
            </p:style>
            <p:txBody>
              <a:bodyPr/>
              <a:lstStyle/>
              <a:p>
                <a:endParaRPr lang="ru-RU"/>
              </a:p>
            </p:txBody>
          </p:sp>
        </p:grpSp>
        <p:sp>
          <p:nvSpPr>
            <p:cNvPr id="2" name="TextBox 1"/>
            <p:cNvSpPr txBox="1"/>
            <p:nvPr/>
          </p:nvSpPr>
          <p:spPr>
            <a:xfrm>
              <a:off x="6327422" y="1804207"/>
              <a:ext cx="2781082" cy="338554"/>
            </a:xfrm>
            <a:prstGeom prst="rect">
              <a:avLst/>
            </a:prstGeom>
            <a:noFill/>
          </p:spPr>
          <p:txBody>
            <a:bodyPr wrap="none" rtlCol="0">
              <a:spAutoFit/>
            </a:bodyPr>
            <a:lstStyle/>
            <a:p>
              <a:r>
                <a:rPr lang="ru-RU" sz="1600" dirty="0" smtClean="0"/>
                <a:t>Логические подразделения</a:t>
              </a:r>
              <a:endParaRPr lang="ru-RU" sz="16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4925" y="0"/>
            <a:ext cx="9144000" cy="981075"/>
          </a:xfrm>
          <a:solidFill>
            <a:schemeClr val="accent1"/>
          </a:solidFill>
        </p:spPr>
        <p:txBody>
          <a:bodyPr/>
          <a:lstStyle/>
          <a:p>
            <a:pPr eaLnBrk="1" hangingPunct="1"/>
            <a:r>
              <a:rPr lang="ru-RU" smtClean="0"/>
              <a:t>Аутогенная тренировка</a:t>
            </a:r>
          </a:p>
        </p:txBody>
      </p:sp>
      <p:sp>
        <p:nvSpPr>
          <p:cNvPr id="4099" name="Rectangle 3"/>
          <p:cNvSpPr>
            <a:spLocks noGrp="1" noChangeArrowheads="1"/>
          </p:cNvSpPr>
          <p:nvPr>
            <p:ph type="body" idx="1"/>
          </p:nvPr>
        </p:nvSpPr>
        <p:spPr>
          <a:xfrm>
            <a:off x="457200" y="1357313"/>
            <a:ext cx="8435975" cy="4500562"/>
          </a:xfrm>
        </p:spPr>
        <p:txBody>
          <a:bodyPr/>
          <a:lstStyle/>
          <a:p>
            <a:pPr marL="0" indent="12700" eaLnBrk="1" hangingPunct="1">
              <a:buFontTx/>
              <a:buNone/>
            </a:pPr>
            <a:r>
              <a:rPr lang="ru-RU" sz="2000" smtClean="0">
                <a:solidFill>
                  <a:srgbClr val="00B0F0"/>
                </a:solidFill>
              </a:rPr>
              <a:t>Как новый психотерапевтический метод, аутогенная тренировка была предложена в 1932 году немецким психотерапевтом Иоганном Генрихом Шульцем. </a:t>
            </a:r>
            <a:r>
              <a:rPr lang="ru-RU" sz="2000" smtClean="0"/>
              <a:t>Он сравнивал самоотчеты и физиологические изменения у участников экспериментального гипноза, а также у лиц, занимающихся по системе йогов. Те и другие в начале погружения в гипнотический сон или в состояние концентрации внимания неизменно отмечали у себя возникновение чувства тяжести, связанное с расслаблением мышц, и чувство тепла, наступавшее вследствие расширения кровеносных сосудов. Шульц предположил, что целенаправленное вызывание этих ощущений может привести к начальным стадиям гипноза. Для этого он разработал специальный комплекс упражнений, направленный на тренировки расслабления скелетной мускулатуры и гладких мышц сосудов и внутренних органов. </a:t>
            </a:r>
            <a:r>
              <a:rPr lang="ru-RU" sz="2000" smtClean="0">
                <a:solidFill>
                  <a:srgbClr val="00B0F0"/>
                </a:solidFill>
              </a:rPr>
              <a:t>Свой метод Шульц назвал аутогенной тренировкой.</a:t>
            </a:r>
          </a:p>
        </p:txBody>
      </p:sp>
      <p:sp>
        <p:nvSpPr>
          <p:cNvPr id="4" name="Скругленный прямоугольник 3"/>
          <p:cNvSpPr/>
          <p:nvPr/>
        </p:nvSpPr>
        <p:spPr>
          <a:xfrm>
            <a:off x="4357688" y="857250"/>
            <a:ext cx="4643437" cy="428625"/>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ru-RU" dirty="0">
                <a:solidFill>
                  <a:srgbClr val="003399"/>
                </a:solidFill>
              </a:rPr>
              <a:t>Поиск смысловых кирпичиков</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4925" y="0"/>
            <a:ext cx="9144000" cy="981075"/>
          </a:xfrm>
          <a:solidFill>
            <a:schemeClr val="accent1"/>
          </a:solidFill>
        </p:spPr>
        <p:txBody>
          <a:bodyPr/>
          <a:lstStyle/>
          <a:p>
            <a:pPr eaLnBrk="1" hangingPunct="1"/>
            <a:r>
              <a:rPr lang="ru-RU" smtClean="0"/>
              <a:t>Аутогенная тренировка</a:t>
            </a:r>
          </a:p>
        </p:txBody>
      </p:sp>
      <p:sp>
        <p:nvSpPr>
          <p:cNvPr id="17411" name="Rectangle 3"/>
          <p:cNvSpPr>
            <a:spLocks noGrp="1" noChangeArrowheads="1"/>
          </p:cNvSpPr>
          <p:nvPr>
            <p:ph type="body" idx="1"/>
          </p:nvPr>
        </p:nvSpPr>
        <p:spPr>
          <a:xfrm>
            <a:off x="457200" y="1357313"/>
            <a:ext cx="8435975" cy="5068887"/>
          </a:xfrm>
        </p:spPr>
        <p:txBody>
          <a:bodyPr/>
          <a:lstStyle/>
          <a:p>
            <a:pPr marL="0" indent="12700" eaLnBrk="1" hangingPunct="1">
              <a:buFontTx/>
              <a:buNone/>
              <a:defRPr/>
            </a:pPr>
            <a:r>
              <a:rPr lang="ru-RU" sz="2000" dirty="0" smtClean="0">
                <a:solidFill>
                  <a:schemeClr val="accent4">
                    <a:lumMod val="50000"/>
                  </a:schemeClr>
                </a:solidFill>
              </a:rPr>
              <a:t>Он сравнивал самоотчеты и физиологические изменения у </a:t>
            </a:r>
            <a:r>
              <a:rPr lang="ru-RU" sz="2000" dirty="0" smtClean="0">
                <a:solidFill>
                  <a:srgbClr val="C00000"/>
                </a:solidFill>
              </a:rPr>
              <a:t>участников экспериментального гипноза</a:t>
            </a:r>
            <a:r>
              <a:rPr lang="ru-RU" sz="2000" dirty="0" smtClean="0">
                <a:solidFill>
                  <a:schemeClr val="accent4">
                    <a:lumMod val="50000"/>
                  </a:schemeClr>
                </a:solidFill>
              </a:rPr>
              <a:t>, а также у </a:t>
            </a:r>
            <a:r>
              <a:rPr lang="ru-RU" sz="2000" dirty="0" smtClean="0">
                <a:solidFill>
                  <a:srgbClr val="0000B0"/>
                </a:solidFill>
              </a:rPr>
              <a:t>лиц, занимающихся по системе йогов</a:t>
            </a:r>
            <a:r>
              <a:rPr lang="ru-RU" sz="2000" dirty="0" smtClean="0">
                <a:solidFill>
                  <a:schemeClr val="accent4">
                    <a:lumMod val="50000"/>
                  </a:schemeClr>
                </a:solidFill>
              </a:rPr>
              <a:t>. Те и другие в начале погружения в </a:t>
            </a:r>
            <a:r>
              <a:rPr lang="ru-RU" sz="2000" dirty="0" smtClean="0">
                <a:solidFill>
                  <a:srgbClr val="C00000"/>
                </a:solidFill>
              </a:rPr>
              <a:t>гипнотический сон </a:t>
            </a:r>
            <a:r>
              <a:rPr lang="ru-RU" sz="2000" dirty="0" smtClean="0">
                <a:solidFill>
                  <a:schemeClr val="accent4">
                    <a:lumMod val="50000"/>
                  </a:schemeClr>
                </a:solidFill>
              </a:rPr>
              <a:t>или </a:t>
            </a:r>
            <a:r>
              <a:rPr lang="ru-RU" sz="2000" dirty="0" smtClean="0">
                <a:solidFill>
                  <a:srgbClr val="0000B0"/>
                </a:solidFill>
              </a:rPr>
              <a:t>в состояние концентрации внимания </a:t>
            </a:r>
            <a:r>
              <a:rPr lang="ru-RU" sz="2000" dirty="0" smtClean="0">
                <a:solidFill>
                  <a:schemeClr val="accent4">
                    <a:lumMod val="50000"/>
                  </a:schemeClr>
                </a:solidFill>
              </a:rPr>
              <a:t>неизменно отмечали у себя возникновение чувства тяжести, связанное с расслаблением мышц, и чувство тепла, наступавшее вследствие расширения кровеносных сосудов. Шульц предположил, что целенаправленное вызывание этих ощущений может привести к начальным стадиям гипноза. Для этого он разработал специальный комплекс упражнений, направленный на тренировки расслабления скелетной мускулатуры и гладких мышц сосудов и внутренних органов. Свой метод Шульц назвал аутогенной тренировкой.</a:t>
            </a:r>
          </a:p>
          <a:p>
            <a:pPr eaLnBrk="1" hangingPunct="1">
              <a:defRPr/>
            </a:pPr>
            <a:endParaRPr lang="ru-RU" sz="2000" dirty="0" smtClean="0">
              <a:solidFill>
                <a:schemeClr val="accent4">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4925" y="0"/>
            <a:ext cx="9144000" cy="981075"/>
          </a:xfrm>
          <a:solidFill>
            <a:schemeClr val="accent1"/>
          </a:solidFill>
        </p:spPr>
        <p:txBody>
          <a:bodyPr/>
          <a:lstStyle/>
          <a:p>
            <a:pPr eaLnBrk="1" hangingPunct="1"/>
            <a:r>
              <a:rPr lang="ru-RU" smtClean="0"/>
              <a:t>Аутогенная тренировка</a:t>
            </a:r>
          </a:p>
        </p:txBody>
      </p:sp>
      <p:sp>
        <p:nvSpPr>
          <p:cNvPr id="17411" name="Rectangle 3"/>
          <p:cNvSpPr>
            <a:spLocks noGrp="1" noChangeArrowheads="1"/>
          </p:cNvSpPr>
          <p:nvPr>
            <p:ph type="body" idx="1"/>
          </p:nvPr>
        </p:nvSpPr>
        <p:spPr>
          <a:xfrm>
            <a:off x="457200" y="1357313"/>
            <a:ext cx="8435975" cy="3857625"/>
          </a:xfrm>
        </p:spPr>
        <p:txBody>
          <a:bodyPr/>
          <a:lstStyle/>
          <a:p>
            <a:pPr marL="0" indent="12700" eaLnBrk="1" hangingPunct="1">
              <a:buFontTx/>
              <a:buNone/>
              <a:defRPr/>
            </a:pPr>
            <a:r>
              <a:rPr lang="ru-RU" sz="2000" dirty="0" smtClean="0"/>
              <a:t>Он сравнивал </a:t>
            </a:r>
            <a:r>
              <a:rPr lang="ru-RU" sz="2000" dirty="0" smtClean="0">
                <a:solidFill>
                  <a:srgbClr val="00B050"/>
                </a:solidFill>
              </a:rPr>
              <a:t>самоотчеты</a:t>
            </a:r>
            <a:r>
              <a:rPr lang="ru-RU" sz="2000" dirty="0" smtClean="0"/>
              <a:t> и </a:t>
            </a:r>
            <a:r>
              <a:rPr lang="ru-RU" sz="2000" dirty="0" smtClean="0">
                <a:solidFill>
                  <a:srgbClr val="FF0000"/>
                </a:solidFill>
              </a:rPr>
              <a:t>физиологические изменения</a:t>
            </a:r>
            <a:r>
              <a:rPr lang="ru-RU" sz="2000" dirty="0" smtClean="0"/>
              <a:t> у участников экспериментального гипноза, а также у лиц, занимающихся по системе йогов. Те и другие в начале погружения в гипнотический сон или в состояние концентрации внимания неизменно отмечали у себя возникновение </a:t>
            </a:r>
            <a:r>
              <a:rPr lang="ru-RU" sz="2000" dirty="0" smtClean="0">
                <a:solidFill>
                  <a:srgbClr val="00B050"/>
                </a:solidFill>
              </a:rPr>
              <a:t>чувства тяжести</a:t>
            </a:r>
            <a:r>
              <a:rPr lang="ru-RU" sz="2000" dirty="0" smtClean="0"/>
              <a:t>, связанное с </a:t>
            </a:r>
            <a:r>
              <a:rPr lang="ru-RU" sz="2000" dirty="0" smtClean="0">
                <a:solidFill>
                  <a:srgbClr val="FF0000"/>
                </a:solidFill>
              </a:rPr>
              <a:t>расслаблением мышц</a:t>
            </a:r>
            <a:r>
              <a:rPr lang="ru-RU" sz="2000" dirty="0" smtClean="0"/>
              <a:t>, и </a:t>
            </a:r>
            <a:r>
              <a:rPr lang="ru-RU" sz="2000" dirty="0" smtClean="0">
                <a:solidFill>
                  <a:srgbClr val="00B050"/>
                </a:solidFill>
              </a:rPr>
              <a:t>чувство тепла</a:t>
            </a:r>
            <a:r>
              <a:rPr lang="ru-RU" sz="2000" dirty="0" smtClean="0"/>
              <a:t>, наступавшее вследствие </a:t>
            </a:r>
            <a:r>
              <a:rPr lang="ru-RU" sz="2000" dirty="0" smtClean="0">
                <a:solidFill>
                  <a:srgbClr val="FF0000"/>
                </a:solidFill>
              </a:rPr>
              <a:t>расширения кровеносных сосудов</a:t>
            </a:r>
            <a:r>
              <a:rPr lang="ru-RU" sz="2000" dirty="0" smtClean="0"/>
              <a:t>. Шульц предположил, что целенаправленное вызывание этих </a:t>
            </a:r>
            <a:r>
              <a:rPr lang="ru-RU" sz="2000" dirty="0" smtClean="0">
                <a:solidFill>
                  <a:srgbClr val="00B050"/>
                </a:solidFill>
              </a:rPr>
              <a:t>ощущений</a:t>
            </a:r>
            <a:r>
              <a:rPr lang="ru-RU" sz="2000" dirty="0" smtClean="0"/>
              <a:t> может привести к начальным стадиям гипноза. Для этого он разработал специальный комплекс упражнений, направленный на тренировки </a:t>
            </a:r>
            <a:r>
              <a:rPr lang="ru-RU" sz="2000" dirty="0" smtClean="0">
                <a:solidFill>
                  <a:srgbClr val="FF0000"/>
                </a:solidFill>
              </a:rPr>
              <a:t>расслабления скелетной мускулатуры и гладких мышц сосудов и внутренних органов</a:t>
            </a:r>
            <a:r>
              <a:rPr lang="ru-RU" sz="2000" dirty="0" smtClean="0"/>
              <a:t>. </a:t>
            </a:r>
          </a:p>
          <a:p>
            <a:pPr eaLnBrk="1" hangingPunct="1">
              <a:buFontTx/>
              <a:buNone/>
              <a:defRPr/>
            </a:pPr>
            <a:endParaRPr lang="ru-RU" sz="2000" dirty="0" smtClean="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Полилиния 26"/>
          <p:cNvSpPr/>
          <p:nvPr/>
        </p:nvSpPr>
        <p:spPr>
          <a:xfrm>
            <a:off x="2286000" y="-1"/>
            <a:ext cx="6643688" cy="6500813"/>
          </a:xfrm>
          <a:custGeom>
            <a:avLst/>
            <a:gdLst>
              <a:gd name="connsiteX0" fmla="*/ 941211 w 7861299"/>
              <a:gd name="connsiteY0" fmla="*/ 1405467 h 7121878"/>
              <a:gd name="connsiteX1" fmla="*/ 992011 w 7861299"/>
              <a:gd name="connsiteY1" fmla="*/ 990600 h 7121878"/>
              <a:gd name="connsiteX2" fmla="*/ 6893277 w 7861299"/>
              <a:gd name="connsiteY2" fmla="*/ 905933 h 7121878"/>
              <a:gd name="connsiteX3" fmla="*/ 6800144 w 7861299"/>
              <a:gd name="connsiteY3" fmla="*/ 6426200 h 7121878"/>
              <a:gd name="connsiteX4" fmla="*/ 1229077 w 7861299"/>
              <a:gd name="connsiteY4" fmla="*/ 5080000 h 7121878"/>
              <a:gd name="connsiteX5" fmla="*/ 941211 w 7861299"/>
              <a:gd name="connsiteY5" fmla="*/ 1405467 h 7121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1299" h="7121878">
                <a:moveTo>
                  <a:pt x="941211" y="1405467"/>
                </a:moveTo>
                <a:cubicBezTo>
                  <a:pt x="901700" y="723900"/>
                  <a:pt x="0" y="1073856"/>
                  <a:pt x="992011" y="990600"/>
                </a:cubicBezTo>
                <a:cubicBezTo>
                  <a:pt x="1984022" y="907344"/>
                  <a:pt x="5925255" y="0"/>
                  <a:pt x="6893277" y="905933"/>
                </a:cubicBezTo>
                <a:cubicBezTo>
                  <a:pt x="7861299" y="1811866"/>
                  <a:pt x="7744177" y="5730522"/>
                  <a:pt x="6800144" y="6426200"/>
                </a:cubicBezTo>
                <a:cubicBezTo>
                  <a:pt x="5856111" y="7121878"/>
                  <a:pt x="2211210" y="5918200"/>
                  <a:pt x="1229077" y="5080000"/>
                </a:cubicBezTo>
                <a:cubicBezTo>
                  <a:pt x="246944" y="4241800"/>
                  <a:pt x="980722" y="2087034"/>
                  <a:pt x="941211" y="1405467"/>
                </a:cubicBezTo>
                <a:close/>
              </a:path>
            </a:pathLst>
          </a:cu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endParaRPr lang="ru-RU">
              <a:solidFill>
                <a:srgbClr val="FFFFFF"/>
              </a:solidFill>
            </a:endParaRPr>
          </a:p>
        </p:txBody>
      </p:sp>
      <p:sp>
        <p:nvSpPr>
          <p:cNvPr id="16" name="Овал 15"/>
          <p:cNvSpPr/>
          <p:nvPr/>
        </p:nvSpPr>
        <p:spPr>
          <a:xfrm>
            <a:off x="71438" y="1643063"/>
            <a:ext cx="2571750" cy="714375"/>
          </a:xfrm>
          <a:prstGeom prst="ellipse">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200" b="1" dirty="0">
                <a:solidFill>
                  <a:srgbClr val="002060"/>
                </a:solidFill>
              </a:rPr>
              <a:t>Участники экспериментального гипноза</a:t>
            </a:r>
          </a:p>
        </p:txBody>
      </p:sp>
      <p:sp>
        <p:nvSpPr>
          <p:cNvPr id="20" name="Скругленный прямоугольник 19"/>
          <p:cNvSpPr/>
          <p:nvPr/>
        </p:nvSpPr>
        <p:spPr>
          <a:xfrm>
            <a:off x="6429375" y="1643063"/>
            <a:ext cx="1857375" cy="264318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ru-RU">
              <a:solidFill>
                <a:srgbClr val="003399"/>
              </a:solidFill>
            </a:endParaRPr>
          </a:p>
        </p:txBody>
      </p:sp>
      <p:sp>
        <p:nvSpPr>
          <p:cNvPr id="18" name="Скругленный прямоугольник 17"/>
          <p:cNvSpPr/>
          <p:nvPr/>
        </p:nvSpPr>
        <p:spPr>
          <a:xfrm>
            <a:off x="3857625" y="1643063"/>
            <a:ext cx="1857375" cy="264318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ru-RU">
              <a:solidFill>
                <a:srgbClr val="003399"/>
              </a:solidFill>
            </a:endParaRPr>
          </a:p>
        </p:txBody>
      </p:sp>
      <p:sp>
        <p:nvSpPr>
          <p:cNvPr id="17" name="Овал 16"/>
          <p:cNvSpPr/>
          <p:nvPr/>
        </p:nvSpPr>
        <p:spPr>
          <a:xfrm>
            <a:off x="214313" y="3643313"/>
            <a:ext cx="2071687" cy="642937"/>
          </a:xfrm>
          <a:prstGeom prst="ellips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400" dirty="0">
                <a:solidFill>
                  <a:srgbClr val="005C2A"/>
                </a:solidFill>
              </a:rPr>
              <a:t>Йоги</a:t>
            </a:r>
          </a:p>
        </p:txBody>
      </p:sp>
      <p:sp>
        <p:nvSpPr>
          <p:cNvPr id="4" name="Скругленный прямоугольник 3"/>
          <p:cNvSpPr/>
          <p:nvPr/>
        </p:nvSpPr>
        <p:spPr>
          <a:xfrm>
            <a:off x="1000125" y="2286000"/>
            <a:ext cx="1857375" cy="64293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fontAlgn="auto">
              <a:spcBef>
                <a:spcPts val="0"/>
              </a:spcBef>
              <a:spcAft>
                <a:spcPts val="0"/>
              </a:spcAft>
              <a:defRPr/>
            </a:pPr>
            <a:r>
              <a:rPr lang="ru-RU" dirty="0">
                <a:solidFill>
                  <a:srgbClr val="003399"/>
                </a:solidFill>
              </a:rPr>
              <a:t>Гипноз</a:t>
            </a:r>
          </a:p>
        </p:txBody>
      </p:sp>
      <p:sp>
        <p:nvSpPr>
          <p:cNvPr id="5" name="Скругленный прямоугольник 4"/>
          <p:cNvSpPr/>
          <p:nvPr/>
        </p:nvSpPr>
        <p:spPr>
          <a:xfrm>
            <a:off x="1000125" y="3071813"/>
            <a:ext cx="1857375" cy="64293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fontAlgn="auto">
              <a:spcBef>
                <a:spcPts val="0"/>
              </a:spcBef>
              <a:spcAft>
                <a:spcPts val="0"/>
              </a:spcAft>
              <a:defRPr/>
            </a:pPr>
            <a:r>
              <a:rPr lang="ru-RU" sz="1400" dirty="0">
                <a:solidFill>
                  <a:srgbClr val="003399"/>
                </a:solidFill>
              </a:rPr>
              <a:t>Состояние концентрации внимания</a:t>
            </a:r>
            <a:endParaRPr lang="ru-RU" dirty="0">
              <a:solidFill>
                <a:srgbClr val="003399"/>
              </a:solidFill>
            </a:endParaRPr>
          </a:p>
        </p:txBody>
      </p:sp>
      <p:sp>
        <p:nvSpPr>
          <p:cNvPr id="6" name="Стрелка вправо 5"/>
          <p:cNvSpPr/>
          <p:nvPr/>
        </p:nvSpPr>
        <p:spPr>
          <a:xfrm>
            <a:off x="3000375" y="2786063"/>
            <a:ext cx="928688" cy="4286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rgbClr val="FFFFFF"/>
              </a:solidFill>
            </a:endParaRPr>
          </a:p>
        </p:txBody>
      </p:sp>
      <p:sp>
        <p:nvSpPr>
          <p:cNvPr id="7" name="Скругленный прямоугольник 6"/>
          <p:cNvSpPr/>
          <p:nvPr/>
        </p:nvSpPr>
        <p:spPr>
          <a:xfrm>
            <a:off x="4071938" y="2286000"/>
            <a:ext cx="1500187"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400" dirty="0">
                <a:solidFill>
                  <a:srgbClr val="FFFFFF"/>
                </a:solidFill>
              </a:rPr>
              <a:t>Расслабление мышц</a:t>
            </a:r>
          </a:p>
        </p:txBody>
      </p:sp>
      <p:sp>
        <p:nvSpPr>
          <p:cNvPr id="8" name="Скругленный прямоугольник 7"/>
          <p:cNvSpPr/>
          <p:nvPr/>
        </p:nvSpPr>
        <p:spPr>
          <a:xfrm>
            <a:off x="4071938" y="3143250"/>
            <a:ext cx="1500187" cy="571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ru-RU" sz="1200" dirty="0">
                <a:solidFill>
                  <a:srgbClr val="FFFFFF"/>
                </a:solidFill>
              </a:rPr>
              <a:t>Расширение кровеносных сосудов</a:t>
            </a:r>
          </a:p>
        </p:txBody>
      </p:sp>
      <p:sp>
        <p:nvSpPr>
          <p:cNvPr id="9" name="Стрелка вправо 8"/>
          <p:cNvSpPr/>
          <p:nvPr/>
        </p:nvSpPr>
        <p:spPr>
          <a:xfrm>
            <a:off x="5715000" y="2500313"/>
            <a:ext cx="714375"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rgbClr val="FFFFFF"/>
              </a:solidFill>
            </a:endParaRPr>
          </a:p>
        </p:txBody>
      </p:sp>
      <p:sp>
        <p:nvSpPr>
          <p:cNvPr id="10" name="Стрелка вправо 9"/>
          <p:cNvSpPr/>
          <p:nvPr/>
        </p:nvSpPr>
        <p:spPr>
          <a:xfrm>
            <a:off x="5715000" y="3286125"/>
            <a:ext cx="714375" cy="285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rgbClr val="FFFFFF"/>
              </a:solidFill>
            </a:endParaRPr>
          </a:p>
        </p:txBody>
      </p:sp>
      <p:sp>
        <p:nvSpPr>
          <p:cNvPr id="11" name="Скругленный прямоугольник 10"/>
          <p:cNvSpPr/>
          <p:nvPr/>
        </p:nvSpPr>
        <p:spPr>
          <a:xfrm>
            <a:off x="6572264" y="2285992"/>
            <a:ext cx="1500198" cy="571504"/>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fontAlgn="auto">
              <a:spcBef>
                <a:spcPts val="0"/>
              </a:spcBef>
              <a:spcAft>
                <a:spcPts val="0"/>
              </a:spcAft>
              <a:defRPr/>
            </a:pPr>
            <a:r>
              <a:rPr lang="ru-RU" sz="1400" dirty="0">
                <a:solidFill>
                  <a:srgbClr val="FFFFFF"/>
                </a:solidFill>
              </a:rPr>
              <a:t>Чувство тяжести</a:t>
            </a:r>
          </a:p>
        </p:txBody>
      </p:sp>
      <p:sp>
        <p:nvSpPr>
          <p:cNvPr id="12" name="Скругленный прямоугольник 11"/>
          <p:cNvSpPr/>
          <p:nvPr/>
        </p:nvSpPr>
        <p:spPr>
          <a:xfrm>
            <a:off x="6572264" y="3143248"/>
            <a:ext cx="1500198" cy="571504"/>
          </a:xfrm>
          <a:prstGeom prst="roundRect">
            <a:avLst/>
          </a:prstGeom>
        </p:spPr>
        <p:style>
          <a:lnRef idx="0">
            <a:schemeClr val="accent1"/>
          </a:lnRef>
          <a:fillRef idx="3">
            <a:schemeClr val="accent1"/>
          </a:fillRef>
          <a:effectRef idx="3">
            <a:schemeClr val="accent1"/>
          </a:effectRef>
          <a:fontRef idx="minor">
            <a:schemeClr val="lt1"/>
          </a:fontRef>
        </p:style>
        <p:txBody>
          <a:bodyPr anchor="ctr"/>
          <a:lstStyle/>
          <a:p>
            <a:pPr fontAlgn="auto">
              <a:spcBef>
                <a:spcPts val="0"/>
              </a:spcBef>
              <a:spcAft>
                <a:spcPts val="0"/>
              </a:spcAft>
              <a:defRPr/>
            </a:pPr>
            <a:r>
              <a:rPr lang="ru-RU" sz="1400" dirty="0">
                <a:solidFill>
                  <a:srgbClr val="FFFFFF"/>
                </a:solidFill>
              </a:rPr>
              <a:t>Ощущение тепла</a:t>
            </a:r>
          </a:p>
        </p:txBody>
      </p:sp>
      <p:sp>
        <p:nvSpPr>
          <p:cNvPr id="13" name="Стрелка влево 12"/>
          <p:cNvSpPr/>
          <p:nvPr/>
        </p:nvSpPr>
        <p:spPr>
          <a:xfrm>
            <a:off x="5643563" y="2500313"/>
            <a:ext cx="714375" cy="357187"/>
          </a:xfrm>
          <a:prstGeom prst="leftArrow">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ru-RU">
              <a:solidFill>
                <a:srgbClr val="003399"/>
              </a:solidFill>
            </a:endParaRPr>
          </a:p>
        </p:txBody>
      </p:sp>
      <p:sp>
        <p:nvSpPr>
          <p:cNvPr id="14" name="Стрелка влево 13"/>
          <p:cNvSpPr/>
          <p:nvPr/>
        </p:nvSpPr>
        <p:spPr>
          <a:xfrm>
            <a:off x="5643563" y="3286125"/>
            <a:ext cx="714375" cy="357188"/>
          </a:xfrm>
          <a:prstGeom prst="leftArrow">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ru-RU">
              <a:solidFill>
                <a:srgbClr val="003399"/>
              </a:solidFill>
            </a:endParaRPr>
          </a:p>
        </p:txBody>
      </p:sp>
      <p:sp>
        <p:nvSpPr>
          <p:cNvPr id="15" name="Стрелка влево 14"/>
          <p:cNvSpPr/>
          <p:nvPr/>
        </p:nvSpPr>
        <p:spPr>
          <a:xfrm>
            <a:off x="3071813" y="2786063"/>
            <a:ext cx="714375" cy="357187"/>
          </a:xfrm>
          <a:prstGeom prst="leftArrow">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ru-RU">
              <a:solidFill>
                <a:srgbClr val="003399"/>
              </a:solidFill>
            </a:endParaRPr>
          </a:p>
        </p:txBody>
      </p:sp>
      <p:sp>
        <p:nvSpPr>
          <p:cNvPr id="19" name="TextBox 18"/>
          <p:cNvSpPr txBox="1">
            <a:spLocks noChangeArrowheads="1"/>
          </p:cNvSpPr>
          <p:nvPr/>
        </p:nvSpPr>
        <p:spPr bwMode="auto">
          <a:xfrm>
            <a:off x="3929063" y="1714500"/>
            <a:ext cx="1785937" cy="523875"/>
          </a:xfrm>
          <a:prstGeom prst="rect">
            <a:avLst/>
          </a:prstGeom>
          <a:noFill/>
          <a:ln w="9525">
            <a:noFill/>
            <a:miter lim="800000"/>
            <a:headEnd/>
            <a:tailEnd/>
          </a:ln>
        </p:spPr>
        <p:txBody>
          <a:bodyPr>
            <a:spAutoFit/>
          </a:bodyPr>
          <a:lstStyle/>
          <a:p>
            <a:pPr algn="ctr"/>
            <a:r>
              <a:rPr lang="ru-RU" sz="1400">
                <a:solidFill>
                  <a:srgbClr val="003399"/>
                </a:solidFill>
                <a:cs typeface="Arial" charset="0"/>
              </a:rPr>
              <a:t>Физиологические изменения</a:t>
            </a:r>
          </a:p>
        </p:txBody>
      </p:sp>
      <p:sp>
        <p:nvSpPr>
          <p:cNvPr id="21" name="TextBox 20"/>
          <p:cNvSpPr txBox="1">
            <a:spLocks noChangeArrowheads="1"/>
          </p:cNvSpPr>
          <p:nvPr/>
        </p:nvSpPr>
        <p:spPr bwMode="auto">
          <a:xfrm>
            <a:off x="6500813" y="1714500"/>
            <a:ext cx="1785937" cy="523875"/>
          </a:xfrm>
          <a:prstGeom prst="rect">
            <a:avLst/>
          </a:prstGeom>
          <a:noFill/>
          <a:ln w="9525">
            <a:noFill/>
            <a:miter lim="800000"/>
            <a:headEnd/>
            <a:tailEnd/>
          </a:ln>
        </p:spPr>
        <p:txBody>
          <a:bodyPr>
            <a:spAutoFit/>
          </a:bodyPr>
          <a:lstStyle/>
          <a:p>
            <a:pPr algn="ctr"/>
            <a:r>
              <a:rPr lang="ru-RU" sz="1400">
                <a:solidFill>
                  <a:srgbClr val="003399"/>
                </a:solidFill>
                <a:cs typeface="Arial" charset="0"/>
              </a:rPr>
              <a:t>Ощущения по самоотчетам</a:t>
            </a:r>
          </a:p>
        </p:txBody>
      </p:sp>
      <p:sp>
        <p:nvSpPr>
          <p:cNvPr id="22" name="Овал 21"/>
          <p:cNvSpPr/>
          <p:nvPr/>
        </p:nvSpPr>
        <p:spPr>
          <a:xfrm>
            <a:off x="5786446" y="4214818"/>
            <a:ext cx="2571736" cy="714380"/>
          </a:xfrm>
          <a:prstGeom prst="ellipse">
            <a:avLst/>
          </a:prstGeom>
          <a:ln/>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ru-RU" sz="1200" b="1" dirty="0">
                <a:solidFill>
                  <a:srgbClr val="FFFFFF"/>
                </a:solidFill>
              </a:rPr>
              <a:t>Обычные люди через специальные упражнения</a:t>
            </a:r>
          </a:p>
        </p:txBody>
      </p:sp>
      <p:sp>
        <p:nvSpPr>
          <p:cNvPr id="24" name="Стрелка влево 23"/>
          <p:cNvSpPr/>
          <p:nvPr/>
        </p:nvSpPr>
        <p:spPr>
          <a:xfrm rot="7448872">
            <a:off x="2374900" y="1747838"/>
            <a:ext cx="928687" cy="357188"/>
          </a:xfrm>
          <a:prstGeom prst="leftArrow">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ru-RU">
              <a:solidFill>
                <a:srgbClr val="003399"/>
              </a:solidFill>
            </a:endParaRPr>
          </a:p>
        </p:txBody>
      </p:sp>
      <p:sp>
        <p:nvSpPr>
          <p:cNvPr id="25" name="Скругленный прямоугольник 24"/>
          <p:cNvSpPr/>
          <p:nvPr/>
        </p:nvSpPr>
        <p:spPr>
          <a:xfrm>
            <a:off x="3143250" y="857250"/>
            <a:ext cx="1857375" cy="64293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ru-RU" sz="1400" dirty="0">
                <a:solidFill>
                  <a:srgbClr val="003399"/>
                </a:solidFill>
              </a:rPr>
              <a:t>Психотерапия (либо развитие личности)</a:t>
            </a:r>
          </a:p>
        </p:txBody>
      </p:sp>
      <p:sp>
        <p:nvSpPr>
          <p:cNvPr id="28" name="TextBox 27"/>
          <p:cNvSpPr txBox="1">
            <a:spLocks noChangeArrowheads="1"/>
          </p:cNvSpPr>
          <p:nvPr/>
        </p:nvSpPr>
        <p:spPr bwMode="auto">
          <a:xfrm>
            <a:off x="5607844" y="4929198"/>
            <a:ext cx="2786063" cy="369887"/>
          </a:xfrm>
          <a:prstGeom prst="rect">
            <a:avLst/>
          </a:prstGeom>
          <a:noFill/>
          <a:ln w="9525">
            <a:noFill/>
            <a:miter lim="800000"/>
            <a:headEnd/>
            <a:tailEnd/>
          </a:ln>
        </p:spPr>
        <p:txBody>
          <a:bodyPr>
            <a:spAutoFit/>
          </a:bodyPr>
          <a:lstStyle/>
          <a:p>
            <a:r>
              <a:rPr lang="ru-RU" dirty="0">
                <a:solidFill>
                  <a:srgbClr val="003399"/>
                </a:solidFill>
                <a:cs typeface="Arial" charset="0"/>
              </a:rPr>
              <a:t>Аутогенная тренировка</a:t>
            </a:r>
          </a:p>
        </p:txBody>
      </p:sp>
      <p:sp>
        <p:nvSpPr>
          <p:cNvPr id="29" name="TextBox 28"/>
          <p:cNvSpPr txBox="1">
            <a:spLocks noChangeArrowheads="1"/>
          </p:cNvSpPr>
          <p:nvPr/>
        </p:nvSpPr>
        <p:spPr bwMode="auto">
          <a:xfrm>
            <a:off x="5786446" y="5229200"/>
            <a:ext cx="2357437" cy="646112"/>
          </a:xfrm>
          <a:prstGeom prst="rect">
            <a:avLst/>
          </a:prstGeom>
          <a:noFill/>
          <a:ln w="9525">
            <a:noFill/>
            <a:miter lim="800000"/>
            <a:headEnd/>
            <a:tailEnd/>
          </a:ln>
        </p:spPr>
        <p:txBody>
          <a:bodyPr>
            <a:spAutoFit/>
          </a:bodyPr>
          <a:lstStyle/>
          <a:p>
            <a:pPr algn="r"/>
            <a:r>
              <a:rPr lang="ru-RU" dirty="0">
                <a:solidFill>
                  <a:srgbClr val="003399"/>
                </a:solidFill>
                <a:cs typeface="Arial" charset="0"/>
              </a:rPr>
              <a:t>Автор: И.Г. Шульц, 1932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par>
                                <p:cTn id="35" presetID="1"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par>
                                <p:cTn id="42" presetID="1" presetClass="entr" presetSubtype="0" fill="hold" nodeType="withEffect">
                                  <p:stCondLst>
                                    <p:cond delay="0"/>
                                  </p:stCondLst>
                                  <p:childTnLst>
                                    <p:set>
                                      <p:cBhvr>
                                        <p:cTn id="43" dur="1" fill="hold">
                                          <p:stCondLst>
                                            <p:cond delay="0"/>
                                          </p:stCondLst>
                                        </p:cTn>
                                        <p:tgtEl>
                                          <p:spTgt spid="12"/>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childTnLst>
                                </p:cTn>
                              </p:par>
                              <p:par>
                                <p:cTn id="54" presetID="10" presetClass="exit" presetSubtype="0" fill="hold" grpId="1" nodeType="withEffect">
                                  <p:stCondLst>
                                    <p:cond delay="0"/>
                                  </p:stCondLst>
                                  <p:childTnLst>
                                    <p:animEffect transition="out" filter="fade">
                                      <p:cBhvr>
                                        <p:cTn id="55" dur="2000"/>
                                        <p:tgtEl>
                                          <p:spTgt spid="9"/>
                                        </p:tgtEl>
                                      </p:cBhvr>
                                    </p:animEffect>
                                    <p:set>
                                      <p:cBhvr>
                                        <p:cTn id="56" dur="1" fill="hold">
                                          <p:stCondLst>
                                            <p:cond delay="1999"/>
                                          </p:stCondLst>
                                        </p:cTn>
                                        <p:tgtEl>
                                          <p:spTgt spid="9"/>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2000"/>
                                        <p:tgtEl>
                                          <p:spTgt spid="10"/>
                                        </p:tgtEl>
                                      </p:cBhvr>
                                    </p:animEffect>
                                    <p:set>
                                      <p:cBhvr>
                                        <p:cTn id="59" dur="1" fill="hold">
                                          <p:stCondLst>
                                            <p:cond delay="1999"/>
                                          </p:stCondLst>
                                        </p:cTn>
                                        <p:tgtEl>
                                          <p:spTgt spid="10"/>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2000"/>
                                        <p:tgtEl>
                                          <p:spTgt spid="6"/>
                                        </p:tgtEl>
                                      </p:cBhvr>
                                    </p:animEffect>
                                    <p:set>
                                      <p:cBhvr>
                                        <p:cTn id="62" dur="1" fill="hold">
                                          <p:stCondLst>
                                            <p:cond delay="1999"/>
                                          </p:stCondLst>
                                        </p:cTn>
                                        <p:tgtEl>
                                          <p:spTgt spid="6"/>
                                        </p:tgtEl>
                                        <p:attrNameLst>
                                          <p:attrName>style.visibility</p:attrName>
                                        </p:attrNameLst>
                                      </p:cBhvr>
                                      <p:to>
                                        <p:strVal val="hidden"/>
                                      </p:to>
                                    </p:set>
                                  </p:childTnLst>
                                </p:cTn>
                              </p:par>
                              <p:par>
                                <p:cTn id="63" presetID="22" presetClass="entr" presetSubtype="2"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wipe(right)">
                                      <p:cBhvr>
                                        <p:cTn id="65" dur="500"/>
                                        <p:tgtEl>
                                          <p:spTgt spid="15"/>
                                        </p:tgtEl>
                                      </p:cBhvr>
                                    </p:animEffect>
                                  </p:childTnLst>
                                </p:cTn>
                              </p:par>
                              <p:par>
                                <p:cTn id="66" presetID="22" presetClass="entr" presetSubtype="2" fill="hold" grpId="0" nodeType="with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wipe(right)">
                                      <p:cBhvr>
                                        <p:cTn id="68" dur="500"/>
                                        <p:tgtEl>
                                          <p:spTgt spid="13"/>
                                        </p:tgtEl>
                                      </p:cBhvr>
                                    </p:animEffect>
                                  </p:childTnLst>
                                </p:cTn>
                              </p:par>
                              <p:par>
                                <p:cTn id="69" presetID="22" presetClass="entr" presetSubtype="2"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ipe(right)">
                                      <p:cBhvr>
                                        <p:cTn id="71" dur="500"/>
                                        <p:tgtEl>
                                          <p:spTgt spid="14"/>
                                        </p:tgtEl>
                                      </p:cBhvr>
                                    </p:animEffect>
                                  </p:childTnLst>
                                </p:cTn>
                              </p:par>
                              <p:par>
                                <p:cTn id="72" presetID="22" presetClass="entr" presetSubtype="2"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wipe(right)">
                                      <p:cBhvr>
                                        <p:cTn id="74" dur="500"/>
                                        <p:tgtEl>
                                          <p:spTgt spid="24"/>
                                        </p:tgtEl>
                                      </p:cBhvr>
                                    </p:animEffect>
                                  </p:childTnLst>
                                </p:cTn>
                              </p:par>
                              <p:par>
                                <p:cTn id="75" presetID="49" presetClass="entr" presetSubtype="0" decel="100000"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500" fill="hold"/>
                                        <p:tgtEl>
                                          <p:spTgt spid="25"/>
                                        </p:tgtEl>
                                        <p:attrNameLst>
                                          <p:attrName>ppt_w</p:attrName>
                                        </p:attrNameLst>
                                      </p:cBhvr>
                                      <p:tavLst>
                                        <p:tav tm="0">
                                          <p:val>
                                            <p:fltVal val="0"/>
                                          </p:val>
                                        </p:tav>
                                        <p:tav tm="100000">
                                          <p:val>
                                            <p:strVal val="#ppt_w"/>
                                          </p:val>
                                        </p:tav>
                                      </p:tavLst>
                                    </p:anim>
                                    <p:anim calcmode="lin" valueType="num">
                                      <p:cBhvr>
                                        <p:cTn id="78" dur="500" fill="hold"/>
                                        <p:tgtEl>
                                          <p:spTgt spid="25"/>
                                        </p:tgtEl>
                                        <p:attrNameLst>
                                          <p:attrName>ppt_h</p:attrName>
                                        </p:attrNameLst>
                                      </p:cBhvr>
                                      <p:tavLst>
                                        <p:tav tm="0">
                                          <p:val>
                                            <p:fltVal val="0"/>
                                          </p:val>
                                        </p:tav>
                                        <p:tav tm="100000">
                                          <p:val>
                                            <p:strVal val="#ppt_h"/>
                                          </p:val>
                                        </p:tav>
                                      </p:tavLst>
                                    </p:anim>
                                    <p:anim calcmode="lin" valueType="num">
                                      <p:cBhvr>
                                        <p:cTn id="79" dur="500" fill="hold"/>
                                        <p:tgtEl>
                                          <p:spTgt spid="25"/>
                                        </p:tgtEl>
                                        <p:attrNameLst>
                                          <p:attrName>style.rotation</p:attrName>
                                        </p:attrNameLst>
                                      </p:cBhvr>
                                      <p:tavLst>
                                        <p:tav tm="0">
                                          <p:val>
                                            <p:fltVal val="360"/>
                                          </p:val>
                                        </p:tav>
                                        <p:tav tm="100000">
                                          <p:val>
                                            <p:fltVal val="0"/>
                                          </p:val>
                                        </p:tav>
                                      </p:tavLst>
                                    </p:anim>
                                    <p:animEffect transition="in" filter="fade">
                                      <p:cBhvr>
                                        <p:cTn id="80" dur="500"/>
                                        <p:tgtEl>
                                          <p:spTgt spid="25"/>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fade">
                                      <p:cBhvr>
                                        <p:cTn id="88" dur="1000"/>
                                        <p:tgtEl>
                                          <p:spTgt spid="28"/>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29"/>
                                        </p:tgtEl>
                                        <p:attrNameLst>
                                          <p:attrName>style.visibility</p:attrName>
                                        </p:attrNameLst>
                                      </p:cBhvr>
                                      <p:to>
                                        <p:strVal val="visible"/>
                                      </p:to>
                                    </p:set>
                                    <p:animEffect transition="in" filter="fade">
                                      <p:cBhvr>
                                        <p:cTn id="91"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6" grpId="0" animBg="1"/>
      <p:bldP spid="20" grpId="0" animBg="1"/>
      <p:bldP spid="18" grpId="0" animBg="1"/>
      <p:bldP spid="17" grpId="0" animBg="1"/>
      <p:bldP spid="4" grpId="0" animBg="1"/>
      <p:bldP spid="5" grpId="0" animBg="1"/>
      <p:bldP spid="6" grpId="0" animBg="1"/>
      <p:bldP spid="6" grpId="1" animBg="1"/>
      <p:bldP spid="7" grpId="0" animBg="1"/>
      <p:bldP spid="8" grpId="0" animBg="1"/>
      <p:bldP spid="9" grpId="0" animBg="1"/>
      <p:bldP spid="9" grpId="1" animBg="1"/>
      <p:bldP spid="10" grpId="0" animBg="1"/>
      <p:bldP spid="10" grpId="1" animBg="1"/>
      <p:bldP spid="13" grpId="0" animBg="1"/>
      <p:bldP spid="14" grpId="0" animBg="1"/>
      <p:bldP spid="15" grpId="0" animBg="1"/>
      <p:bldP spid="19" grpId="0"/>
      <p:bldP spid="21" grpId="0"/>
      <p:bldP spid="24" grpId="0" animBg="1"/>
      <p:bldP spid="25" grpId="0" animBg="1"/>
      <p:bldP spid="28" grpId="0"/>
      <p:bldP spid="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p:cNvGrpSpPr/>
          <p:nvPr/>
        </p:nvGrpSpPr>
        <p:grpSpPr>
          <a:xfrm>
            <a:off x="357158" y="0"/>
            <a:ext cx="8501122" cy="7286652"/>
            <a:chOff x="357158" y="0"/>
            <a:chExt cx="8501122" cy="7286652"/>
          </a:xfrm>
        </p:grpSpPr>
        <p:sp>
          <p:nvSpPr>
            <p:cNvPr id="27" name="Полилиния 26"/>
            <p:cNvSpPr/>
            <p:nvPr/>
          </p:nvSpPr>
          <p:spPr>
            <a:xfrm>
              <a:off x="714348" y="0"/>
              <a:ext cx="8143932" cy="7286652"/>
            </a:xfrm>
            <a:custGeom>
              <a:avLst/>
              <a:gdLst>
                <a:gd name="connsiteX0" fmla="*/ 941211 w 7861299"/>
                <a:gd name="connsiteY0" fmla="*/ 1405467 h 7121878"/>
                <a:gd name="connsiteX1" fmla="*/ 992011 w 7861299"/>
                <a:gd name="connsiteY1" fmla="*/ 990600 h 7121878"/>
                <a:gd name="connsiteX2" fmla="*/ 6893277 w 7861299"/>
                <a:gd name="connsiteY2" fmla="*/ 905933 h 7121878"/>
                <a:gd name="connsiteX3" fmla="*/ 6800144 w 7861299"/>
                <a:gd name="connsiteY3" fmla="*/ 6426200 h 7121878"/>
                <a:gd name="connsiteX4" fmla="*/ 1229077 w 7861299"/>
                <a:gd name="connsiteY4" fmla="*/ 5080000 h 7121878"/>
                <a:gd name="connsiteX5" fmla="*/ 941211 w 7861299"/>
                <a:gd name="connsiteY5" fmla="*/ 1405467 h 7121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1299" h="7121878">
                  <a:moveTo>
                    <a:pt x="941211" y="1405467"/>
                  </a:moveTo>
                  <a:cubicBezTo>
                    <a:pt x="901700" y="723900"/>
                    <a:pt x="0" y="1073856"/>
                    <a:pt x="992011" y="990600"/>
                  </a:cubicBezTo>
                  <a:cubicBezTo>
                    <a:pt x="1984022" y="907344"/>
                    <a:pt x="5925255" y="0"/>
                    <a:pt x="6893277" y="905933"/>
                  </a:cubicBezTo>
                  <a:cubicBezTo>
                    <a:pt x="7861299" y="1811866"/>
                    <a:pt x="7744177" y="5730522"/>
                    <a:pt x="6800144" y="6426200"/>
                  </a:cubicBezTo>
                  <a:cubicBezTo>
                    <a:pt x="5856111" y="7121878"/>
                    <a:pt x="2211210" y="5918200"/>
                    <a:pt x="1229077" y="5080000"/>
                  </a:cubicBezTo>
                  <a:cubicBezTo>
                    <a:pt x="246944" y="4241800"/>
                    <a:pt x="980722" y="2087034"/>
                    <a:pt x="941211" y="1405467"/>
                  </a:cubicBezTo>
                  <a:close/>
                </a:path>
              </a:pathLst>
            </a:cu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ru-RU">
                <a:solidFill>
                  <a:srgbClr val="FFFFFF"/>
                </a:solidFill>
              </a:endParaRPr>
            </a:p>
          </p:txBody>
        </p:sp>
        <p:sp>
          <p:nvSpPr>
            <p:cNvPr id="16" name="Овал 15"/>
            <p:cNvSpPr/>
            <p:nvPr/>
          </p:nvSpPr>
          <p:spPr>
            <a:xfrm>
              <a:off x="357158" y="3000372"/>
              <a:ext cx="2214546" cy="857256"/>
            </a:xfrm>
            <a:prstGeom prst="ellipse">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rgbClr val="002060"/>
                  </a:solidFill>
                </a:rPr>
                <a:t>Участники экспериментального гипноза</a:t>
              </a:r>
              <a:endParaRPr lang="ru-RU" sz="1200" b="1" dirty="0">
                <a:solidFill>
                  <a:srgbClr val="002060"/>
                </a:solidFill>
              </a:endParaRPr>
            </a:p>
          </p:txBody>
        </p:sp>
        <p:sp>
          <p:nvSpPr>
            <p:cNvPr id="20" name="Скругленный прямоугольник 19"/>
            <p:cNvSpPr/>
            <p:nvPr/>
          </p:nvSpPr>
          <p:spPr>
            <a:xfrm>
              <a:off x="6572264" y="2571743"/>
              <a:ext cx="1857388" cy="264320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solidFill>
                  <a:srgbClr val="003399"/>
                </a:solidFill>
              </a:endParaRPr>
            </a:p>
          </p:txBody>
        </p:sp>
        <p:sp>
          <p:nvSpPr>
            <p:cNvPr id="18" name="Скругленный прямоугольник 17"/>
            <p:cNvSpPr/>
            <p:nvPr/>
          </p:nvSpPr>
          <p:spPr>
            <a:xfrm>
              <a:off x="4429124" y="357166"/>
              <a:ext cx="1857388" cy="264320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solidFill>
                  <a:srgbClr val="003399"/>
                </a:solidFill>
              </a:endParaRPr>
            </a:p>
          </p:txBody>
        </p:sp>
        <p:sp>
          <p:nvSpPr>
            <p:cNvPr id="17" name="Овал 16"/>
            <p:cNvSpPr/>
            <p:nvPr/>
          </p:nvSpPr>
          <p:spPr>
            <a:xfrm>
              <a:off x="714348" y="4429132"/>
              <a:ext cx="2071702" cy="642942"/>
            </a:xfrm>
            <a:prstGeom prst="ellips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rgbClr val="005C2A"/>
                  </a:solidFill>
                </a:rPr>
                <a:t>Йоги</a:t>
              </a:r>
              <a:endParaRPr lang="ru-RU" sz="2400" dirty="0">
                <a:solidFill>
                  <a:srgbClr val="005C2A"/>
                </a:solidFill>
              </a:endParaRPr>
            </a:p>
          </p:txBody>
        </p:sp>
        <p:sp>
          <p:nvSpPr>
            <p:cNvPr id="4" name="Скругленный прямоугольник 3"/>
            <p:cNvSpPr/>
            <p:nvPr/>
          </p:nvSpPr>
          <p:spPr>
            <a:xfrm>
              <a:off x="2285984" y="3357562"/>
              <a:ext cx="1857388"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dirty="0" smtClean="0">
                  <a:solidFill>
                    <a:srgbClr val="003399"/>
                  </a:solidFill>
                </a:rPr>
                <a:t>Гипноз</a:t>
              </a:r>
              <a:endParaRPr lang="ru-RU" dirty="0">
                <a:solidFill>
                  <a:srgbClr val="003399"/>
                </a:solidFill>
              </a:endParaRPr>
            </a:p>
          </p:txBody>
        </p:sp>
        <p:sp>
          <p:nvSpPr>
            <p:cNvPr id="5" name="Скругленный прямоугольник 4"/>
            <p:cNvSpPr/>
            <p:nvPr/>
          </p:nvSpPr>
          <p:spPr>
            <a:xfrm>
              <a:off x="2285984" y="4071942"/>
              <a:ext cx="1857388"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400" dirty="0" smtClean="0">
                  <a:solidFill>
                    <a:srgbClr val="003399"/>
                  </a:solidFill>
                </a:rPr>
                <a:t>Состояние концентрации внимания</a:t>
              </a:r>
              <a:endParaRPr lang="ru-RU" dirty="0">
                <a:solidFill>
                  <a:srgbClr val="003399"/>
                </a:solidFill>
              </a:endParaRPr>
            </a:p>
          </p:txBody>
        </p:sp>
        <p:sp>
          <p:nvSpPr>
            <p:cNvPr id="6" name="Стрелка вправо 5"/>
            <p:cNvSpPr/>
            <p:nvPr/>
          </p:nvSpPr>
          <p:spPr>
            <a:xfrm rot="18775922">
              <a:off x="2816690" y="2216349"/>
              <a:ext cx="1742476" cy="5987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FFFFFF"/>
                </a:solidFill>
              </a:endParaRPr>
            </a:p>
          </p:txBody>
        </p:sp>
        <p:sp>
          <p:nvSpPr>
            <p:cNvPr id="7" name="Скругленный прямоугольник 6"/>
            <p:cNvSpPr/>
            <p:nvPr/>
          </p:nvSpPr>
          <p:spPr>
            <a:xfrm>
              <a:off x="4643438" y="1142984"/>
              <a:ext cx="150019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dirty="0" smtClean="0">
                  <a:solidFill>
                    <a:srgbClr val="FFFFFF"/>
                  </a:solidFill>
                </a:rPr>
                <a:t>Расслабление мышц</a:t>
              </a:r>
              <a:endParaRPr lang="ru-RU" sz="1400" dirty="0">
                <a:solidFill>
                  <a:srgbClr val="FFFFFF"/>
                </a:solidFill>
              </a:endParaRPr>
            </a:p>
          </p:txBody>
        </p:sp>
        <p:sp>
          <p:nvSpPr>
            <p:cNvPr id="8" name="Скругленный прямоугольник 7"/>
            <p:cNvSpPr/>
            <p:nvPr/>
          </p:nvSpPr>
          <p:spPr>
            <a:xfrm>
              <a:off x="4643438" y="1857364"/>
              <a:ext cx="150019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dirty="0" smtClean="0">
                  <a:solidFill>
                    <a:srgbClr val="FFFFFF"/>
                  </a:solidFill>
                </a:rPr>
                <a:t>Расширение кровеносных сосудов</a:t>
              </a:r>
              <a:endParaRPr lang="ru-RU" sz="1200" dirty="0">
                <a:solidFill>
                  <a:srgbClr val="FFFFFF"/>
                </a:solidFill>
              </a:endParaRPr>
            </a:p>
          </p:txBody>
        </p:sp>
        <p:sp>
          <p:nvSpPr>
            <p:cNvPr id="9" name="Стрелка вправо 8"/>
            <p:cNvSpPr/>
            <p:nvPr/>
          </p:nvSpPr>
          <p:spPr>
            <a:xfrm rot="2787566" flipV="1">
              <a:off x="6505370" y="1663860"/>
              <a:ext cx="1285040" cy="5640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FFFFFF"/>
                </a:solidFill>
              </a:endParaRPr>
            </a:p>
          </p:txBody>
        </p:sp>
        <p:sp>
          <p:nvSpPr>
            <p:cNvPr id="11" name="Скругленный прямоугольник 10"/>
            <p:cNvSpPr/>
            <p:nvPr/>
          </p:nvSpPr>
          <p:spPr>
            <a:xfrm>
              <a:off x="6715140" y="3214685"/>
              <a:ext cx="1500198" cy="57150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ru-RU" sz="1400" dirty="0" smtClean="0">
                  <a:solidFill>
                    <a:srgbClr val="FFFFFF"/>
                  </a:solidFill>
                </a:rPr>
                <a:t>Чувство тяжести</a:t>
              </a:r>
              <a:endParaRPr lang="ru-RU" sz="1400" dirty="0">
                <a:solidFill>
                  <a:srgbClr val="FFFFFF"/>
                </a:solidFill>
              </a:endParaRPr>
            </a:p>
          </p:txBody>
        </p:sp>
        <p:sp>
          <p:nvSpPr>
            <p:cNvPr id="12" name="Скругленный прямоугольник 11"/>
            <p:cNvSpPr/>
            <p:nvPr/>
          </p:nvSpPr>
          <p:spPr>
            <a:xfrm>
              <a:off x="6715140" y="4071941"/>
              <a:ext cx="1500198" cy="57150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ru-RU" sz="1400" dirty="0" smtClean="0">
                  <a:solidFill>
                    <a:srgbClr val="FFFFFF"/>
                  </a:solidFill>
                </a:rPr>
                <a:t>Ощущение тепла</a:t>
              </a:r>
              <a:endParaRPr lang="ru-RU" sz="1400" dirty="0">
                <a:solidFill>
                  <a:srgbClr val="FFFFFF"/>
                </a:solidFill>
              </a:endParaRPr>
            </a:p>
          </p:txBody>
        </p:sp>
        <p:sp>
          <p:nvSpPr>
            <p:cNvPr id="19" name="TextBox 18"/>
            <p:cNvSpPr txBox="1"/>
            <p:nvPr/>
          </p:nvSpPr>
          <p:spPr>
            <a:xfrm>
              <a:off x="4429124" y="571480"/>
              <a:ext cx="1785950" cy="523220"/>
            </a:xfrm>
            <a:prstGeom prst="rect">
              <a:avLst/>
            </a:prstGeom>
            <a:noFill/>
          </p:spPr>
          <p:txBody>
            <a:bodyPr wrap="square" rtlCol="0">
              <a:spAutoFit/>
            </a:bodyPr>
            <a:lstStyle/>
            <a:p>
              <a:pPr algn="ctr"/>
              <a:r>
                <a:rPr lang="ru-RU" sz="1400" dirty="0" smtClean="0">
                  <a:solidFill>
                    <a:srgbClr val="003399"/>
                  </a:solidFill>
                  <a:cs typeface="Arial" charset="0"/>
                </a:rPr>
                <a:t>Физиологические изменения</a:t>
              </a:r>
              <a:endParaRPr lang="ru-RU" sz="1400" dirty="0">
                <a:solidFill>
                  <a:srgbClr val="003399"/>
                </a:solidFill>
                <a:cs typeface="Arial" charset="0"/>
              </a:endParaRPr>
            </a:p>
          </p:txBody>
        </p:sp>
        <p:sp>
          <p:nvSpPr>
            <p:cNvPr id="21" name="TextBox 20"/>
            <p:cNvSpPr txBox="1"/>
            <p:nvPr/>
          </p:nvSpPr>
          <p:spPr>
            <a:xfrm>
              <a:off x="6643702" y="2643181"/>
              <a:ext cx="1785950" cy="523220"/>
            </a:xfrm>
            <a:prstGeom prst="rect">
              <a:avLst/>
            </a:prstGeom>
            <a:noFill/>
          </p:spPr>
          <p:txBody>
            <a:bodyPr wrap="square" rtlCol="0">
              <a:spAutoFit/>
            </a:bodyPr>
            <a:lstStyle/>
            <a:p>
              <a:pPr algn="ctr"/>
              <a:r>
                <a:rPr lang="ru-RU" sz="1400" dirty="0" smtClean="0">
                  <a:solidFill>
                    <a:srgbClr val="003399"/>
                  </a:solidFill>
                  <a:cs typeface="Arial" charset="0"/>
                </a:rPr>
                <a:t>Ощущения по самоотчетам</a:t>
              </a:r>
              <a:endParaRPr lang="ru-RU" sz="1400" dirty="0">
                <a:solidFill>
                  <a:srgbClr val="003399"/>
                </a:solidFill>
                <a:cs typeface="Arial" charset="0"/>
              </a:endParaRPr>
            </a:p>
          </p:txBody>
        </p:sp>
        <p:sp>
          <p:nvSpPr>
            <p:cNvPr id="22" name="Овал 21"/>
            <p:cNvSpPr/>
            <p:nvPr/>
          </p:nvSpPr>
          <p:spPr>
            <a:xfrm>
              <a:off x="5214974" y="5143512"/>
              <a:ext cx="2571736" cy="714380"/>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1200" b="1" dirty="0" smtClean="0">
                  <a:solidFill>
                    <a:srgbClr val="FFFFFF"/>
                  </a:solidFill>
                </a:rPr>
                <a:t>Обычные люди через специальные упражнения</a:t>
              </a:r>
              <a:endParaRPr lang="ru-RU" sz="1200" b="1" dirty="0">
                <a:solidFill>
                  <a:srgbClr val="FFFFFF"/>
                </a:solidFill>
              </a:endParaRPr>
            </a:p>
          </p:txBody>
        </p:sp>
        <p:sp>
          <p:nvSpPr>
            <p:cNvPr id="25" name="Скругленный прямоугольник 24"/>
            <p:cNvSpPr/>
            <p:nvPr/>
          </p:nvSpPr>
          <p:spPr>
            <a:xfrm>
              <a:off x="3643338" y="4929198"/>
              <a:ext cx="1857388"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400" dirty="0" smtClean="0">
                  <a:solidFill>
                    <a:srgbClr val="003399"/>
                  </a:solidFill>
                </a:rPr>
                <a:t>Психотерапия (либо развитие личности)</a:t>
              </a:r>
              <a:endParaRPr lang="ru-RU" sz="1400" dirty="0">
                <a:solidFill>
                  <a:srgbClr val="003399"/>
                </a:solidFill>
              </a:endParaRPr>
            </a:p>
          </p:txBody>
        </p:sp>
        <p:sp>
          <p:nvSpPr>
            <p:cNvPr id="28" name="TextBox 27"/>
            <p:cNvSpPr txBox="1"/>
            <p:nvPr/>
          </p:nvSpPr>
          <p:spPr>
            <a:xfrm>
              <a:off x="5179223" y="5876493"/>
              <a:ext cx="2786082" cy="307777"/>
            </a:xfrm>
            <a:prstGeom prst="rect">
              <a:avLst/>
            </a:prstGeom>
            <a:noFill/>
          </p:spPr>
          <p:txBody>
            <a:bodyPr wrap="square" rtlCol="0">
              <a:spAutoFit/>
            </a:bodyPr>
            <a:lstStyle/>
            <a:p>
              <a:r>
                <a:rPr lang="ru-RU" sz="1400" dirty="0" smtClean="0">
                  <a:solidFill>
                    <a:srgbClr val="003399"/>
                  </a:solidFill>
                  <a:cs typeface="Arial" charset="0"/>
                </a:rPr>
                <a:t>Аутогенная тренировка</a:t>
              </a:r>
              <a:endParaRPr lang="ru-RU" sz="1400" dirty="0">
                <a:solidFill>
                  <a:srgbClr val="003399"/>
                </a:solidFill>
                <a:cs typeface="Arial" charset="0"/>
              </a:endParaRPr>
            </a:p>
          </p:txBody>
        </p:sp>
        <p:sp>
          <p:nvSpPr>
            <p:cNvPr id="29" name="TextBox 28"/>
            <p:cNvSpPr txBox="1"/>
            <p:nvPr/>
          </p:nvSpPr>
          <p:spPr>
            <a:xfrm>
              <a:off x="5004048" y="6184270"/>
              <a:ext cx="2357454" cy="307777"/>
            </a:xfrm>
            <a:prstGeom prst="rect">
              <a:avLst/>
            </a:prstGeom>
            <a:noFill/>
          </p:spPr>
          <p:txBody>
            <a:bodyPr wrap="square" rtlCol="0">
              <a:spAutoFit/>
            </a:bodyPr>
            <a:lstStyle/>
            <a:p>
              <a:pPr algn="r"/>
              <a:r>
                <a:rPr lang="ru-RU" sz="1400" dirty="0" smtClean="0">
                  <a:solidFill>
                    <a:srgbClr val="003399"/>
                  </a:solidFill>
                  <a:cs typeface="Arial" charset="0"/>
                </a:rPr>
                <a:t>Автор: И.Г. Шульц, 1932</a:t>
              </a:r>
              <a:endParaRPr lang="ru-RU" sz="1400" dirty="0">
                <a:solidFill>
                  <a:srgbClr val="003399"/>
                </a:solidFill>
                <a:cs typeface="Arial" charset="0"/>
              </a:endParaRPr>
            </a:p>
          </p:txBody>
        </p:sp>
        <p:sp>
          <p:nvSpPr>
            <p:cNvPr id="26" name="Стрелка вправо 25"/>
            <p:cNvSpPr/>
            <p:nvPr/>
          </p:nvSpPr>
          <p:spPr>
            <a:xfrm rot="10800000" flipV="1">
              <a:off x="4214810" y="3857628"/>
              <a:ext cx="2143140" cy="5640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FFFFFF"/>
                </a:solidFill>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0"/>
            <a:ext cx="9144000" cy="1000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dirty="0" smtClean="0">
                <a:solidFill>
                  <a:schemeClr val="accent6"/>
                </a:solidFill>
              </a:rPr>
              <a:t>Какое бывает чтение?</a:t>
            </a:r>
            <a:endParaRPr lang="ru-RU" sz="4400" dirty="0">
              <a:solidFill>
                <a:schemeClr val="accent6"/>
              </a:solidFill>
            </a:endParaRPr>
          </a:p>
        </p:txBody>
      </p:sp>
      <p:pic>
        <p:nvPicPr>
          <p:cNvPr id="2054" name="Picture 6"/>
          <p:cNvPicPr>
            <a:picLocks noChangeAspect="1" noChangeArrowheads="1"/>
          </p:cNvPicPr>
          <p:nvPr/>
        </p:nvPicPr>
        <p:blipFill>
          <a:blip r:embed="rId3" cstate="print"/>
          <a:srcRect/>
          <a:stretch>
            <a:fillRect/>
          </a:stretch>
        </p:blipFill>
        <p:spPr bwMode="auto">
          <a:xfrm>
            <a:off x="2214546" y="1928802"/>
            <a:ext cx="5080563" cy="340520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Скругленный прямоугольник 6"/>
          <p:cNvSpPr/>
          <p:nvPr/>
        </p:nvSpPr>
        <p:spPr>
          <a:xfrm>
            <a:off x="5500694" y="1142984"/>
            <a:ext cx="3357586" cy="128588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800" dirty="0" smtClean="0"/>
              <a:t>Результатное чтение</a:t>
            </a:r>
            <a:endParaRPr lang="ru-RU" sz="2800" dirty="0"/>
          </a:p>
        </p:txBody>
      </p:sp>
      <p:sp>
        <p:nvSpPr>
          <p:cNvPr id="8" name="Скругленный прямоугольник 7"/>
          <p:cNvSpPr/>
          <p:nvPr/>
        </p:nvSpPr>
        <p:spPr>
          <a:xfrm>
            <a:off x="142844" y="4857760"/>
            <a:ext cx="3357586" cy="1285884"/>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ru-RU" sz="2800" dirty="0" smtClean="0"/>
              <a:t>Процессное чтение</a:t>
            </a:r>
            <a:endParaRPr lang="ru-RU"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4925" y="0"/>
            <a:ext cx="9144000" cy="981075"/>
          </a:xfrm>
          <a:solidFill>
            <a:schemeClr val="accent1"/>
          </a:solidFill>
        </p:spPr>
        <p:txBody>
          <a:bodyPr/>
          <a:lstStyle/>
          <a:p>
            <a:pPr eaLnBrk="1" hangingPunct="1"/>
            <a:r>
              <a:rPr lang="ru-RU" dirty="0" smtClean="0"/>
              <a:t>Методика Эмиля Куэ</a:t>
            </a:r>
          </a:p>
        </p:txBody>
      </p:sp>
      <p:sp>
        <p:nvSpPr>
          <p:cNvPr id="17411" name="Rectangle 3"/>
          <p:cNvSpPr>
            <a:spLocks noGrp="1" noChangeArrowheads="1"/>
          </p:cNvSpPr>
          <p:nvPr>
            <p:ph type="body" idx="1"/>
          </p:nvPr>
        </p:nvSpPr>
        <p:spPr>
          <a:xfrm>
            <a:off x="457200" y="1124744"/>
            <a:ext cx="8435975" cy="5312047"/>
          </a:xfrm>
        </p:spPr>
        <p:txBody>
          <a:bodyPr/>
          <a:lstStyle/>
          <a:p>
            <a:r>
              <a:rPr lang="ru-RU" sz="2000" dirty="0" smtClean="0">
                <a:solidFill>
                  <a:schemeClr val="bg1">
                    <a:lumMod val="50000"/>
                  </a:schemeClr>
                </a:solidFill>
              </a:rPr>
              <a:t>В </a:t>
            </a:r>
            <a:r>
              <a:rPr lang="ru-RU" sz="2000" dirty="0">
                <a:solidFill>
                  <a:schemeClr val="bg1">
                    <a:lumMod val="50000"/>
                  </a:schemeClr>
                </a:solidFill>
              </a:rPr>
              <a:t>20-е годы широкой популярностью пользовалась система французского целителя — аптекаря Эмиля Куэ, которую он сам назвал </a:t>
            </a:r>
            <a:r>
              <a:rPr lang="ru-RU" sz="2000" dirty="0"/>
              <a:t>«школой самообладания путем сознательного самовнушения». Основной причиной любого заболевания Куэ считал человеческое воображение. Поэтому для выздоровления он предлагал своим пациентам ежедневно заниматься самовнушением формул улучшения состояния здоровья. </a:t>
            </a:r>
          </a:p>
          <a:p>
            <a:r>
              <a:rPr lang="ru-RU" sz="2000" dirty="0"/>
              <a:t>Основная формула, которую предлагал Эмиль Куэ, была: "Мои дела с каждым днем во всех отношениях становятся все лучше и лучше!" </a:t>
            </a:r>
          </a:p>
          <a:p>
            <a:r>
              <a:rPr lang="ru-RU" sz="2000" dirty="0"/>
              <a:t>Э.Куэ был уверен, что всякий, живущий с мыслью «Я достигну!», обязательно достигнет. </a:t>
            </a:r>
            <a:r>
              <a:rPr lang="ru-RU" sz="2000" dirty="0">
                <a:solidFill>
                  <a:schemeClr val="bg1">
                    <a:lumMod val="50000"/>
                  </a:schemeClr>
                </a:solidFill>
              </a:rPr>
              <a:t>Поэтому своим методом он лечил людей независимо от заболевания, за что и подвергался справедливой критике. Вместе с тем обучение больного тренировочным приемам самовнушения для активного участия в процессе выздоровления и в наши дни определяет высокую психотерапевтическую ценность этого метода</a:t>
            </a:r>
            <a:r>
              <a:rPr lang="ru-RU" sz="2000" dirty="0" smtClean="0">
                <a:solidFill>
                  <a:schemeClr val="bg1">
                    <a:lumMod val="50000"/>
                  </a:schemeClr>
                </a:solidFill>
              </a:rPr>
              <a:t>. </a:t>
            </a:r>
          </a:p>
          <a:p>
            <a:pPr eaLnBrk="1" hangingPunct="1">
              <a:buFontTx/>
              <a:buNone/>
              <a:defRPr/>
            </a:pPr>
            <a:endParaRPr lang="ru-RU" sz="2000" dirty="0" smtClean="0">
              <a:solidFill>
                <a:srgbClr val="C00000"/>
              </a:solidFill>
            </a:endParaRPr>
          </a:p>
        </p:txBody>
      </p:sp>
    </p:spTree>
    <p:extLst>
      <p:ext uri="{BB962C8B-B14F-4D97-AF65-F5344CB8AC3E}">
        <p14:creationId xmlns:p14="http://schemas.microsoft.com/office/powerpoint/2010/main" val="15453325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4925" y="0"/>
            <a:ext cx="9144000" cy="981075"/>
          </a:xfrm>
          <a:solidFill>
            <a:schemeClr val="accent1"/>
          </a:solidFill>
        </p:spPr>
        <p:txBody>
          <a:bodyPr/>
          <a:lstStyle/>
          <a:p>
            <a:pPr eaLnBrk="1" hangingPunct="1"/>
            <a:r>
              <a:rPr lang="ru-RU" dirty="0" smtClean="0"/>
              <a:t>Методика Эмиля Куэ</a:t>
            </a:r>
          </a:p>
        </p:txBody>
      </p:sp>
      <p:sp>
        <p:nvSpPr>
          <p:cNvPr id="17411" name="Rectangle 3"/>
          <p:cNvSpPr>
            <a:spLocks noGrp="1" noChangeArrowheads="1"/>
          </p:cNvSpPr>
          <p:nvPr>
            <p:ph type="body" idx="1"/>
          </p:nvPr>
        </p:nvSpPr>
        <p:spPr>
          <a:xfrm>
            <a:off x="457200" y="1124744"/>
            <a:ext cx="8435975" cy="5312047"/>
          </a:xfrm>
        </p:spPr>
        <p:txBody>
          <a:bodyPr/>
          <a:lstStyle/>
          <a:p>
            <a:r>
              <a:rPr lang="ru-RU" sz="2000" dirty="0" smtClean="0"/>
              <a:t>«школа </a:t>
            </a:r>
            <a:r>
              <a:rPr lang="ru-RU" sz="2000" dirty="0">
                <a:solidFill>
                  <a:srgbClr val="FFAE5D"/>
                </a:solidFill>
              </a:rPr>
              <a:t>самообладания</a:t>
            </a:r>
            <a:r>
              <a:rPr lang="ru-RU" sz="2000" dirty="0"/>
              <a:t> путем сознательного </a:t>
            </a:r>
            <a:r>
              <a:rPr lang="ru-RU" sz="2000" dirty="0">
                <a:solidFill>
                  <a:srgbClr val="00B050"/>
                </a:solidFill>
              </a:rPr>
              <a:t>самовнушения</a:t>
            </a:r>
            <a:r>
              <a:rPr lang="ru-RU" sz="2000" dirty="0"/>
              <a:t>». Основной причиной любого </a:t>
            </a:r>
            <a:r>
              <a:rPr lang="ru-RU" sz="2000" dirty="0">
                <a:solidFill>
                  <a:srgbClr val="FF0000"/>
                </a:solidFill>
              </a:rPr>
              <a:t>заболевания</a:t>
            </a:r>
            <a:r>
              <a:rPr lang="ru-RU" sz="2000" dirty="0"/>
              <a:t> Куэ считал человеческое </a:t>
            </a:r>
            <a:r>
              <a:rPr lang="ru-RU" sz="2000" dirty="0">
                <a:solidFill>
                  <a:srgbClr val="00B050"/>
                </a:solidFill>
              </a:rPr>
              <a:t>воображение</a:t>
            </a:r>
            <a:r>
              <a:rPr lang="ru-RU" sz="2000" dirty="0"/>
              <a:t>. Поэтому для </a:t>
            </a:r>
            <a:r>
              <a:rPr lang="ru-RU" sz="2000" dirty="0">
                <a:solidFill>
                  <a:srgbClr val="FF0000"/>
                </a:solidFill>
              </a:rPr>
              <a:t>выздоровления</a:t>
            </a:r>
            <a:r>
              <a:rPr lang="ru-RU" sz="2000" dirty="0"/>
              <a:t> он предлагал своим пациентам ежедневно заниматься </a:t>
            </a:r>
            <a:r>
              <a:rPr lang="ru-RU" sz="2000" dirty="0">
                <a:solidFill>
                  <a:srgbClr val="00B050"/>
                </a:solidFill>
              </a:rPr>
              <a:t>самовнушением</a:t>
            </a:r>
            <a:r>
              <a:rPr lang="ru-RU" sz="2000" dirty="0"/>
              <a:t> </a:t>
            </a:r>
            <a:r>
              <a:rPr lang="ru-RU" sz="2000" dirty="0">
                <a:solidFill>
                  <a:srgbClr val="92D050"/>
                </a:solidFill>
              </a:rPr>
              <a:t>формул</a:t>
            </a:r>
            <a:r>
              <a:rPr lang="ru-RU" sz="2000" dirty="0"/>
              <a:t> улучшения состояния </a:t>
            </a:r>
            <a:r>
              <a:rPr lang="ru-RU" sz="2000" dirty="0">
                <a:solidFill>
                  <a:srgbClr val="FF0000"/>
                </a:solidFill>
              </a:rPr>
              <a:t>здоровья</a:t>
            </a:r>
            <a:r>
              <a:rPr lang="ru-RU" sz="2000" dirty="0"/>
              <a:t>. </a:t>
            </a:r>
          </a:p>
          <a:p>
            <a:r>
              <a:rPr lang="ru-RU" sz="2000" dirty="0"/>
              <a:t>Основная </a:t>
            </a:r>
            <a:r>
              <a:rPr lang="ru-RU" sz="2000" dirty="0">
                <a:solidFill>
                  <a:srgbClr val="92D050"/>
                </a:solidFill>
              </a:rPr>
              <a:t>формула</a:t>
            </a:r>
            <a:r>
              <a:rPr lang="ru-RU" sz="2000" dirty="0"/>
              <a:t>, которую предлагал Эмиль Куэ, была: "Мои </a:t>
            </a:r>
            <a:r>
              <a:rPr lang="ru-RU" sz="2000" dirty="0">
                <a:solidFill>
                  <a:srgbClr val="FFAE5D"/>
                </a:solidFill>
              </a:rPr>
              <a:t>дела</a:t>
            </a:r>
            <a:r>
              <a:rPr lang="ru-RU" sz="2000" dirty="0"/>
              <a:t> с каждым днем во всех отношениях становятся все лучше и лучше!" </a:t>
            </a:r>
          </a:p>
          <a:p>
            <a:r>
              <a:rPr lang="ru-RU" sz="2000" dirty="0"/>
              <a:t>Э.Куэ был уверен, что всякий, живущий с мыслью «Я достигну!», обязательно достигнет. </a:t>
            </a:r>
            <a:endParaRPr lang="ru-RU" sz="2000" dirty="0" smtClean="0"/>
          </a:p>
          <a:p>
            <a:pPr eaLnBrk="1" hangingPunct="1">
              <a:buFontTx/>
              <a:buNone/>
              <a:defRPr/>
            </a:pPr>
            <a:endParaRPr lang="ru-RU" sz="2000" dirty="0" smtClean="0">
              <a:solidFill>
                <a:srgbClr val="C00000"/>
              </a:solidFill>
            </a:endParaRPr>
          </a:p>
          <a:p>
            <a:pPr eaLnBrk="1" hangingPunct="1">
              <a:buFontTx/>
              <a:buNone/>
              <a:defRPr/>
            </a:pPr>
            <a:r>
              <a:rPr lang="ru-RU" sz="2000" dirty="0">
                <a:solidFill>
                  <a:srgbClr val="FFAE5D"/>
                </a:solidFill>
              </a:rPr>
              <a:t>Что значат фразы, где нет выделения? Как они связаны с остальным текстом?</a:t>
            </a:r>
          </a:p>
        </p:txBody>
      </p:sp>
    </p:spTree>
    <p:extLst>
      <p:ext uri="{BB962C8B-B14F-4D97-AF65-F5344CB8AC3E}">
        <p14:creationId xmlns:p14="http://schemas.microsoft.com/office/powerpoint/2010/main" val="3824171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2428861" y="0"/>
            <a:ext cx="5357850" cy="2357430"/>
            <a:chOff x="2428861" y="0"/>
            <a:chExt cx="5357850" cy="2357430"/>
          </a:xfrm>
        </p:grpSpPr>
        <p:sp>
          <p:nvSpPr>
            <p:cNvPr id="22" name="AutoShape 6"/>
            <p:cNvSpPr>
              <a:spLocks noChangeArrowheads="1"/>
            </p:cNvSpPr>
            <p:nvPr/>
          </p:nvSpPr>
          <p:spPr bwMode="auto">
            <a:xfrm>
              <a:off x="2428861" y="0"/>
              <a:ext cx="5357850" cy="235743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t"/>
            <a:lstStyle/>
            <a:p>
              <a:r>
                <a:rPr lang="ru-RU" sz="2400" dirty="0" smtClean="0"/>
                <a:t>Самообладание</a:t>
              </a:r>
              <a:endParaRPr lang="ru-RU" sz="2400" dirty="0"/>
            </a:p>
          </p:txBody>
        </p:sp>
        <p:sp>
          <p:nvSpPr>
            <p:cNvPr id="15363" name="AutoShape 4"/>
            <p:cNvSpPr>
              <a:spLocks noChangeArrowheads="1"/>
            </p:cNvSpPr>
            <p:nvPr/>
          </p:nvSpPr>
          <p:spPr bwMode="auto">
            <a:xfrm>
              <a:off x="5076056" y="585271"/>
              <a:ext cx="1960548" cy="456064"/>
            </a:xfrm>
            <a:prstGeom prst="roundRect">
              <a:avLst>
                <a:gd name="adj" fmla="val 16667"/>
              </a:avLst>
            </a:prstGeom>
            <a:solidFill>
              <a:srgbClr val="FFCC99"/>
            </a:solidFill>
            <a:ln w="9525">
              <a:solidFill>
                <a:schemeClr val="tx1"/>
              </a:solidFill>
              <a:round/>
              <a:headEnd/>
              <a:tailEnd/>
            </a:ln>
          </p:spPr>
          <p:txBody>
            <a:bodyPr wrap="none" anchor="ctr"/>
            <a:lstStyle/>
            <a:p>
              <a:pPr algn="ctr"/>
              <a:r>
                <a:rPr lang="ru-RU" sz="2000" dirty="0"/>
                <a:t>Успех</a:t>
              </a:r>
            </a:p>
          </p:txBody>
        </p:sp>
        <p:sp>
          <p:nvSpPr>
            <p:cNvPr id="15364" name="AutoShape 5"/>
            <p:cNvSpPr>
              <a:spLocks noChangeArrowheads="1"/>
            </p:cNvSpPr>
            <p:nvPr/>
          </p:nvSpPr>
          <p:spPr bwMode="auto">
            <a:xfrm>
              <a:off x="5076056" y="1057191"/>
              <a:ext cx="1964508" cy="520520"/>
            </a:xfrm>
            <a:prstGeom prst="roundRect">
              <a:avLst>
                <a:gd name="adj" fmla="val 16667"/>
              </a:avLst>
            </a:prstGeom>
            <a:solidFill>
              <a:srgbClr val="FFCC99"/>
            </a:solidFill>
            <a:ln w="9525">
              <a:solidFill>
                <a:schemeClr val="tx1"/>
              </a:solidFill>
              <a:round/>
              <a:headEnd/>
              <a:tailEnd/>
            </a:ln>
          </p:spPr>
          <p:txBody>
            <a:bodyPr wrap="none" anchor="ctr"/>
            <a:lstStyle/>
            <a:p>
              <a:pPr algn="ctr"/>
              <a:r>
                <a:rPr lang="ru-RU" sz="2000" dirty="0"/>
                <a:t>Воля</a:t>
              </a:r>
            </a:p>
          </p:txBody>
        </p:sp>
        <p:sp>
          <p:nvSpPr>
            <p:cNvPr id="15366" name="Text Box 7"/>
            <p:cNvSpPr txBox="1">
              <a:spLocks noChangeArrowheads="1"/>
            </p:cNvSpPr>
            <p:nvPr/>
          </p:nvSpPr>
          <p:spPr bwMode="auto">
            <a:xfrm>
              <a:off x="5724525" y="0"/>
              <a:ext cx="1608138" cy="581025"/>
            </a:xfrm>
            <a:prstGeom prst="rect">
              <a:avLst/>
            </a:prstGeom>
            <a:noFill/>
            <a:ln w="9525">
              <a:noFill/>
              <a:miter lim="800000"/>
              <a:headEnd/>
              <a:tailEnd/>
            </a:ln>
          </p:spPr>
          <p:txBody>
            <a:bodyPr wrap="none">
              <a:spAutoFit/>
            </a:bodyPr>
            <a:lstStyle/>
            <a:p>
              <a:r>
                <a:rPr lang="ru-RU" sz="1600" dirty="0"/>
                <a:t>Все? Всегда?</a:t>
              </a:r>
            </a:p>
            <a:p>
              <a:r>
                <a:rPr lang="ru-RU" sz="1600" dirty="0"/>
                <a:t>Многие. Часто.</a:t>
              </a:r>
            </a:p>
          </p:txBody>
        </p:sp>
      </p:grpSp>
      <p:sp>
        <p:nvSpPr>
          <p:cNvPr id="15365" name="AutoShape 6"/>
          <p:cNvSpPr>
            <a:spLocks noChangeArrowheads="1"/>
          </p:cNvSpPr>
          <p:nvPr/>
        </p:nvSpPr>
        <p:spPr bwMode="auto">
          <a:xfrm>
            <a:off x="2503488" y="1484784"/>
            <a:ext cx="4249737" cy="799629"/>
          </a:xfrm>
          <a:prstGeom prst="roundRect">
            <a:avLst>
              <a:gd name="adj" fmla="val 16667"/>
            </a:avLst>
          </a:prstGeom>
          <a:solidFill>
            <a:srgbClr val="FFFF00"/>
          </a:solidFill>
          <a:ln w="9525">
            <a:solidFill>
              <a:schemeClr val="tx1"/>
            </a:solidFill>
            <a:round/>
            <a:headEnd/>
            <a:tailEnd/>
          </a:ln>
        </p:spPr>
        <p:txBody>
          <a:bodyPr wrap="none" anchor="ctr"/>
          <a:lstStyle/>
          <a:p>
            <a:pPr algn="ctr"/>
            <a:r>
              <a:rPr lang="ru-RU" sz="4800" dirty="0"/>
              <a:t>Здоровье</a:t>
            </a:r>
          </a:p>
        </p:txBody>
      </p:sp>
      <p:sp>
        <p:nvSpPr>
          <p:cNvPr id="15367" name="Oval 12"/>
          <p:cNvSpPr>
            <a:spLocks noChangeArrowheads="1"/>
          </p:cNvSpPr>
          <p:nvPr/>
        </p:nvSpPr>
        <p:spPr bwMode="auto">
          <a:xfrm>
            <a:off x="2051050" y="2997200"/>
            <a:ext cx="5257800" cy="2519363"/>
          </a:xfrm>
          <a:prstGeom prst="ellipse">
            <a:avLst/>
          </a:prstGeom>
          <a:solidFill>
            <a:srgbClr val="FFCC00"/>
          </a:solidFill>
          <a:ln w="9525">
            <a:solidFill>
              <a:schemeClr val="tx1"/>
            </a:solidFill>
            <a:round/>
            <a:headEnd/>
            <a:tailEnd/>
          </a:ln>
        </p:spPr>
        <p:txBody>
          <a:bodyPr wrap="none" anchor="ctr"/>
          <a:lstStyle/>
          <a:p>
            <a:pPr algn="ctr"/>
            <a:endParaRPr lang="ru-RU" sz="2400" dirty="0" smtClean="0"/>
          </a:p>
          <a:p>
            <a:pPr algn="ctr"/>
            <a:r>
              <a:rPr lang="ru-RU" sz="2400" dirty="0" smtClean="0"/>
              <a:t>Внушения</a:t>
            </a:r>
            <a:endParaRPr lang="ru-RU" sz="2400" dirty="0"/>
          </a:p>
        </p:txBody>
      </p:sp>
      <p:sp>
        <p:nvSpPr>
          <p:cNvPr id="15368" name="AutoShape 18"/>
          <p:cNvSpPr>
            <a:spLocks noChangeArrowheads="1"/>
          </p:cNvSpPr>
          <p:nvPr/>
        </p:nvSpPr>
        <p:spPr bwMode="auto">
          <a:xfrm>
            <a:off x="2576513" y="5884863"/>
            <a:ext cx="4176712" cy="865187"/>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ru-RU" sz="4800" dirty="0"/>
              <a:t>Болезнь</a:t>
            </a:r>
          </a:p>
        </p:txBody>
      </p:sp>
      <p:sp>
        <p:nvSpPr>
          <p:cNvPr id="15369" name="Oval 20"/>
          <p:cNvSpPr>
            <a:spLocks noChangeArrowheads="1"/>
          </p:cNvSpPr>
          <p:nvPr/>
        </p:nvSpPr>
        <p:spPr bwMode="auto">
          <a:xfrm>
            <a:off x="2144713" y="3868738"/>
            <a:ext cx="792162" cy="720725"/>
          </a:xfrm>
          <a:prstGeom prst="ellipse">
            <a:avLst/>
          </a:prstGeom>
          <a:solidFill>
            <a:srgbClr val="FFCC00"/>
          </a:solidFill>
          <a:ln w="38100">
            <a:solidFill>
              <a:schemeClr val="tx1"/>
            </a:solidFill>
            <a:round/>
            <a:headEnd/>
            <a:tailEnd/>
          </a:ln>
        </p:spPr>
        <p:txBody>
          <a:bodyPr wrap="none" anchor="ctr"/>
          <a:lstStyle/>
          <a:p>
            <a:pPr algn="ctr"/>
            <a:r>
              <a:rPr lang="ru-RU" sz="6600"/>
              <a:t>+</a:t>
            </a:r>
          </a:p>
        </p:txBody>
      </p:sp>
      <p:sp>
        <p:nvSpPr>
          <p:cNvPr id="15370" name="Oval 21"/>
          <p:cNvSpPr>
            <a:spLocks noChangeArrowheads="1"/>
          </p:cNvSpPr>
          <p:nvPr/>
        </p:nvSpPr>
        <p:spPr bwMode="auto">
          <a:xfrm>
            <a:off x="6392863" y="3868738"/>
            <a:ext cx="792162" cy="720725"/>
          </a:xfrm>
          <a:prstGeom prst="ellipse">
            <a:avLst/>
          </a:prstGeom>
          <a:solidFill>
            <a:srgbClr val="FFCC00"/>
          </a:solidFill>
          <a:ln w="38100">
            <a:solidFill>
              <a:schemeClr val="tx1"/>
            </a:solidFill>
            <a:round/>
            <a:headEnd/>
            <a:tailEnd/>
          </a:ln>
        </p:spPr>
        <p:txBody>
          <a:bodyPr wrap="none" anchor="ctr"/>
          <a:lstStyle/>
          <a:p>
            <a:pPr algn="ctr"/>
            <a:endParaRPr lang="ru-RU" sz="8000"/>
          </a:p>
        </p:txBody>
      </p:sp>
      <p:sp>
        <p:nvSpPr>
          <p:cNvPr id="15372" name="AutoShape 13"/>
          <p:cNvSpPr>
            <a:spLocks noChangeArrowheads="1"/>
          </p:cNvSpPr>
          <p:nvPr/>
        </p:nvSpPr>
        <p:spPr bwMode="auto">
          <a:xfrm>
            <a:off x="2916238" y="4652963"/>
            <a:ext cx="3384550" cy="504825"/>
          </a:xfrm>
          <a:prstGeom prst="roundRect">
            <a:avLst>
              <a:gd name="adj" fmla="val 16667"/>
            </a:avLst>
          </a:prstGeom>
          <a:solidFill>
            <a:srgbClr val="FFFF99"/>
          </a:solidFill>
          <a:ln w="9525">
            <a:noFill/>
            <a:round/>
            <a:headEnd/>
            <a:tailEnd/>
          </a:ln>
        </p:spPr>
        <p:txBody>
          <a:bodyPr wrap="none" anchor="ctr"/>
          <a:lstStyle/>
          <a:p>
            <a:pPr algn="ctr"/>
            <a:r>
              <a:rPr lang="ru-RU" sz="2800"/>
              <a:t>Самовнушение</a:t>
            </a:r>
          </a:p>
        </p:txBody>
      </p:sp>
      <p:sp>
        <p:nvSpPr>
          <p:cNvPr id="15373" name="Line 22"/>
          <p:cNvSpPr>
            <a:spLocks noChangeShapeType="1"/>
          </p:cNvSpPr>
          <p:nvPr/>
        </p:nvSpPr>
        <p:spPr bwMode="auto">
          <a:xfrm>
            <a:off x="6537325" y="4229100"/>
            <a:ext cx="503238" cy="0"/>
          </a:xfrm>
          <a:prstGeom prst="line">
            <a:avLst/>
          </a:prstGeom>
          <a:noFill/>
          <a:ln w="57150">
            <a:solidFill>
              <a:schemeClr val="tx1"/>
            </a:solidFill>
            <a:round/>
            <a:headEnd/>
            <a:tailEnd/>
          </a:ln>
        </p:spPr>
        <p:txBody>
          <a:bodyPr/>
          <a:lstStyle/>
          <a:p>
            <a:endParaRPr lang="ru-RU"/>
          </a:p>
        </p:txBody>
      </p:sp>
      <p:sp>
        <p:nvSpPr>
          <p:cNvPr id="15374" name="Text Box 23"/>
          <p:cNvSpPr txBox="1">
            <a:spLocks noChangeArrowheads="1"/>
          </p:cNvSpPr>
          <p:nvPr/>
        </p:nvSpPr>
        <p:spPr bwMode="auto">
          <a:xfrm rot="5400000">
            <a:off x="84931" y="3523457"/>
            <a:ext cx="2519363" cy="457200"/>
          </a:xfrm>
          <a:prstGeom prst="rect">
            <a:avLst/>
          </a:prstGeom>
          <a:noFill/>
          <a:ln w="9525">
            <a:noFill/>
            <a:miter lim="800000"/>
            <a:headEnd/>
            <a:tailEnd/>
          </a:ln>
        </p:spPr>
        <p:txBody>
          <a:bodyPr>
            <a:spAutoFit/>
          </a:bodyPr>
          <a:lstStyle/>
          <a:p>
            <a:r>
              <a:rPr lang="ru-RU" sz="2400" dirty="0"/>
              <a:t>Выздоровление</a:t>
            </a:r>
          </a:p>
        </p:txBody>
      </p:sp>
      <p:sp>
        <p:nvSpPr>
          <p:cNvPr id="15375" name="Text Box 24"/>
          <p:cNvSpPr txBox="1">
            <a:spLocks noChangeArrowheads="1"/>
          </p:cNvSpPr>
          <p:nvPr/>
        </p:nvSpPr>
        <p:spPr bwMode="auto">
          <a:xfrm rot="16200000">
            <a:off x="6673850" y="3343275"/>
            <a:ext cx="2159000" cy="457200"/>
          </a:xfrm>
          <a:prstGeom prst="rect">
            <a:avLst/>
          </a:prstGeom>
          <a:noFill/>
          <a:ln w="9525">
            <a:noFill/>
            <a:miter lim="800000"/>
            <a:headEnd/>
            <a:tailEnd/>
          </a:ln>
        </p:spPr>
        <p:txBody>
          <a:bodyPr>
            <a:spAutoFit/>
          </a:bodyPr>
          <a:lstStyle/>
          <a:p>
            <a:r>
              <a:rPr lang="ru-RU" sz="2400" dirty="0"/>
              <a:t>Заболевание</a:t>
            </a:r>
          </a:p>
        </p:txBody>
      </p:sp>
      <p:sp>
        <p:nvSpPr>
          <p:cNvPr id="15378" name="Arc 27"/>
          <p:cNvSpPr>
            <a:spLocks/>
          </p:cNvSpPr>
          <p:nvPr/>
        </p:nvSpPr>
        <p:spPr bwMode="auto">
          <a:xfrm>
            <a:off x="6732588" y="1844675"/>
            <a:ext cx="1800225" cy="4492625"/>
          </a:xfrm>
          <a:custGeom>
            <a:avLst/>
            <a:gdLst>
              <a:gd name="T0" fmla="*/ 0 w 21600"/>
              <a:gd name="T1" fmla="*/ 0 h 43196"/>
              <a:gd name="T2" fmla="*/ 3056299 w 21600"/>
              <a:gd name="T3" fmla="*/ 467258000 h 43196"/>
              <a:gd name="T4" fmla="*/ 0 w 21600"/>
              <a:gd name="T5" fmla="*/ 233650633 h 43196"/>
              <a:gd name="T6" fmla="*/ 0 60000 65536"/>
              <a:gd name="T7" fmla="*/ 0 60000 65536"/>
              <a:gd name="T8" fmla="*/ 0 60000 65536"/>
              <a:gd name="T9" fmla="*/ 0 w 21600"/>
              <a:gd name="T10" fmla="*/ 0 h 43196"/>
              <a:gd name="T11" fmla="*/ 21600 w 21600"/>
              <a:gd name="T12" fmla="*/ 43196 h 43196"/>
            </a:gdLst>
            <a:ahLst/>
            <a:cxnLst>
              <a:cxn ang="T6">
                <a:pos x="T0" y="T1"/>
              </a:cxn>
              <a:cxn ang="T7">
                <a:pos x="T2" y="T3"/>
              </a:cxn>
              <a:cxn ang="T8">
                <a:pos x="T4" y="T5"/>
              </a:cxn>
            </a:cxnLst>
            <a:rect l="T9" t="T10" r="T11" b="T12"/>
            <a:pathLst>
              <a:path w="21600" h="43196" fill="none" extrusionOk="0">
                <a:moveTo>
                  <a:pt x="-1" y="0"/>
                </a:moveTo>
                <a:cubicBezTo>
                  <a:pt x="11929" y="0"/>
                  <a:pt x="21600" y="9670"/>
                  <a:pt x="21600" y="21600"/>
                </a:cubicBezTo>
                <a:cubicBezTo>
                  <a:pt x="21600" y="33357"/>
                  <a:pt x="12195" y="42956"/>
                  <a:pt x="439" y="43195"/>
                </a:cubicBezTo>
              </a:path>
              <a:path w="21600" h="43196" stroke="0" extrusionOk="0">
                <a:moveTo>
                  <a:pt x="-1" y="0"/>
                </a:moveTo>
                <a:cubicBezTo>
                  <a:pt x="11929" y="0"/>
                  <a:pt x="21600" y="9670"/>
                  <a:pt x="21600" y="21600"/>
                </a:cubicBezTo>
                <a:cubicBezTo>
                  <a:pt x="21600" y="33357"/>
                  <a:pt x="12195" y="42956"/>
                  <a:pt x="439" y="43195"/>
                </a:cubicBezTo>
                <a:lnTo>
                  <a:pt x="0" y="21600"/>
                </a:lnTo>
                <a:close/>
              </a:path>
            </a:pathLst>
          </a:custGeom>
          <a:noFill/>
          <a:ln w="76200">
            <a:solidFill>
              <a:srgbClr val="FF0000"/>
            </a:solidFill>
            <a:round/>
            <a:headEnd/>
            <a:tailEnd type="triangle" w="med" len="med"/>
          </a:ln>
        </p:spPr>
        <p:txBody>
          <a:bodyPr/>
          <a:lstStyle/>
          <a:p>
            <a:endParaRPr lang="ru-RU"/>
          </a:p>
        </p:txBody>
      </p:sp>
      <p:sp>
        <p:nvSpPr>
          <p:cNvPr id="15379" name="AutoShape 15"/>
          <p:cNvSpPr>
            <a:spLocks noChangeArrowheads="1"/>
          </p:cNvSpPr>
          <p:nvPr/>
        </p:nvSpPr>
        <p:spPr bwMode="auto">
          <a:xfrm rot="10800000">
            <a:off x="468313" y="5013325"/>
            <a:ext cx="2168525" cy="661988"/>
          </a:xfrm>
          <a:prstGeom prst="cloudCallout">
            <a:avLst>
              <a:gd name="adj1" fmla="val -70866"/>
              <a:gd name="adj2" fmla="val 61269"/>
            </a:avLst>
          </a:prstGeom>
          <a:solidFill>
            <a:srgbClr val="FFCC99"/>
          </a:solidFill>
          <a:ln w="9525">
            <a:solidFill>
              <a:srgbClr val="000000"/>
            </a:solidFill>
            <a:round/>
            <a:headEnd/>
            <a:tailEnd/>
          </a:ln>
        </p:spPr>
        <p:txBody>
          <a:bodyPr rot="10800000"/>
          <a:lstStyle/>
          <a:p>
            <a:r>
              <a:rPr lang="ru-RU"/>
              <a:t>Я достигну!</a:t>
            </a:r>
          </a:p>
        </p:txBody>
      </p:sp>
      <p:grpSp>
        <p:nvGrpSpPr>
          <p:cNvPr id="2" name="Группа 1"/>
          <p:cNvGrpSpPr/>
          <p:nvPr/>
        </p:nvGrpSpPr>
        <p:grpSpPr>
          <a:xfrm>
            <a:off x="0" y="0"/>
            <a:ext cx="2414587" cy="1700213"/>
            <a:chOff x="0" y="0"/>
            <a:chExt cx="2414587" cy="1700213"/>
          </a:xfrm>
        </p:grpSpPr>
        <p:sp>
          <p:nvSpPr>
            <p:cNvPr id="15362" name="AutoShape 41"/>
            <p:cNvSpPr>
              <a:spLocks noChangeArrowheads="1"/>
            </p:cNvSpPr>
            <p:nvPr/>
          </p:nvSpPr>
          <p:spPr bwMode="auto">
            <a:xfrm>
              <a:off x="0" y="0"/>
              <a:ext cx="2411413" cy="1700213"/>
            </a:xfrm>
            <a:prstGeom prst="roundRect">
              <a:avLst>
                <a:gd name="adj" fmla="val 16667"/>
              </a:avLst>
            </a:prstGeom>
            <a:solidFill>
              <a:srgbClr val="FFCC00"/>
            </a:solidFill>
            <a:ln w="9525">
              <a:solidFill>
                <a:schemeClr val="tx1"/>
              </a:solidFill>
              <a:round/>
              <a:headEnd/>
              <a:tailEnd/>
            </a:ln>
          </p:spPr>
          <p:txBody>
            <a:bodyPr wrap="none" anchor="ctr"/>
            <a:lstStyle/>
            <a:p>
              <a:endParaRPr lang="ru-RU"/>
            </a:p>
          </p:txBody>
        </p:sp>
        <p:sp>
          <p:nvSpPr>
            <p:cNvPr id="15376" name="Text Box 25"/>
            <p:cNvSpPr txBox="1">
              <a:spLocks noChangeArrowheads="1"/>
            </p:cNvSpPr>
            <p:nvPr/>
          </p:nvSpPr>
          <p:spPr bwMode="auto">
            <a:xfrm>
              <a:off x="1424780" y="1"/>
              <a:ext cx="989807" cy="646331"/>
            </a:xfrm>
            <a:prstGeom prst="rect">
              <a:avLst/>
            </a:prstGeom>
            <a:noFill/>
            <a:ln w="9525">
              <a:noFill/>
              <a:miter lim="800000"/>
              <a:headEnd/>
              <a:tailEnd/>
            </a:ln>
          </p:spPr>
          <p:txBody>
            <a:bodyPr wrap="square">
              <a:spAutoFit/>
            </a:bodyPr>
            <a:lstStyle/>
            <a:p>
              <a:r>
                <a:rPr lang="ru-RU" sz="3600" dirty="0"/>
                <a:t>Куэ</a:t>
              </a:r>
            </a:p>
          </p:txBody>
        </p:sp>
        <p:sp>
          <p:nvSpPr>
            <p:cNvPr id="15377" name="Text Box 26"/>
            <p:cNvSpPr txBox="1">
              <a:spLocks noChangeArrowheads="1"/>
            </p:cNvSpPr>
            <p:nvPr/>
          </p:nvSpPr>
          <p:spPr bwMode="auto">
            <a:xfrm>
              <a:off x="184448" y="44624"/>
              <a:ext cx="1219200" cy="641350"/>
            </a:xfrm>
            <a:prstGeom prst="rect">
              <a:avLst/>
            </a:prstGeom>
            <a:noFill/>
            <a:ln w="9525">
              <a:noFill/>
              <a:miter lim="800000"/>
              <a:headEnd/>
              <a:tailEnd/>
            </a:ln>
          </p:spPr>
          <p:txBody>
            <a:bodyPr wrap="none">
              <a:spAutoFit/>
            </a:bodyPr>
            <a:lstStyle/>
            <a:p>
              <a:r>
                <a:rPr lang="ru-RU" dirty="0"/>
                <a:t>20-е годы</a:t>
              </a:r>
            </a:p>
            <a:p>
              <a:r>
                <a:rPr lang="en-US" dirty="0"/>
                <a:t>   XX </a:t>
              </a:r>
              <a:r>
                <a:rPr lang="ru-RU" dirty="0"/>
                <a:t>века</a:t>
              </a:r>
            </a:p>
          </p:txBody>
        </p:sp>
        <p:sp>
          <p:nvSpPr>
            <p:cNvPr id="15380" name="AutoShape 9"/>
            <p:cNvSpPr>
              <a:spLocks noChangeArrowheads="1"/>
            </p:cNvSpPr>
            <p:nvPr/>
          </p:nvSpPr>
          <p:spPr bwMode="auto">
            <a:xfrm>
              <a:off x="179388" y="1125538"/>
              <a:ext cx="1944687" cy="487362"/>
            </a:xfrm>
            <a:prstGeom prst="wedgeRectCallout">
              <a:avLst>
                <a:gd name="adj1" fmla="val 96204"/>
                <a:gd name="adj2" fmla="val 433389"/>
              </a:avLst>
            </a:prstGeom>
            <a:solidFill>
              <a:srgbClr val="FFFF00"/>
            </a:solidFill>
            <a:ln w="9525">
              <a:solidFill>
                <a:srgbClr val="000000"/>
              </a:solidFill>
              <a:miter lim="800000"/>
              <a:headEnd/>
              <a:tailEnd/>
            </a:ln>
          </p:spPr>
          <p:txBody>
            <a:bodyPr/>
            <a:lstStyle/>
            <a:p>
              <a:r>
                <a:rPr lang="ru-RU" sz="2400"/>
                <a:t>Тренировка</a:t>
              </a:r>
            </a:p>
          </p:txBody>
        </p:sp>
      </p:grpSp>
      <p:sp>
        <p:nvSpPr>
          <p:cNvPr id="15381" name="Arc 28"/>
          <p:cNvSpPr>
            <a:spLocks/>
          </p:cNvSpPr>
          <p:nvPr/>
        </p:nvSpPr>
        <p:spPr bwMode="auto">
          <a:xfrm rot="10672821">
            <a:off x="322263" y="1843088"/>
            <a:ext cx="2205037" cy="4565650"/>
          </a:xfrm>
          <a:custGeom>
            <a:avLst/>
            <a:gdLst>
              <a:gd name="T0" fmla="*/ 19827620 w 22035"/>
              <a:gd name="T1" fmla="*/ 0 h 43145"/>
              <a:gd name="T2" fmla="*/ 0 w 22035"/>
              <a:gd name="T3" fmla="*/ 483096918 h 43145"/>
              <a:gd name="T4" fmla="*/ 4356036 w 22035"/>
              <a:gd name="T5" fmla="*/ 241262954 h 43145"/>
              <a:gd name="T6" fmla="*/ 0 60000 65536"/>
              <a:gd name="T7" fmla="*/ 0 60000 65536"/>
              <a:gd name="T8" fmla="*/ 0 60000 65536"/>
              <a:gd name="T9" fmla="*/ 0 w 22035"/>
              <a:gd name="T10" fmla="*/ 0 h 43145"/>
              <a:gd name="T11" fmla="*/ 22035 w 22035"/>
              <a:gd name="T12" fmla="*/ 43145 h 43145"/>
            </a:gdLst>
            <a:ahLst/>
            <a:cxnLst>
              <a:cxn ang="T6">
                <a:pos x="T0" y="T1"/>
              </a:cxn>
              <a:cxn ang="T7">
                <a:pos x="T2" y="T3"/>
              </a:cxn>
              <a:cxn ang="T8">
                <a:pos x="T4" y="T5"/>
              </a:cxn>
            </a:cxnLst>
            <a:rect l="T9" t="T10" r="T11" b="T12"/>
            <a:pathLst>
              <a:path w="22035" h="43145" fill="none" extrusionOk="0">
                <a:moveTo>
                  <a:pt x="1979" y="0"/>
                </a:moveTo>
                <a:cubicBezTo>
                  <a:pt x="13280" y="810"/>
                  <a:pt x="22035" y="10215"/>
                  <a:pt x="22035" y="21545"/>
                </a:cubicBezTo>
                <a:cubicBezTo>
                  <a:pt x="22035" y="33474"/>
                  <a:pt x="12364" y="43145"/>
                  <a:pt x="435" y="43145"/>
                </a:cubicBezTo>
                <a:cubicBezTo>
                  <a:pt x="289" y="43145"/>
                  <a:pt x="144" y="43143"/>
                  <a:pt x="0" y="43140"/>
                </a:cubicBezTo>
              </a:path>
              <a:path w="22035" h="43145" stroke="0" extrusionOk="0">
                <a:moveTo>
                  <a:pt x="1979" y="0"/>
                </a:moveTo>
                <a:cubicBezTo>
                  <a:pt x="13280" y="810"/>
                  <a:pt x="22035" y="10215"/>
                  <a:pt x="22035" y="21545"/>
                </a:cubicBezTo>
                <a:cubicBezTo>
                  <a:pt x="22035" y="33474"/>
                  <a:pt x="12364" y="43145"/>
                  <a:pt x="435" y="43145"/>
                </a:cubicBezTo>
                <a:cubicBezTo>
                  <a:pt x="289" y="43145"/>
                  <a:pt x="144" y="43143"/>
                  <a:pt x="0" y="43140"/>
                </a:cubicBezTo>
                <a:lnTo>
                  <a:pt x="435" y="21545"/>
                </a:lnTo>
                <a:close/>
              </a:path>
            </a:pathLst>
          </a:custGeom>
          <a:noFill/>
          <a:ln w="76200">
            <a:solidFill>
              <a:srgbClr val="FF0000"/>
            </a:solidFill>
            <a:round/>
            <a:headEnd/>
            <a:tailEnd type="triangle" w="med" len="med"/>
          </a:ln>
        </p:spPr>
        <p:txBody>
          <a:bodyPr/>
          <a:lstStyle/>
          <a:p>
            <a:endParaRPr lang="ru-RU"/>
          </a:p>
        </p:txBody>
      </p:sp>
      <p:sp>
        <p:nvSpPr>
          <p:cNvPr id="25" name="AutoShape 5"/>
          <p:cNvSpPr>
            <a:spLocks noChangeArrowheads="1"/>
          </p:cNvSpPr>
          <p:nvPr/>
        </p:nvSpPr>
        <p:spPr bwMode="auto">
          <a:xfrm>
            <a:off x="179388" y="685975"/>
            <a:ext cx="3096468" cy="439564"/>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ru-RU" sz="2000" dirty="0" smtClean="0"/>
              <a:t>Активность больного!</a:t>
            </a:r>
            <a:endParaRPr lang="ru-RU" sz="2000" dirty="0"/>
          </a:p>
        </p:txBody>
      </p:sp>
      <p:grpSp>
        <p:nvGrpSpPr>
          <p:cNvPr id="5" name="Группа 4"/>
          <p:cNvGrpSpPr/>
          <p:nvPr/>
        </p:nvGrpSpPr>
        <p:grpSpPr>
          <a:xfrm>
            <a:off x="2987675" y="3284538"/>
            <a:ext cx="4344988" cy="1034755"/>
            <a:chOff x="2987675" y="3284538"/>
            <a:chExt cx="4344988" cy="1034755"/>
          </a:xfrm>
        </p:grpSpPr>
        <p:sp>
          <p:nvSpPr>
            <p:cNvPr id="15371" name="AutoShape 11"/>
            <p:cNvSpPr>
              <a:spLocks noChangeArrowheads="1"/>
            </p:cNvSpPr>
            <p:nvPr/>
          </p:nvSpPr>
          <p:spPr bwMode="auto">
            <a:xfrm>
              <a:off x="2987675" y="3284538"/>
              <a:ext cx="3240088" cy="503237"/>
            </a:xfrm>
            <a:prstGeom prst="roundRect">
              <a:avLst>
                <a:gd name="adj" fmla="val 16667"/>
              </a:avLst>
            </a:prstGeom>
            <a:solidFill>
              <a:srgbClr val="FFFF99"/>
            </a:solidFill>
            <a:ln w="9525">
              <a:noFill/>
              <a:round/>
              <a:headEnd/>
              <a:tailEnd/>
            </a:ln>
          </p:spPr>
          <p:txBody>
            <a:bodyPr wrap="none" anchor="ctr"/>
            <a:lstStyle/>
            <a:p>
              <a:pPr algn="ctr"/>
              <a:r>
                <a:rPr lang="ru-RU" sz="2800"/>
                <a:t>Воображение</a:t>
              </a:r>
            </a:p>
          </p:txBody>
        </p:sp>
        <p:sp>
          <p:nvSpPr>
            <p:cNvPr id="23" name="TextBox 22"/>
            <p:cNvSpPr txBox="1"/>
            <p:nvPr/>
          </p:nvSpPr>
          <p:spPr>
            <a:xfrm>
              <a:off x="3857620" y="3857628"/>
              <a:ext cx="1301703" cy="461665"/>
            </a:xfrm>
            <a:prstGeom prst="rect">
              <a:avLst/>
            </a:prstGeom>
            <a:noFill/>
          </p:spPr>
          <p:txBody>
            <a:bodyPr wrap="none" rtlCol="0">
              <a:spAutoFit/>
            </a:bodyPr>
            <a:lstStyle/>
            <a:p>
              <a:r>
                <a:rPr lang="ru-RU" sz="2400" dirty="0" smtClean="0"/>
                <a:t>Образы</a:t>
              </a:r>
              <a:endParaRPr lang="ru-RU" sz="2400" dirty="0"/>
            </a:p>
          </p:txBody>
        </p:sp>
        <p:cxnSp>
          <p:nvCxnSpPr>
            <p:cNvPr id="4" name="Прямая со стрелкой 3"/>
            <p:cNvCxnSpPr/>
            <p:nvPr/>
          </p:nvCxnSpPr>
          <p:spPr>
            <a:xfrm>
              <a:off x="5940152" y="3536156"/>
              <a:ext cx="1392511"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9" grpId="0" animBg="1"/>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20"/>
          <p:cNvGrpSpPr>
            <a:grpSpLocks/>
          </p:cNvGrpSpPr>
          <p:nvPr/>
        </p:nvGrpSpPr>
        <p:grpSpPr bwMode="auto">
          <a:xfrm>
            <a:off x="71438" y="2925763"/>
            <a:ext cx="8929687" cy="1714500"/>
            <a:chOff x="142844" y="2500306"/>
            <a:chExt cx="8929750" cy="1714512"/>
          </a:xfrm>
        </p:grpSpPr>
        <p:sp>
          <p:nvSpPr>
            <p:cNvPr id="19" name="Скругленный прямоугольник 18"/>
            <p:cNvSpPr/>
            <p:nvPr/>
          </p:nvSpPr>
          <p:spPr>
            <a:xfrm>
              <a:off x="142844" y="2500306"/>
              <a:ext cx="8929750" cy="1714512"/>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ru-RU">
                <a:solidFill>
                  <a:srgbClr val="003399"/>
                </a:solidFill>
              </a:endParaRPr>
            </a:p>
          </p:txBody>
        </p:sp>
        <p:sp>
          <p:nvSpPr>
            <p:cNvPr id="5" name="Скругленный прямоугольник 4"/>
            <p:cNvSpPr/>
            <p:nvPr/>
          </p:nvSpPr>
          <p:spPr>
            <a:xfrm>
              <a:off x="5072066" y="2714619"/>
              <a:ext cx="2857520" cy="100013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ru-RU" dirty="0">
                  <a:solidFill>
                    <a:srgbClr val="003399"/>
                  </a:solidFill>
                </a:rPr>
                <a:t>Рисунок 2:</a:t>
              </a:r>
            </a:p>
            <a:p>
              <a:pPr algn="ctr" fontAlgn="auto">
                <a:spcBef>
                  <a:spcPts val="0"/>
                </a:spcBef>
                <a:spcAft>
                  <a:spcPts val="0"/>
                </a:spcAft>
                <a:defRPr/>
              </a:pPr>
              <a:r>
                <a:rPr lang="ru-RU" dirty="0">
                  <a:solidFill>
                    <a:srgbClr val="003399"/>
                  </a:solidFill>
                </a:rPr>
                <a:t>детализированная схема</a:t>
              </a:r>
            </a:p>
          </p:txBody>
        </p:sp>
        <p:sp>
          <p:nvSpPr>
            <p:cNvPr id="19472" name="TextBox 9"/>
            <p:cNvSpPr txBox="1">
              <a:spLocks noChangeArrowheads="1"/>
            </p:cNvSpPr>
            <p:nvPr/>
          </p:nvSpPr>
          <p:spPr bwMode="auto">
            <a:xfrm>
              <a:off x="5072066" y="3714752"/>
              <a:ext cx="3321358" cy="369332"/>
            </a:xfrm>
            <a:prstGeom prst="rect">
              <a:avLst/>
            </a:prstGeom>
            <a:noFill/>
            <a:ln w="9525">
              <a:noFill/>
              <a:miter lim="800000"/>
              <a:headEnd/>
              <a:tailEnd/>
            </a:ln>
          </p:spPr>
          <p:txBody>
            <a:bodyPr wrap="none">
              <a:spAutoFit/>
            </a:bodyPr>
            <a:lstStyle/>
            <a:p>
              <a:r>
                <a:rPr lang="ru-RU">
                  <a:solidFill>
                    <a:srgbClr val="003399"/>
                  </a:solidFill>
                  <a:cs typeface="Arial" charset="0"/>
                </a:rPr>
                <a:t>Детальное строение как есть</a:t>
              </a:r>
            </a:p>
          </p:txBody>
        </p:sp>
        <p:sp>
          <p:nvSpPr>
            <p:cNvPr id="19473" name="Rectangle 58"/>
            <p:cNvSpPr>
              <a:spLocks noChangeArrowheads="1"/>
            </p:cNvSpPr>
            <p:nvPr/>
          </p:nvSpPr>
          <p:spPr bwMode="auto">
            <a:xfrm>
              <a:off x="500034" y="2714620"/>
              <a:ext cx="4500594" cy="1428760"/>
            </a:xfrm>
            <a:prstGeom prst="rect">
              <a:avLst/>
            </a:prstGeom>
            <a:noFill/>
            <a:ln w="9525">
              <a:noFill/>
              <a:miter lim="800000"/>
              <a:headEnd/>
              <a:tailEnd/>
            </a:ln>
          </p:spPr>
          <p:txBody>
            <a:bodyPr/>
            <a:lstStyle/>
            <a:p>
              <a:pPr marL="342900" indent="-342900">
                <a:lnSpc>
                  <a:spcPct val="80000"/>
                </a:lnSpc>
                <a:spcBef>
                  <a:spcPct val="20000"/>
                </a:spcBef>
                <a:buFontTx/>
                <a:buChar char="•"/>
              </a:pPr>
              <a:r>
                <a:rPr lang="ru-RU">
                  <a:solidFill>
                    <a:srgbClr val="003399"/>
                  </a:solidFill>
                  <a:cs typeface="Arial" charset="0"/>
                </a:rPr>
                <a:t>Определить место, где роем</a:t>
              </a:r>
            </a:p>
            <a:p>
              <a:pPr marL="342900" indent="-342900">
                <a:lnSpc>
                  <a:spcPct val="80000"/>
                </a:lnSpc>
                <a:spcBef>
                  <a:spcPct val="20000"/>
                </a:spcBef>
                <a:buFontTx/>
                <a:buChar char="•"/>
              </a:pPr>
              <a:r>
                <a:rPr lang="ru-RU">
                  <a:solidFill>
                    <a:srgbClr val="003399"/>
                  </a:solidFill>
                  <a:cs typeface="Arial" charset="0"/>
                </a:rPr>
                <a:t>Установить элементы: что является смысловыми кирпичиками</a:t>
              </a:r>
            </a:p>
            <a:p>
              <a:pPr marL="342900" indent="-342900">
                <a:lnSpc>
                  <a:spcPct val="80000"/>
                </a:lnSpc>
                <a:spcBef>
                  <a:spcPct val="20000"/>
                </a:spcBef>
                <a:buFontTx/>
                <a:buChar char="•"/>
              </a:pPr>
              <a:r>
                <a:rPr lang="ru-RU">
                  <a:solidFill>
                    <a:srgbClr val="003399"/>
                  </a:solidFill>
                  <a:cs typeface="Arial" charset="0"/>
                </a:rPr>
                <a:t>Тема-Рема: въедливо, подробно</a:t>
              </a:r>
            </a:p>
            <a:p>
              <a:pPr marL="342900" indent="-342900">
                <a:lnSpc>
                  <a:spcPct val="80000"/>
                </a:lnSpc>
                <a:spcBef>
                  <a:spcPct val="20000"/>
                </a:spcBef>
                <a:buFontTx/>
                <a:buChar char="•"/>
              </a:pPr>
              <a:r>
                <a:rPr lang="ru-RU">
                  <a:solidFill>
                    <a:srgbClr val="003399"/>
                  </a:solidFill>
                  <a:cs typeface="Arial" charset="0"/>
                </a:rPr>
                <a:t>Все связи</a:t>
              </a:r>
            </a:p>
          </p:txBody>
        </p:sp>
      </p:grpSp>
      <p:grpSp>
        <p:nvGrpSpPr>
          <p:cNvPr id="3" name="Группа 22"/>
          <p:cNvGrpSpPr>
            <a:grpSpLocks/>
          </p:cNvGrpSpPr>
          <p:nvPr/>
        </p:nvGrpSpPr>
        <p:grpSpPr bwMode="auto">
          <a:xfrm>
            <a:off x="71438" y="4783138"/>
            <a:ext cx="8929687" cy="1785937"/>
            <a:chOff x="142844" y="4429132"/>
            <a:chExt cx="8929750" cy="1785948"/>
          </a:xfrm>
        </p:grpSpPr>
        <p:sp>
          <p:nvSpPr>
            <p:cNvPr id="22" name="Скругленный прямоугольник 21"/>
            <p:cNvSpPr/>
            <p:nvPr/>
          </p:nvSpPr>
          <p:spPr>
            <a:xfrm>
              <a:off x="142844" y="4429132"/>
              <a:ext cx="8929750" cy="1785948"/>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ru-RU">
                <a:solidFill>
                  <a:srgbClr val="003399"/>
                </a:solidFill>
              </a:endParaRPr>
            </a:p>
          </p:txBody>
        </p:sp>
        <p:sp>
          <p:nvSpPr>
            <p:cNvPr id="6" name="Скругленный прямоугольник 5"/>
            <p:cNvSpPr/>
            <p:nvPr/>
          </p:nvSpPr>
          <p:spPr>
            <a:xfrm>
              <a:off x="5143504" y="4572008"/>
              <a:ext cx="3643338" cy="1000131"/>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ru-RU" dirty="0">
                  <a:solidFill>
                    <a:srgbClr val="003399"/>
                  </a:solidFill>
                </a:rPr>
                <a:t>Рисунок 3: </a:t>
              </a:r>
              <a:br>
                <a:rPr lang="ru-RU" dirty="0">
                  <a:solidFill>
                    <a:srgbClr val="003399"/>
                  </a:solidFill>
                </a:rPr>
              </a:br>
              <a:r>
                <a:rPr lang="ru-RU" dirty="0">
                  <a:solidFill>
                    <a:srgbClr val="003399"/>
                  </a:solidFill>
                </a:rPr>
                <a:t>итоговая, смысловая схема: Интеллект-карта</a:t>
              </a:r>
            </a:p>
          </p:txBody>
        </p:sp>
        <p:sp>
          <p:nvSpPr>
            <p:cNvPr id="19468" name="TextBox 11"/>
            <p:cNvSpPr txBox="1">
              <a:spLocks noChangeArrowheads="1"/>
            </p:cNvSpPr>
            <p:nvPr/>
          </p:nvSpPr>
          <p:spPr bwMode="auto">
            <a:xfrm>
              <a:off x="4643438" y="5646963"/>
              <a:ext cx="4239909" cy="369335"/>
            </a:xfrm>
            <a:prstGeom prst="rect">
              <a:avLst/>
            </a:prstGeom>
            <a:noFill/>
            <a:ln w="9525">
              <a:noFill/>
              <a:miter lim="800000"/>
              <a:headEnd/>
              <a:tailEnd/>
            </a:ln>
          </p:spPr>
          <p:txBody>
            <a:bodyPr wrap="none">
              <a:spAutoFit/>
            </a:bodyPr>
            <a:lstStyle/>
            <a:p>
              <a:pPr algn="ctr"/>
              <a:r>
                <a:rPr lang="ru-RU">
                  <a:solidFill>
                    <a:srgbClr val="003399"/>
                  </a:solidFill>
                  <a:cs typeface="Arial" charset="0"/>
                </a:rPr>
                <a:t>Компактная, емкая, запоминающаяся</a:t>
              </a:r>
            </a:p>
          </p:txBody>
        </p:sp>
        <p:sp>
          <p:nvSpPr>
            <p:cNvPr id="19469" name="Rectangle 58"/>
            <p:cNvSpPr>
              <a:spLocks noChangeArrowheads="1"/>
            </p:cNvSpPr>
            <p:nvPr/>
          </p:nvSpPr>
          <p:spPr bwMode="auto">
            <a:xfrm>
              <a:off x="500034" y="4714882"/>
              <a:ext cx="4500594" cy="1428760"/>
            </a:xfrm>
            <a:prstGeom prst="rect">
              <a:avLst/>
            </a:prstGeom>
            <a:noFill/>
            <a:ln w="9525">
              <a:noFill/>
              <a:miter lim="800000"/>
              <a:headEnd/>
              <a:tailEnd/>
            </a:ln>
          </p:spPr>
          <p:txBody>
            <a:bodyPr/>
            <a:lstStyle/>
            <a:p>
              <a:pPr marL="342900" indent="-342900">
                <a:lnSpc>
                  <a:spcPct val="80000"/>
                </a:lnSpc>
                <a:spcBef>
                  <a:spcPct val="20000"/>
                </a:spcBef>
                <a:buFontTx/>
                <a:buChar char="•"/>
              </a:pPr>
              <a:r>
                <a:rPr lang="ru-RU">
                  <a:solidFill>
                    <a:srgbClr val="003399"/>
                  </a:solidFill>
                  <a:cs typeface="Arial" charset="0"/>
                </a:rPr>
                <a:t>Устранить дубликаты смысловых кирпичиков,</a:t>
              </a:r>
            </a:p>
            <a:p>
              <a:pPr marL="342900" indent="-342900">
                <a:lnSpc>
                  <a:spcPct val="80000"/>
                </a:lnSpc>
                <a:spcBef>
                  <a:spcPct val="20000"/>
                </a:spcBef>
                <a:buFontTx/>
                <a:buChar char="•"/>
              </a:pPr>
              <a:r>
                <a:rPr lang="ru-RU">
                  <a:solidFill>
                    <a:srgbClr val="003399"/>
                  </a:solidFill>
                  <a:cs typeface="Arial" charset="0"/>
                </a:rPr>
                <a:t>Сгруппировать по емким блокам (7±2 элемента)</a:t>
              </a:r>
            </a:p>
            <a:p>
              <a:pPr marL="342900" indent="-342900">
                <a:lnSpc>
                  <a:spcPct val="80000"/>
                </a:lnSpc>
                <a:spcBef>
                  <a:spcPct val="20000"/>
                </a:spcBef>
                <a:buFontTx/>
                <a:buChar char="•"/>
              </a:pPr>
              <a:r>
                <a:rPr lang="ru-RU">
                  <a:solidFill>
                    <a:srgbClr val="003399"/>
                  </a:solidFill>
                  <a:cs typeface="Arial" charset="0"/>
                </a:rPr>
                <a:t>Симметрия</a:t>
              </a:r>
              <a:endParaRPr lang="en-US">
                <a:solidFill>
                  <a:srgbClr val="003399"/>
                </a:solidFill>
                <a:cs typeface="Arial" charset="0"/>
              </a:endParaRPr>
            </a:p>
          </p:txBody>
        </p:sp>
      </p:grpSp>
      <p:grpSp>
        <p:nvGrpSpPr>
          <p:cNvPr id="7" name="Группа 17"/>
          <p:cNvGrpSpPr>
            <a:grpSpLocks/>
          </p:cNvGrpSpPr>
          <p:nvPr/>
        </p:nvGrpSpPr>
        <p:grpSpPr bwMode="auto">
          <a:xfrm>
            <a:off x="71438" y="1139825"/>
            <a:ext cx="8929687" cy="1643063"/>
            <a:chOff x="71406" y="785794"/>
            <a:chExt cx="9001188" cy="1643074"/>
          </a:xfrm>
        </p:grpSpPr>
        <p:sp>
          <p:nvSpPr>
            <p:cNvPr id="17" name="Скругленный прямоугольник 16"/>
            <p:cNvSpPr/>
            <p:nvPr/>
          </p:nvSpPr>
          <p:spPr>
            <a:xfrm>
              <a:off x="71406" y="785794"/>
              <a:ext cx="9001188" cy="1643074"/>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ru-RU">
                <a:solidFill>
                  <a:srgbClr val="003399"/>
                </a:solidFill>
              </a:endParaRPr>
            </a:p>
          </p:txBody>
        </p:sp>
        <p:sp>
          <p:nvSpPr>
            <p:cNvPr id="4" name="Скругленный прямоугольник 3"/>
            <p:cNvSpPr/>
            <p:nvPr/>
          </p:nvSpPr>
          <p:spPr>
            <a:xfrm>
              <a:off x="5000057" y="1000108"/>
              <a:ext cx="2857977" cy="100013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ru-RU" dirty="0">
                  <a:solidFill>
                    <a:srgbClr val="003399"/>
                  </a:solidFill>
                </a:rPr>
                <a:t>Рисунок 1</a:t>
              </a:r>
            </a:p>
          </p:txBody>
        </p:sp>
        <p:sp>
          <p:nvSpPr>
            <p:cNvPr id="19464" name="TextBox 6"/>
            <p:cNvSpPr txBox="1">
              <a:spLocks noChangeArrowheads="1"/>
            </p:cNvSpPr>
            <p:nvPr/>
          </p:nvSpPr>
          <p:spPr bwMode="auto">
            <a:xfrm>
              <a:off x="5349784" y="2000240"/>
              <a:ext cx="2354656" cy="369335"/>
            </a:xfrm>
            <a:prstGeom prst="rect">
              <a:avLst/>
            </a:prstGeom>
            <a:noFill/>
            <a:ln w="9525">
              <a:noFill/>
              <a:miter lim="800000"/>
              <a:headEnd/>
              <a:tailEnd/>
            </a:ln>
          </p:spPr>
          <p:txBody>
            <a:bodyPr wrap="none">
              <a:spAutoFit/>
            </a:bodyPr>
            <a:lstStyle/>
            <a:p>
              <a:r>
                <a:rPr lang="ru-RU">
                  <a:solidFill>
                    <a:srgbClr val="003399"/>
                  </a:solidFill>
                  <a:cs typeface="Arial" charset="0"/>
                </a:rPr>
                <a:t>Рабочее понимание</a:t>
              </a:r>
            </a:p>
          </p:txBody>
        </p:sp>
        <p:sp>
          <p:nvSpPr>
            <p:cNvPr id="19465" name="Rectangle 58"/>
            <p:cNvSpPr>
              <a:spLocks noChangeArrowheads="1"/>
            </p:cNvSpPr>
            <p:nvPr/>
          </p:nvSpPr>
          <p:spPr bwMode="auto">
            <a:xfrm>
              <a:off x="431455" y="1071516"/>
              <a:ext cx="4500595" cy="1071570"/>
            </a:xfrm>
            <a:prstGeom prst="rect">
              <a:avLst/>
            </a:prstGeom>
            <a:noFill/>
            <a:ln w="9525">
              <a:noFill/>
              <a:miter lim="800000"/>
              <a:headEnd/>
              <a:tailEnd/>
            </a:ln>
          </p:spPr>
          <p:txBody>
            <a:bodyPr/>
            <a:lstStyle/>
            <a:p>
              <a:pPr marL="342900" indent="-342900">
                <a:lnSpc>
                  <a:spcPct val="80000"/>
                </a:lnSpc>
                <a:spcBef>
                  <a:spcPct val="20000"/>
                </a:spcBef>
                <a:buFontTx/>
                <a:buChar char="•"/>
              </a:pPr>
              <a:r>
                <a:rPr lang="ru-RU">
                  <a:solidFill>
                    <a:srgbClr val="003399"/>
                  </a:solidFill>
                  <a:cs typeface="Arial" charset="0"/>
                </a:rPr>
                <a:t>Ключевые блоки</a:t>
              </a:r>
            </a:p>
            <a:p>
              <a:pPr marL="342900" indent="-342900">
                <a:lnSpc>
                  <a:spcPct val="80000"/>
                </a:lnSpc>
                <a:spcBef>
                  <a:spcPct val="20000"/>
                </a:spcBef>
                <a:buFontTx/>
                <a:buChar char="•"/>
              </a:pPr>
              <a:r>
                <a:rPr lang="ru-RU">
                  <a:solidFill>
                    <a:srgbClr val="003399"/>
                  </a:solidFill>
                  <a:cs typeface="Arial" charset="0"/>
                </a:rPr>
                <a:t>Ключевые слова: выделить</a:t>
              </a:r>
            </a:p>
            <a:p>
              <a:pPr marL="342900" indent="-342900">
                <a:lnSpc>
                  <a:spcPct val="80000"/>
                </a:lnSpc>
                <a:spcBef>
                  <a:spcPct val="20000"/>
                </a:spcBef>
                <a:buFontTx/>
                <a:buChar char="•"/>
              </a:pPr>
              <a:r>
                <a:rPr lang="ru-RU">
                  <a:solidFill>
                    <a:srgbClr val="003399"/>
                  </a:solidFill>
                  <a:cs typeface="Arial" charset="0"/>
                </a:rPr>
                <a:t>Главные мысли (тезисы),</a:t>
              </a:r>
            </a:p>
            <a:p>
              <a:pPr marL="342900" indent="-342900">
                <a:lnSpc>
                  <a:spcPct val="80000"/>
                </a:lnSpc>
                <a:spcBef>
                  <a:spcPct val="20000"/>
                </a:spcBef>
                <a:buFontTx/>
                <a:buChar char="•"/>
              </a:pPr>
              <a:r>
                <a:rPr lang="ru-RU">
                  <a:solidFill>
                    <a:srgbClr val="003399"/>
                  </a:solidFill>
                  <a:cs typeface="Arial" charset="0"/>
                </a:rPr>
                <a:t>Общая картинка-схема идеи текста</a:t>
              </a:r>
            </a:p>
          </p:txBody>
        </p:sp>
      </p:grpSp>
      <p:sp>
        <p:nvSpPr>
          <p:cNvPr id="19461" name="Rectangle 2"/>
          <p:cNvSpPr>
            <a:spLocks noGrp="1" noChangeArrowheads="1"/>
          </p:cNvSpPr>
          <p:nvPr>
            <p:ph type="title"/>
          </p:nvPr>
        </p:nvSpPr>
        <p:spPr>
          <a:xfrm>
            <a:off x="0" y="0"/>
            <a:ext cx="9144000" cy="928688"/>
          </a:xfrm>
          <a:solidFill>
            <a:schemeClr val="accent1"/>
          </a:solidFill>
        </p:spPr>
        <p:txBody>
          <a:bodyPr/>
          <a:lstStyle/>
          <a:p>
            <a:pPr eaLnBrk="1" hangingPunct="1"/>
            <a:r>
              <a:rPr lang="ru-RU" smtClean="0"/>
              <a:t>Глубокое понимание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68313" y="620713"/>
            <a:ext cx="8351837" cy="5903912"/>
          </a:xfrm>
          <a:prstGeom prst="rect">
            <a:avLst/>
          </a:prstGeom>
          <a:solidFill>
            <a:schemeClr val="bg1"/>
          </a:solidFill>
          <a:ln w="9525">
            <a:solidFill>
              <a:schemeClr val="tx1"/>
            </a:solidFill>
            <a:miter lim="800000"/>
            <a:headEnd/>
            <a:tailEnd/>
          </a:ln>
        </p:spPr>
        <p:txBody>
          <a:bodyPr wrap="none" anchor="ctr"/>
          <a:lstStyle/>
          <a:p>
            <a:pPr algn="ctr"/>
            <a:endParaRPr lang="ru-RU" b="1">
              <a:solidFill>
                <a:srgbClr val="003399"/>
              </a:solidFill>
            </a:endParaRPr>
          </a:p>
        </p:txBody>
      </p:sp>
      <p:sp>
        <p:nvSpPr>
          <p:cNvPr id="20483" name="Rectangle 3"/>
          <p:cNvSpPr>
            <a:spLocks noChangeArrowheads="1"/>
          </p:cNvSpPr>
          <p:nvPr/>
        </p:nvSpPr>
        <p:spPr bwMode="auto">
          <a:xfrm>
            <a:off x="971550" y="4292600"/>
            <a:ext cx="6985000" cy="64928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ru-RU" dirty="0">
                <a:solidFill>
                  <a:srgbClr val="003399"/>
                </a:solidFill>
              </a:rPr>
              <a:t>Отношение на равных			Отношение</a:t>
            </a:r>
          </a:p>
          <a:p>
            <a:r>
              <a:rPr lang="ru-RU" dirty="0">
                <a:solidFill>
                  <a:srgbClr val="003399"/>
                </a:solidFill>
              </a:rPr>
              <a:t>Или сверху				</a:t>
            </a:r>
            <a:r>
              <a:rPr lang="ru-RU" sz="1600" dirty="0">
                <a:solidFill>
                  <a:srgbClr val="003399"/>
                </a:solidFill>
              </a:rPr>
              <a:t>немного снизу</a:t>
            </a:r>
          </a:p>
        </p:txBody>
      </p:sp>
      <p:sp>
        <p:nvSpPr>
          <p:cNvPr id="20484" name="Rectangle 4"/>
          <p:cNvSpPr>
            <a:spLocks noChangeArrowheads="1"/>
          </p:cNvSpPr>
          <p:nvPr/>
        </p:nvSpPr>
        <p:spPr bwMode="auto">
          <a:xfrm>
            <a:off x="971550" y="3284538"/>
            <a:ext cx="6985000" cy="79216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ru-RU" dirty="0">
                <a:solidFill>
                  <a:srgbClr val="003399"/>
                </a:solidFill>
              </a:rPr>
              <a:t>      Инициатива,				Отвечает,</a:t>
            </a:r>
          </a:p>
          <a:p>
            <a:r>
              <a:rPr lang="ru-RU" dirty="0">
                <a:solidFill>
                  <a:srgbClr val="003399"/>
                </a:solidFill>
              </a:rPr>
              <a:t>      идет вперед,				реагирует</a:t>
            </a:r>
          </a:p>
          <a:p>
            <a:r>
              <a:rPr lang="ru-RU" dirty="0">
                <a:solidFill>
                  <a:srgbClr val="003399"/>
                </a:solidFill>
              </a:rPr>
              <a:t>      двигает проекты</a:t>
            </a:r>
          </a:p>
        </p:txBody>
      </p:sp>
      <p:sp>
        <p:nvSpPr>
          <p:cNvPr id="20485" name="Rectangle 5"/>
          <p:cNvSpPr>
            <a:spLocks noChangeArrowheads="1"/>
          </p:cNvSpPr>
          <p:nvPr/>
        </p:nvSpPr>
        <p:spPr bwMode="auto">
          <a:xfrm>
            <a:off x="971550" y="5157788"/>
            <a:ext cx="7129463" cy="71913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ru-RU">
                <a:solidFill>
                  <a:srgbClr val="003399"/>
                </a:solidFill>
              </a:rPr>
              <a:t>Голова прямо				Голова вбок</a:t>
            </a:r>
          </a:p>
        </p:txBody>
      </p:sp>
      <p:sp>
        <p:nvSpPr>
          <p:cNvPr id="20486" name="Oval 6"/>
          <p:cNvSpPr>
            <a:spLocks noChangeArrowheads="1"/>
          </p:cNvSpPr>
          <p:nvPr/>
        </p:nvSpPr>
        <p:spPr bwMode="auto">
          <a:xfrm>
            <a:off x="3492500" y="1268413"/>
            <a:ext cx="1871663" cy="4537075"/>
          </a:xfrm>
          <a:prstGeom prst="ellipse">
            <a:avLst/>
          </a:prstGeom>
          <a:solidFill>
            <a:srgbClr val="FFC000"/>
          </a:solidFill>
          <a:ln w="9525">
            <a:solidFill>
              <a:schemeClr val="tx1"/>
            </a:solidFill>
            <a:round/>
            <a:headEnd/>
            <a:tailEnd/>
          </a:ln>
        </p:spPr>
        <p:txBody>
          <a:bodyPr wrap="none" anchor="ctr"/>
          <a:lstStyle/>
          <a:p>
            <a:endParaRPr lang="ru-RU">
              <a:solidFill>
                <a:srgbClr val="003399"/>
              </a:solidFill>
            </a:endParaRPr>
          </a:p>
        </p:txBody>
      </p:sp>
      <p:sp>
        <p:nvSpPr>
          <p:cNvPr id="20487" name="Rectangle 7"/>
          <p:cNvSpPr>
            <a:spLocks noChangeArrowheads="1"/>
          </p:cNvSpPr>
          <p:nvPr/>
        </p:nvSpPr>
        <p:spPr bwMode="auto">
          <a:xfrm>
            <a:off x="5286380" y="142852"/>
            <a:ext cx="3527425" cy="360362"/>
          </a:xfrm>
          <a:prstGeom prst="wedgeRoundRectCallout">
            <a:avLst>
              <a:gd name="adj1" fmla="val -42435"/>
              <a:gd name="adj2" fmla="val 107811"/>
              <a:gd name="adj3" fmla="val 16667"/>
            </a:avLst>
          </a:prstGeom>
          <a:solidFill>
            <a:srgbClr val="B2B2B2"/>
          </a:solidFill>
          <a:ln w="9525">
            <a:solidFill>
              <a:schemeClr val="tx1"/>
            </a:solidFill>
            <a:miter lim="800000"/>
            <a:headEnd/>
            <a:tailEnd/>
          </a:ln>
        </p:spPr>
        <p:txBody>
          <a:bodyPr wrap="none" anchor="ctr"/>
          <a:lstStyle/>
          <a:p>
            <a:pPr algn="ctr"/>
            <a:r>
              <a:rPr lang="ru-RU" sz="2400" dirty="0">
                <a:solidFill>
                  <a:srgbClr val="FFFFFF"/>
                </a:solidFill>
              </a:rPr>
              <a:t>   Не деловое, личное</a:t>
            </a:r>
          </a:p>
        </p:txBody>
      </p:sp>
      <p:sp>
        <p:nvSpPr>
          <p:cNvPr id="20488" name="Rectangle 8"/>
          <p:cNvSpPr>
            <a:spLocks noChangeArrowheads="1"/>
          </p:cNvSpPr>
          <p:nvPr/>
        </p:nvSpPr>
        <p:spPr bwMode="auto">
          <a:xfrm>
            <a:off x="6215074" y="785794"/>
            <a:ext cx="2520950" cy="504825"/>
          </a:xfrm>
          <a:prstGeom prst="wedgeRoundRectCallout">
            <a:avLst>
              <a:gd name="adj1" fmla="val -69628"/>
              <a:gd name="adj2" fmla="val 30155"/>
              <a:gd name="adj3" fmla="val 16667"/>
            </a:avLst>
          </a:prstGeom>
          <a:solidFill>
            <a:srgbClr val="B2B2B2"/>
          </a:solidFill>
          <a:ln w="9525">
            <a:solidFill>
              <a:schemeClr val="tx1"/>
            </a:solidFill>
            <a:miter lim="800000"/>
            <a:headEnd/>
            <a:tailEnd/>
          </a:ln>
        </p:spPr>
        <p:txBody>
          <a:bodyPr wrap="none" anchor="ctr"/>
          <a:lstStyle/>
          <a:p>
            <a:pPr algn="ctr"/>
            <a:r>
              <a:rPr lang="ru-RU">
                <a:solidFill>
                  <a:srgbClr val="FFFFFF"/>
                </a:solidFill>
              </a:rPr>
              <a:t>Не-Эффективные</a:t>
            </a:r>
          </a:p>
        </p:txBody>
      </p:sp>
      <p:sp>
        <p:nvSpPr>
          <p:cNvPr id="20489" name="Rectangle 9"/>
          <p:cNvSpPr>
            <a:spLocks noChangeArrowheads="1"/>
          </p:cNvSpPr>
          <p:nvPr/>
        </p:nvSpPr>
        <p:spPr bwMode="auto">
          <a:xfrm>
            <a:off x="1403350" y="1628775"/>
            <a:ext cx="2376488" cy="719138"/>
          </a:xfrm>
          <a:prstGeom prst="rect">
            <a:avLst/>
          </a:prstGeom>
          <a:solidFill>
            <a:srgbClr val="FFCC00"/>
          </a:solidFill>
          <a:ln w="9525">
            <a:solidFill>
              <a:schemeClr val="tx1"/>
            </a:solidFill>
            <a:miter lim="800000"/>
            <a:headEnd/>
            <a:tailEnd/>
          </a:ln>
        </p:spPr>
        <p:txBody>
          <a:bodyPr wrap="none" anchor="ctr"/>
          <a:lstStyle/>
          <a:p>
            <a:pPr algn="ctr"/>
            <a:r>
              <a:rPr lang="ru-RU" sz="2800">
                <a:solidFill>
                  <a:srgbClr val="003399"/>
                </a:solidFill>
              </a:rPr>
              <a:t>БИЗНЕСМЕН</a:t>
            </a:r>
          </a:p>
        </p:txBody>
      </p:sp>
      <p:sp>
        <p:nvSpPr>
          <p:cNvPr id="20490" name="Rectangle 10"/>
          <p:cNvSpPr>
            <a:spLocks noChangeArrowheads="1"/>
          </p:cNvSpPr>
          <p:nvPr/>
        </p:nvSpPr>
        <p:spPr bwMode="auto">
          <a:xfrm>
            <a:off x="5076825" y="1628775"/>
            <a:ext cx="2376488" cy="719138"/>
          </a:xfrm>
          <a:prstGeom prst="rect">
            <a:avLst/>
          </a:prstGeom>
          <a:solidFill>
            <a:srgbClr val="FFCC00"/>
          </a:solidFill>
          <a:ln w="9525">
            <a:solidFill>
              <a:schemeClr val="tx1"/>
            </a:solidFill>
            <a:miter lim="800000"/>
            <a:headEnd/>
            <a:tailEnd/>
          </a:ln>
        </p:spPr>
        <p:txBody>
          <a:bodyPr wrap="none" anchor="ctr"/>
          <a:lstStyle/>
          <a:p>
            <a:pPr algn="ctr"/>
            <a:r>
              <a:rPr lang="ru-RU" sz="2800">
                <a:solidFill>
                  <a:srgbClr val="003399"/>
                </a:solidFill>
              </a:rPr>
              <a:t>МЕНЕДЖЕР</a:t>
            </a:r>
          </a:p>
        </p:txBody>
      </p:sp>
      <p:sp>
        <p:nvSpPr>
          <p:cNvPr id="20491" name="Rectangle 11"/>
          <p:cNvSpPr>
            <a:spLocks noChangeArrowheads="1"/>
          </p:cNvSpPr>
          <p:nvPr/>
        </p:nvSpPr>
        <p:spPr bwMode="auto">
          <a:xfrm>
            <a:off x="928662" y="1500174"/>
            <a:ext cx="3214710" cy="928694"/>
          </a:xfrm>
          <a:prstGeom prst="irregularSeal2">
            <a:avLst/>
          </a:prstGeom>
          <a:solidFill>
            <a:srgbClr val="00B0F0"/>
          </a:solidFill>
          <a:ln w="9525">
            <a:solidFill>
              <a:schemeClr val="tx1"/>
            </a:solidFill>
            <a:miter lim="800000"/>
            <a:headEnd/>
            <a:tailEnd/>
          </a:ln>
        </p:spPr>
        <p:txBody>
          <a:bodyPr wrap="none" anchor="ctr"/>
          <a:lstStyle/>
          <a:p>
            <a:pPr algn="ctr"/>
            <a:r>
              <a:rPr lang="ru-RU" sz="2000">
                <a:solidFill>
                  <a:srgbClr val="003399"/>
                </a:solidFill>
              </a:rPr>
              <a:t>Бандит</a:t>
            </a:r>
          </a:p>
        </p:txBody>
      </p:sp>
      <p:sp>
        <p:nvSpPr>
          <p:cNvPr id="20492" name="Rectangle 12"/>
          <p:cNvSpPr>
            <a:spLocks noChangeArrowheads="1"/>
          </p:cNvSpPr>
          <p:nvPr/>
        </p:nvSpPr>
        <p:spPr bwMode="auto">
          <a:xfrm>
            <a:off x="5072066" y="1357298"/>
            <a:ext cx="3032119" cy="1065225"/>
          </a:xfrm>
          <a:prstGeom prst="irregularSeal2">
            <a:avLst/>
          </a:prstGeom>
          <a:solidFill>
            <a:srgbClr val="00B0F0"/>
          </a:solidFill>
          <a:ln w="9525">
            <a:solidFill>
              <a:schemeClr val="tx1"/>
            </a:solidFill>
            <a:miter lim="800000"/>
            <a:headEnd/>
            <a:tailEnd/>
          </a:ln>
        </p:spPr>
        <p:txBody>
          <a:bodyPr wrap="none" anchor="ctr"/>
          <a:lstStyle/>
          <a:p>
            <a:pPr algn="ctr"/>
            <a:r>
              <a:rPr lang="ru-RU" sz="2000">
                <a:solidFill>
                  <a:srgbClr val="003399"/>
                </a:solidFill>
              </a:rPr>
              <a:t>Вахтер</a:t>
            </a:r>
          </a:p>
        </p:txBody>
      </p:sp>
      <p:sp>
        <p:nvSpPr>
          <p:cNvPr id="20495" name="Rectangle 15"/>
          <p:cNvSpPr>
            <a:spLocks noChangeArrowheads="1"/>
          </p:cNvSpPr>
          <p:nvPr/>
        </p:nvSpPr>
        <p:spPr bwMode="auto">
          <a:xfrm>
            <a:off x="3357554" y="2285992"/>
            <a:ext cx="2303463" cy="288925"/>
          </a:xfrm>
          <a:prstGeom prst="rect">
            <a:avLst/>
          </a:prstGeom>
          <a:solidFill>
            <a:srgbClr val="B2B2B2"/>
          </a:solidFill>
          <a:ln w="9525">
            <a:solidFill>
              <a:schemeClr val="tx1"/>
            </a:solidFill>
            <a:miter lim="800000"/>
            <a:headEnd/>
            <a:tailEnd/>
          </a:ln>
        </p:spPr>
        <p:txBody>
          <a:bodyPr wrap="none" anchor="ctr"/>
          <a:lstStyle/>
          <a:p>
            <a:pPr algn="ctr"/>
            <a:r>
              <a:rPr lang="ru-RU" dirty="0">
                <a:solidFill>
                  <a:srgbClr val="FFFFFF"/>
                </a:solidFill>
              </a:rPr>
              <a:t>Низкая самооценка</a:t>
            </a:r>
          </a:p>
        </p:txBody>
      </p:sp>
      <p:sp>
        <p:nvSpPr>
          <p:cNvPr id="20496" name="Rectangle 16"/>
          <p:cNvSpPr>
            <a:spLocks noChangeArrowheads="1"/>
          </p:cNvSpPr>
          <p:nvPr/>
        </p:nvSpPr>
        <p:spPr bwMode="auto">
          <a:xfrm>
            <a:off x="3857620" y="3000372"/>
            <a:ext cx="1081087" cy="287337"/>
          </a:xfrm>
          <a:prstGeom prst="rect">
            <a:avLst/>
          </a:prstGeom>
          <a:solidFill>
            <a:srgbClr val="B2B2B2"/>
          </a:solidFill>
          <a:ln w="9525">
            <a:solidFill>
              <a:schemeClr val="tx1"/>
            </a:solidFill>
            <a:miter lim="800000"/>
            <a:headEnd/>
            <a:tailEnd/>
          </a:ln>
        </p:spPr>
        <p:txBody>
          <a:bodyPr wrap="none" anchor="ctr"/>
          <a:lstStyle/>
          <a:p>
            <a:pPr algn="ctr"/>
            <a:r>
              <a:rPr lang="ru-RU" dirty="0">
                <a:solidFill>
                  <a:srgbClr val="FFFFFF"/>
                </a:solidFill>
              </a:rPr>
              <a:t>Тупость</a:t>
            </a:r>
          </a:p>
        </p:txBody>
      </p:sp>
      <p:sp>
        <p:nvSpPr>
          <p:cNvPr id="20497" name="Rectangle 17"/>
          <p:cNvSpPr>
            <a:spLocks noChangeArrowheads="1"/>
          </p:cNvSpPr>
          <p:nvPr/>
        </p:nvSpPr>
        <p:spPr bwMode="auto">
          <a:xfrm>
            <a:off x="3071802" y="3786190"/>
            <a:ext cx="2951162" cy="503237"/>
          </a:xfrm>
          <a:prstGeom prst="rect">
            <a:avLst/>
          </a:prstGeom>
          <a:solidFill>
            <a:srgbClr val="B2B2B2"/>
          </a:solidFill>
          <a:ln w="9525">
            <a:solidFill>
              <a:schemeClr val="tx1"/>
            </a:solidFill>
            <a:miter lim="800000"/>
            <a:headEnd/>
            <a:tailEnd/>
          </a:ln>
        </p:spPr>
        <p:txBody>
          <a:bodyPr wrap="none" anchor="ctr"/>
          <a:lstStyle/>
          <a:p>
            <a:pPr algn="ctr"/>
            <a:r>
              <a:rPr lang="ru-RU">
                <a:solidFill>
                  <a:srgbClr val="FFFFFF"/>
                </a:solidFill>
              </a:rPr>
              <a:t>Эгоцентризм, черствость</a:t>
            </a:r>
          </a:p>
        </p:txBody>
      </p:sp>
      <p:sp>
        <p:nvSpPr>
          <p:cNvPr id="20498" name="Oval 18"/>
          <p:cNvSpPr>
            <a:spLocks noChangeArrowheads="1"/>
          </p:cNvSpPr>
          <p:nvPr/>
        </p:nvSpPr>
        <p:spPr bwMode="auto">
          <a:xfrm>
            <a:off x="7380288" y="3213100"/>
            <a:ext cx="1296987" cy="1295400"/>
          </a:xfrm>
          <a:prstGeom prst="ellipse">
            <a:avLst/>
          </a:prstGeom>
          <a:solidFill>
            <a:srgbClr val="00B0F0"/>
          </a:solidFill>
          <a:ln w="9525">
            <a:solidFill>
              <a:schemeClr val="tx1"/>
            </a:solidFill>
            <a:round/>
            <a:headEnd/>
            <a:tailEnd/>
          </a:ln>
        </p:spPr>
        <p:txBody>
          <a:bodyPr wrap="none" anchor="ctr"/>
          <a:lstStyle/>
          <a:p>
            <a:pPr algn="ctr"/>
            <a:endParaRPr lang="ru-RU">
              <a:solidFill>
                <a:srgbClr val="003399"/>
              </a:solidFill>
            </a:endParaRPr>
          </a:p>
          <a:p>
            <a:pPr algn="ctr"/>
            <a:r>
              <a:rPr lang="ru-RU">
                <a:solidFill>
                  <a:srgbClr val="003399"/>
                </a:solidFill>
              </a:rPr>
              <a:t>Секретарь,</a:t>
            </a:r>
          </a:p>
          <a:p>
            <a:pPr algn="ctr"/>
            <a:r>
              <a:rPr lang="ru-RU">
                <a:solidFill>
                  <a:srgbClr val="003399"/>
                </a:solidFill>
              </a:rPr>
              <a:t>официант</a:t>
            </a:r>
          </a:p>
          <a:p>
            <a:pPr algn="ctr"/>
            <a:endParaRPr lang="ru-RU">
              <a:solidFill>
                <a:srgbClr val="003399"/>
              </a:solidFill>
            </a:endParaRPr>
          </a:p>
        </p:txBody>
      </p:sp>
      <p:sp>
        <p:nvSpPr>
          <p:cNvPr id="20499" name="Rectangle 19"/>
          <p:cNvSpPr>
            <a:spLocks noChangeArrowheads="1"/>
          </p:cNvSpPr>
          <p:nvPr/>
        </p:nvSpPr>
        <p:spPr bwMode="auto">
          <a:xfrm>
            <a:off x="250825" y="404813"/>
            <a:ext cx="5329238" cy="50323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ru-RU" sz="1700" b="1" dirty="0">
                <a:solidFill>
                  <a:srgbClr val="003399"/>
                </a:solidFill>
              </a:rPr>
              <a:t>Деловое взаимодействие</a:t>
            </a:r>
            <a:r>
              <a:rPr lang="ru-RU" sz="1700" dirty="0">
                <a:solidFill>
                  <a:srgbClr val="003399"/>
                </a:solidFill>
              </a:rPr>
              <a:t>               Деловое ЛИЦО</a:t>
            </a:r>
          </a:p>
        </p:txBody>
      </p:sp>
      <p:sp>
        <p:nvSpPr>
          <p:cNvPr id="20500" name="AutoShape 20"/>
          <p:cNvSpPr>
            <a:spLocks noChangeArrowheads="1"/>
          </p:cNvSpPr>
          <p:nvPr/>
        </p:nvSpPr>
        <p:spPr bwMode="auto">
          <a:xfrm>
            <a:off x="3203575" y="476250"/>
            <a:ext cx="720725" cy="361950"/>
          </a:xfrm>
          <a:prstGeom prst="rightArrow">
            <a:avLst>
              <a:gd name="adj1" fmla="val 50000"/>
              <a:gd name="adj2" fmla="val 49781"/>
            </a:avLst>
          </a:prstGeom>
          <a:solidFill>
            <a:srgbClr val="FBEF03"/>
          </a:solidFill>
          <a:ln w="9525">
            <a:solidFill>
              <a:srgbClr val="000000"/>
            </a:solidFill>
            <a:miter lim="800000"/>
            <a:headEnd/>
            <a:tailEnd/>
          </a:ln>
        </p:spPr>
        <p:txBody>
          <a:bodyPr/>
          <a:lstStyle/>
          <a:p>
            <a:endParaRPr lang="ru-RU">
              <a:solidFill>
                <a:srgbClr val="003399"/>
              </a:solidFill>
            </a:endParaRPr>
          </a:p>
        </p:txBody>
      </p:sp>
      <p:sp>
        <p:nvSpPr>
          <p:cNvPr id="20501" name="Rectangle 21"/>
          <p:cNvSpPr>
            <a:spLocks noChangeArrowheads="1"/>
          </p:cNvSpPr>
          <p:nvPr/>
        </p:nvSpPr>
        <p:spPr bwMode="auto">
          <a:xfrm>
            <a:off x="2124075" y="908050"/>
            <a:ext cx="3671888" cy="457200"/>
          </a:xfrm>
          <a:prstGeom prst="rect">
            <a:avLst/>
          </a:prstGeom>
          <a:noFill/>
          <a:ln w="9525">
            <a:noFill/>
            <a:miter lim="800000"/>
            <a:headEnd/>
            <a:tailEnd/>
          </a:ln>
        </p:spPr>
        <p:txBody>
          <a:bodyPr>
            <a:spAutoFit/>
          </a:bodyPr>
          <a:lstStyle/>
          <a:p>
            <a:r>
              <a:rPr lang="ru-RU" sz="2400" b="1" dirty="0">
                <a:solidFill>
                  <a:srgbClr val="003399"/>
                </a:solidFill>
              </a:rPr>
              <a:t>Эффективные модели</a:t>
            </a:r>
          </a:p>
        </p:txBody>
      </p:sp>
      <p:sp>
        <p:nvSpPr>
          <p:cNvPr id="20502" name="Oval 22"/>
          <p:cNvSpPr>
            <a:spLocks noChangeArrowheads="1"/>
          </p:cNvSpPr>
          <p:nvPr/>
        </p:nvSpPr>
        <p:spPr bwMode="auto">
          <a:xfrm>
            <a:off x="107950" y="3213100"/>
            <a:ext cx="1296988" cy="1295400"/>
          </a:xfrm>
          <a:prstGeom prst="ellipse">
            <a:avLst/>
          </a:prstGeom>
          <a:solidFill>
            <a:srgbClr val="00B0F0"/>
          </a:solidFill>
          <a:ln w="9525">
            <a:solidFill>
              <a:schemeClr val="tx1"/>
            </a:solidFill>
            <a:round/>
            <a:headEnd/>
            <a:tailEnd/>
          </a:ln>
        </p:spPr>
        <p:txBody>
          <a:bodyPr wrap="none" anchor="ctr"/>
          <a:lstStyle/>
          <a:p>
            <a:pPr algn="ctr"/>
            <a:r>
              <a:rPr lang="ru-RU" sz="3200">
                <a:solidFill>
                  <a:srgbClr val="003399"/>
                </a:solidFill>
              </a:rPr>
              <a:t>А ты?</a:t>
            </a:r>
          </a:p>
        </p:txBody>
      </p:sp>
      <p:sp>
        <p:nvSpPr>
          <p:cNvPr id="20503" name="Text Box 23"/>
          <p:cNvSpPr txBox="1">
            <a:spLocks noChangeArrowheads="1"/>
          </p:cNvSpPr>
          <p:nvPr/>
        </p:nvSpPr>
        <p:spPr bwMode="auto">
          <a:xfrm>
            <a:off x="3643306" y="2143116"/>
            <a:ext cx="1576165" cy="408623"/>
          </a:xfrm>
          <a:prstGeom prst="roundRect">
            <a:avLst/>
          </a:prstGeom>
          <a:solidFill>
            <a:srgbClr val="CC9900"/>
          </a:solidFill>
          <a:ln w="9525">
            <a:noFill/>
            <a:miter lim="800000"/>
            <a:headEnd/>
            <a:tailEnd/>
          </a:ln>
        </p:spPr>
        <p:txBody>
          <a:bodyPr wrap="none">
            <a:spAutoFit/>
          </a:bodyPr>
          <a:lstStyle/>
          <a:p>
            <a:r>
              <a:rPr lang="ru-RU" dirty="0">
                <a:solidFill>
                  <a:srgbClr val="003399"/>
                </a:solidFill>
              </a:rPr>
              <a:t>Достоинство</a:t>
            </a:r>
          </a:p>
        </p:txBody>
      </p:sp>
      <p:sp>
        <p:nvSpPr>
          <p:cNvPr id="27" name="Text Box 23"/>
          <p:cNvSpPr txBox="1">
            <a:spLocks noChangeArrowheads="1"/>
          </p:cNvSpPr>
          <p:nvPr/>
        </p:nvSpPr>
        <p:spPr bwMode="auto">
          <a:xfrm>
            <a:off x="3500430" y="2714620"/>
            <a:ext cx="1898918" cy="715089"/>
          </a:xfrm>
          <a:prstGeom prst="roundRect">
            <a:avLst/>
          </a:prstGeom>
          <a:solidFill>
            <a:srgbClr val="CC9900"/>
          </a:solidFill>
          <a:ln w="9525">
            <a:noFill/>
            <a:miter lim="800000"/>
            <a:headEnd/>
            <a:tailEnd/>
          </a:ln>
        </p:spPr>
        <p:txBody>
          <a:bodyPr wrap="none">
            <a:spAutoFit/>
          </a:bodyPr>
          <a:lstStyle/>
          <a:p>
            <a:r>
              <a:rPr lang="ru-RU" dirty="0" smtClean="0">
                <a:solidFill>
                  <a:srgbClr val="003399"/>
                </a:solidFill>
              </a:rPr>
              <a:t>Понимание</a:t>
            </a:r>
          </a:p>
          <a:p>
            <a:r>
              <a:rPr lang="ru-RU" dirty="0" smtClean="0">
                <a:solidFill>
                  <a:srgbClr val="003399"/>
                </a:solidFill>
              </a:rPr>
              <a:t>целей общения</a:t>
            </a:r>
            <a:endParaRPr lang="ru-RU" dirty="0">
              <a:solidFill>
                <a:srgbClr val="003399"/>
              </a:solidFill>
            </a:endParaRPr>
          </a:p>
        </p:txBody>
      </p:sp>
      <p:sp>
        <p:nvSpPr>
          <p:cNvPr id="29" name="Скругленный прямоугольник 28"/>
          <p:cNvSpPr/>
          <p:nvPr/>
        </p:nvSpPr>
        <p:spPr>
          <a:xfrm>
            <a:off x="3643306" y="3643314"/>
            <a:ext cx="1571636" cy="1357322"/>
          </a:xfrm>
          <a:prstGeom prst="round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ru-RU" sz="1600" dirty="0" smtClean="0">
                <a:solidFill>
                  <a:srgbClr val="002060"/>
                </a:solidFill>
              </a:rPr>
              <a:t>Чувство собеседника</a:t>
            </a:r>
            <a:endParaRPr lang="ru-RU" sz="1600" dirty="0">
              <a:solidFill>
                <a:srgbClr val="002060"/>
              </a:solidFill>
            </a:endParaRPr>
          </a:p>
        </p:txBody>
      </p:sp>
      <p:sp>
        <p:nvSpPr>
          <p:cNvPr id="30" name="Скругленный прямоугольник 29"/>
          <p:cNvSpPr/>
          <p:nvPr/>
        </p:nvSpPr>
        <p:spPr>
          <a:xfrm>
            <a:off x="3714744" y="4286256"/>
            <a:ext cx="1428760" cy="642942"/>
          </a:xfrm>
          <a:prstGeom prst="round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ru-RU" sz="1400" dirty="0" smtClean="0">
                <a:solidFill>
                  <a:srgbClr val="002060"/>
                </a:solidFill>
              </a:rPr>
              <a:t>Вежливая теплота</a:t>
            </a:r>
            <a:endParaRPr lang="ru-RU" sz="1400" dirty="0">
              <a:solidFill>
                <a:srgbClr val="002060"/>
              </a:solidFill>
            </a:endParaRPr>
          </a:p>
        </p:txBody>
      </p:sp>
      <p:sp>
        <p:nvSpPr>
          <p:cNvPr id="31" name="Rectangle 8"/>
          <p:cNvSpPr>
            <a:spLocks noChangeArrowheads="1"/>
          </p:cNvSpPr>
          <p:nvPr/>
        </p:nvSpPr>
        <p:spPr bwMode="auto">
          <a:xfrm>
            <a:off x="5286380" y="3643314"/>
            <a:ext cx="1714512" cy="504825"/>
          </a:xfrm>
          <a:prstGeom prst="cloudCallout">
            <a:avLst>
              <a:gd name="adj1" fmla="val -65277"/>
              <a:gd name="adj2" fmla="val 94845"/>
            </a:avLst>
          </a:prstGeom>
          <a:solidFill>
            <a:srgbClr val="B2B2B2"/>
          </a:solidFill>
          <a:ln w="9525">
            <a:solidFill>
              <a:schemeClr val="tx1"/>
            </a:solidFill>
            <a:miter lim="800000"/>
            <a:headEnd/>
            <a:tailEnd/>
          </a:ln>
        </p:spPr>
        <p:txBody>
          <a:bodyPr wrap="none" anchor="ctr"/>
          <a:lstStyle/>
          <a:p>
            <a:pPr algn="ctr"/>
            <a:r>
              <a:rPr lang="ru-RU" dirty="0" smtClean="0">
                <a:solidFill>
                  <a:srgbClr val="FFFFFF"/>
                </a:solidFill>
              </a:rPr>
              <a:t>Что еще?</a:t>
            </a:r>
            <a:endParaRPr lang="ru-RU" dirty="0">
              <a:solidFill>
                <a:srgbClr val="FFFFFF"/>
              </a:solidFill>
            </a:endParaRPr>
          </a:p>
        </p:txBody>
      </p:sp>
      <p:sp>
        <p:nvSpPr>
          <p:cNvPr id="32" name="Скругленный прямоугольник 31"/>
          <p:cNvSpPr/>
          <p:nvPr/>
        </p:nvSpPr>
        <p:spPr>
          <a:xfrm>
            <a:off x="3714744" y="4286256"/>
            <a:ext cx="1428760" cy="642942"/>
          </a:xfrm>
          <a:prstGeom prst="round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ru-RU" sz="1200" dirty="0" smtClean="0">
                <a:solidFill>
                  <a:srgbClr val="002060"/>
                </a:solidFill>
              </a:rPr>
              <a:t>Невежливость, холодность</a:t>
            </a:r>
            <a:endParaRPr lang="ru-RU" sz="1200" dirty="0">
              <a:solidFill>
                <a:srgbClr val="002060"/>
              </a:solidFill>
            </a:endParaRPr>
          </a:p>
        </p:txBody>
      </p:sp>
    </p:spTree>
    <p:extLst>
      <p:ext uri="{BB962C8B-B14F-4D97-AF65-F5344CB8AC3E}">
        <p14:creationId xmlns:p14="http://schemas.microsoft.com/office/powerpoint/2010/main" val="9393732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99"/>
                                        </p:tgtEl>
                                        <p:attrNameLst>
                                          <p:attrName>style.visibility</p:attrName>
                                        </p:attrNameLst>
                                      </p:cBhvr>
                                      <p:to>
                                        <p:strVal val="visible"/>
                                      </p:to>
                                    </p:set>
                                    <p:animEffect transition="in" filter="wipe(left)">
                                      <p:cBhvr>
                                        <p:cTn id="7" dur="500"/>
                                        <p:tgtEl>
                                          <p:spTgt spid="2049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500"/>
                                        </p:tgtEl>
                                        <p:attrNameLst>
                                          <p:attrName>style.visibility</p:attrName>
                                        </p:attrNameLst>
                                      </p:cBhvr>
                                      <p:to>
                                        <p:strVal val="visible"/>
                                      </p:to>
                                    </p:set>
                                    <p:animEffect transition="in" filter="wipe(left)">
                                      <p:cBhvr>
                                        <p:cTn id="10" dur="500"/>
                                        <p:tgtEl>
                                          <p:spTgt spid="2050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0501"/>
                                        </p:tgtEl>
                                        <p:attrNameLst>
                                          <p:attrName>style.visibility</p:attrName>
                                        </p:attrNameLst>
                                      </p:cBhvr>
                                      <p:to>
                                        <p:strVal val="visible"/>
                                      </p:to>
                                    </p:set>
                                    <p:animEffect transition="in" filter="wipe(left)">
                                      <p:cBhvr>
                                        <p:cTn id="15" dur="500"/>
                                        <p:tgtEl>
                                          <p:spTgt spid="2050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20489"/>
                                        </p:tgtEl>
                                        <p:attrNameLst>
                                          <p:attrName>style.visibility</p:attrName>
                                        </p:attrNameLst>
                                      </p:cBhvr>
                                      <p:to>
                                        <p:strVal val="visible"/>
                                      </p:to>
                                    </p:set>
                                    <p:animEffect transition="in" filter="wipe(up)">
                                      <p:cBhvr>
                                        <p:cTn id="20" dur="500"/>
                                        <p:tgtEl>
                                          <p:spTgt spid="20489"/>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20482"/>
                                        </p:tgtEl>
                                        <p:attrNameLst>
                                          <p:attrName>style.visibility</p:attrName>
                                        </p:attrNameLst>
                                      </p:cBhvr>
                                      <p:to>
                                        <p:strVal val="visible"/>
                                      </p:to>
                                    </p:set>
                                    <p:animEffect transition="in" filter="wipe(up)">
                                      <p:cBhvr>
                                        <p:cTn id="23" dur="500"/>
                                        <p:tgtEl>
                                          <p:spTgt spid="20482"/>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20490"/>
                                        </p:tgtEl>
                                        <p:attrNameLst>
                                          <p:attrName>style.visibility</p:attrName>
                                        </p:attrNameLst>
                                      </p:cBhvr>
                                      <p:to>
                                        <p:strVal val="visible"/>
                                      </p:to>
                                    </p:set>
                                    <p:animEffect transition="in" filter="wipe(up)">
                                      <p:cBhvr>
                                        <p:cTn id="26" dur="500"/>
                                        <p:tgtEl>
                                          <p:spTgt spid="2049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0486"/>
                                        </p:tgtEl>
                                        <p:attrNameLst>
                                          <p:attrName>style.visibility</p:attrName>
                                        </p:attrNameLst>
                                      </p:cBhvr>
                                      <p:to>
                                        <p:strVal val="visible"/>
                                      </p:to>
                                    </p:set>
                                    <p:animEffect transition="in" filter="fade">
                                      <p:cBhvr>
                                        <p:cTn id="31" dur="2000"/>
                                        <p:tgtEl>
                                          <p:spTgt spid="20486"/>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20503"/>
                                        </p:tgtEl>
                                        <p:attrNameLst>
                                          <p:attrName>style.visibility</p:attrName>
                                        </p:attrNameLst>
                                      </p:cBhvr>
                                      <p:to>
                                        <p:strVal val="visible"/>
                                      </p:to>
                                    </p:set>
                                    <p:animEffect transition="in" filter="wipe(up)">
                                      <p:cBhvr>
                                        <p:cTn id="34" dur="500"/>
                                        <p:tgtEl>
                                          <p:spTgt spid="2050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up)">
                                      <p:cBhvr>
                                        <p:cTn id="39" dur="500"/>
                                        <p:tgtEl>
                                          <p:spTgt spid="2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wipe(up)">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wipe(up)">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2" fill="hold" grpId="0" nodeType="click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additive="base">
                                        <p:cTn id="54" dur="500" fill="hold"/>
                                        <p:tgtEl>
                                          <p:spTgt spid="31"/>
                                        </p:tgtEl>
                                        <p:attrNameLst>
                                          <p:attrName>ppt_x</p:attrName>
                                        </p:attrNameLst>
                                      </p:cBhvr>
                                      <p:tavLst>
                                        <p:tav tm="0">
                                          <p:val>
                                            <p:strVal val="1+#ppt_w/2"/>
                                          </p:val>
                                        </p:tav>
                                        <p:tav tm="100000">
                                          <p:val>
                                            <p:strVal val="#ppt_x"/>
                                          </p:val>
                                        </p:tav>
                                      </p:tavLst>
                                    </p:anim>
                                    <p:anim calcmode="lin" valueType="num">
                                      <p:cBhvr additive="base">
                                        <p:cTn id="55"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9" presetClass="exit" presetSubtype="0" accel="100000" fill="hold" grpId="1" nodeType="clickEffect">
                                  <p:stCondLst>
                                    <p:cond delay="0"/>
                                  </p:stCondLst>
                                  <p:childTnLst>
                                    <p:anim calcmode="lin" valueType="num">
                                      <p:cBhvr>
                                        <p:cTn id="59" dur="500"/>
                                        <p:tgtEl>
                                          <p:spTgt spid="31"/>
                                        </p:tgtEl>
                                        <p:attrNameLst>
                                          <p:attrName>ppt_w</p:attrName>
                                        </p:attrNameLst>
                                      </p:cBhvr>
                                      <p:tavLst>
                                        <p:tav tm="0">
                                          <p:val>
                                            <p:strVal val="ppt_w"/>
                                          </p:val>
                                        </p:tav>
                                        <p:tav tm="100000">
                                          <p:val>
                                            <p:fltVal val="0"/>
                                          </p:val>
                                        </p:tav>
                                      </p:tavLst>
                                    </p:anim>
                                    <p:anim calcmode="lin" valueType="num">
                                      <p:cBhvr>
                                        <p:cTn id="60" dur="500"/>
                                        <p:tgtEl>
                                          <p:spTgt spid="31"/>
                                        </p:tgtEl>
                                        <p:attrNameLst>
                                          <p:attrName>ppt_h</p:attrName>
                                        </p:attrNameLst>
                                      </p:cBhvr>
                                      <p:tavLst>
                                        <p:tav tm="0">
                                          <p:val>
                                            <p:strVal val="ppt_h"/>
                                          </p:val>
                                        </p:tav>
                                        <p:tav tm="100000">
                                          <p:val>
                                            <p:fltVal val="0"/>
                                          </p:val>
                                        </p:tav>
                                      </p:tavLst>
                                    </p:anim>
                                    <p:anim calcmode="lin" valueType="num">
                                      <p:cBhvr>
                                        <p:cTn id="61" dur="500"/>
                                        <p:tgtEl>
                                          <p:spTgt spid="31"/>
                                        </p:tgtEl>
                                        <p:attrNameLst>
                                          <p:attrName>style.rotation</p:attrName>
                                        </p:attrNameLst>
                                      </p:cBhvr>
                                      <p:tavLst>
                                        <p:tav tm="0">
                                          <p:val>
                                            <p:fltVal val="0"/>
                                          </p:val>
                                        </p:tav>
                                        <p:tav tm="100000">
                                          <p:val>
                                            <p:fltVal val="360"/>
                                          </p:val>
                                        </p:tav>
                                      </p:tavLst>
                                    </p:anim>
                                    <p:animEffect transition="out" filter="fade">
                                      <p:cBhvr>
                                        <p:cTn id="62" dur="500"/>
                                        <p:tgtEl>
                                          <p:spTgt spid="31"/>
                                        </p:tgtEl>
                                      </p:cBhvr>
                                    </p:animEffect>
                                    <p:set>
                                      <p:cBhvr>
                                        <p:cTn id="63" dur="1" fill="hold">
                                          <p:stCondLst>
                                            <p:cond delay="499"/>
                                          </p:stCondLst>
                                        </p:cTn>
                                        <p:tgtEl>
                                          <p:spTgt spid="31"/>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20484"/>
                                        </p:tgtEl>
                                        <p:attrNameLst>
                                          <p:attrName>style.visibility</p:attrName>
                                        </p:attrNameLst>
                                      </p:cBhvr>
                                      <p:to>
                                        <p:strVal val="visible"/>
                                      </p:to>
                                    </p:set>
                                    <p:animEffect transition="in" filter="wipe(down)">
                                      <p:cBhvr>
                                        <p:cTn id="68" dur="500"/>
                                        <p:tgtEl>
                                          <p:spTgt spid="20484"/>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20483"/>
                                        </p:tgtEl>
                                        <p:attrNameLst>
                                          <p:attrName>style.visibility</p:attrName>
                                        </p:attrNameLst>
                                      </p:cBhvr>
                                      <p:to>
                                        <p:strVal val="visible"/>
                                      </p:to>
                                    </p:set>
                                    <p:animEffect transition="in" filter="wipe(down)">
                                      <p:cBhvr>
                                        <p:cTn id="73" dur="500"/>
                                        <p:tgtEl>
                                          <p:spTgt spid="2048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20485"/>
                                        </p:tgtEl>
                                        <p:attrNameLst>
                                          <p:attrName>style.visibility</p:attrName>
                                        </p:attrNameLst>
                                      </p:cBhvr>
                                      <p:to>
                                        <p:strVal val="visible"/>
                                      </p:to>
                                    </p:set>
                                    <p:animEffect transition="in" filter="wipe(down)">
                                      <p:cBhvr>
                                        <p:cTn id="78" dur="500"/>
                                        <p:tgtEl>
                                          <p:spTgt spid="20485"/>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20498"/>
                                        </p:tgtEl>
                                        <p:attrNameLst>
                                          <p:attrName>style.visibility</p:attrName>
                                        </p:attrNameLst>
                                      </p:cBhvr>
                                      <p:to>
                                        <p:strVal val="visible"/>
                                      </p:to>
                                    </p:set>
                                    <p:animEffect transition="in" filter="fade">
                                      <p:cBhvr>
                                        <p:cTn id="83" dur="2000"/>
                                        <p:tgtEl>
                                          <p:spTgt spid="20498"/>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fade">
                                      <p:cBhvr>
                                        <p:cTn id="88" dur="2000"/>
                                        <p:tgtEl>
                                          <p:spTgt spid="32"/>
                                        </p:tgtEl>
                                      </p:cBhvr>
                                    </p:animEffect>
                                  </p:childTnLst>
                                </p:cTn>
                              </p:par>
                              <p:par>
                                <p:cTn id="89" presetID="8" presetClass="emph" presetSubtype="0" fill="hold" grpId="1" nodeType="withEffect">
                                  <p:stCondLst>
                                    <p:cond delay="0"/>
                                  </p:stCondLst>
                                  <p:childTnLst>
                                    <p:animRot by="21600000">
                                      <p:cBhvr>
                                        <p:cTn id="90" dur="2000" fill="hold"/>
                                        <p:tgtEl>
                                          <p:spTgt spid="32"/>
                                        </p:tgtEl>
                                        <p:attrNameLst>
                                          <p:attrName>r</p:attrName>
                                        </p:attrNameLst>
                                      </p:cBhvr>
                                    </p:animRot>
                                  </p:childTnLst>
                                </p:cTn>
                              </p:par>
                              <p:par>
                                <p:cTn id="91" presetID="10" presetClass="exit" presetSubtype="0" fill="hold" grpId="1" nodeType="withEffect">
                                  <p:stCondLst>
                                    <p:cond delay="0"/>
                                  </p:stCondLst>
                                  <p:childTnLst>
                                    <p:animEffect transition="out" filter="fade">
                                      <p:cBhvr>
                                        <p:cTn id="92" dur="2000"/>
                                        <p:tgtEl>
                                          <p:spTgt spid="20489"/>
                                        </p:tgtEl>
                                      </p:cBhvr>
                                    </p:animEffect>
                                    <p:set>
                                      <p:cBhvr>
                                        <p:cTn id="93" dur="1" fill="hold">
                                          <p:stCondLst>
                                            <p:cond delay="1999"/>
                                          </p:stCondLst>
                                        </p:cTn>
                                        <p:tgtEl>
                                          <p:spTgt spid="20489"/>
                                        </p:tgtEl>
                                        <p:attrNameLst>
                                          <p:attrName>style.visibility</p:attrName>
                                        </p:attrNameLst>
                                      </p:cBhvr>
                                      <p:to>
                                        <p:strVal val="hidden"/>
                                      </p:to>
                                    </p:set>
                                  </p:childTnLst>
                                </p:cTn>
                              </p:par>
                              <p:par>
                                <p:cTn id="94" presetID="10" presetClass="entr" presetSubtype="0" fill="hold" grpId="0" nodeType="withEffect">
                                  <p:stCondLst>
                                    <p:cond delay="0"/>
                                  </p:stCondLst>
                                  <p:childTnLst>
                                    <p:set>
                                      <p:cBhvr>
                                        <p:cTn id="95" dur="1" fill="hold">
                                          <p:stCondLst>
                                            <p:cond delay="0"/>
                                          </p:stCondLst>
                                        </p:cTn>
                                        <p:tgtEl>
                                          <p:spTgt spid="20491"/>
                                        </p:tgtEl>
                                        <p:attrNameLst>
                                          <p:attrName>style.visibility</p:attrName>
                                        </p:attrNameLst>
                                      </p:cBhvr>
                                      <p:to>
                                        <p:strVal val="visible"/>
                                      </p:to>
                                    </p:set>
                                    <p:animEffect transition="in" filter="fade">
                                      <p:cBhvr>
                                        <p:cTn id="96" dur="2000"/>
                                        <p:tgtEl>
                                          <p:spTgt spid="20491"/>
                                        </p:tgtEl>
                                      </p:cBhvr>
                                    </p:animEffect>
                                  </p:childTnLst>
                                </p:cTn>
                              </p:par>
                              <p:par>
                                <p:cTn id="97" presetID="10" presetClass="exit" presetSubtype="0" fill="hold" grpId="1" nodeType="withEffect">
                                  <p:stCondLst>
                                    <p:cond delay="0"/>
                                  </p:stCondLst>
                                  <p:childTnLst>
                                    <p:animEffect transition="out" filter="fade">
                                      <p:cBhvr>
                                        <p:cTn id="98" dur="2000"/>
                                        <p:tgtEl>
                                          <p:spTgt spid="20498"/>
                                        </p:tgtEl>
                                      </p:cBhvr>
                                    </p:animEffect>
                                    <p:set>
                                      <p:cBhvr>
                                        <p:cTn id="99" dur="1" fill="hold">
                                          <p:stCondLst>
                                            <p:cond delay="1999"/>
                                          </p:stCondLst>
                                        </p:cTn>
                                        <p:tgtEl>
                                          <p:spTgt spid="20498"/>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10" presetClass="exit" presetSubtype="0" fill="hold" grpId="1" nodeType="clickEffect">
                                  <p:stCondLst>
                                    <p:cond delay="0"/>
                                  </p:stCondLst>
                                  <p:childTnLst>
                                    <p:animEffect transition="out" filter="fade">
                                      <p:cBhvr>
                                        <p:cTn id="103" dur="2000"/>
                                        <p:tgtEl>
                                          <p:spTgt spid="20490"/>
                                        </p:tgtEl>
                                      </p:cBhvr>
                                    </p:animEffect>
                                    <p:set>
                                      <p:cBhvr>
                                        <p:cTn id="104" dur="1" fill="hold">
                                          <p:stCondLst>
                                            <p:cond delay="1999"/>
                                          </p:stCondLst>
                                        </p:cTn>
                                        <p:tgtEl>
                                          <p:spTgt spid="20490"/>
                                        </p:tgtEl>
                                        <p:attrNameLst>
                                          <p:attrName>style.visibility</p:attrName>
                                        </p:attrNameLst>
                                      </p:cBhvr>
                                      <p:to>
                                        <p:strVal val="hidden"/>
                                      </p:to>
                                    </p:set>
                                  </p:childTnLst>
                                </p:cTn>
                              </p:par>
                              <p:par>
                                <p:cTn id="105" presetID="10" presetClass="entr" presetSubtype="0" fill="hold" grpId="0" nodeType="withEffect">
                                  <p:stCondLst>
                                    <p:cond delay="0"/>
                                  </p:stCondLst>
                                  <p:childTnLst>
                                    <p:set>
                                      <p:cBhvr>
                                        <p:cTn id="106" dur="1" fill="hold">
                                          <p:stCondLst>
                                            <p:cond delay="0"/>
                                          </p:stCondLst>
                                        </p:cTn>
                                        <p:tgtEl>
                                          <p:spTgt spid="20492"/>
                                        </p:tgtEl>
                                        <p:attrNameLst>
                                          <p:attrName>style.visibility</p:attrName>
                                        </p:attrNameLst>
                                      </p:cBhvr>
                                      <p:to>
                                        <p:strVal val="visible"/>
                                      </p:to>
                                    </p:set>
                                    <p:animEffect transition="in" filter="fade">
                                      <p:cBhvr>
                                        <p:cTn id="107" dur="2000"/>
                                        <p:tgtEl>
                                          <p:spTgt spid="20492"/>
                                        </p:tgtEl>
                                      </p:cBhvr>
                                    </p:animEffect>
                                  </p:childTnLst>
                                </p:cTn>
                              </p:par>
                            </p:childTnLst>
                          </p:cTn>
                        </p:par>
                      </p:childTnLst>
                    </p:cTn>
                  </p:par>
                  <p:par>
                    <p:cTn id="108" fill="hold">
                      <p:stCondLst>
                        <p:cond delay="indefinite"/>
                      </p:stCondLst>
                      <p:childTnLst>
                        <p:par>
                          <p:cTn id="109" fill="hold">
                            <p:stCondLst>
                              <p:cond delay="0"/>
                            </p:stCondLst>
                            <p:childTnLst>
                              <p:par>
                                <p:cTn id="110" presetID="49" presetClass="entr" presetSubtype="0" decel="100000" fill="hold" grpId="0" nodeType="clickEffect">
                                  <p:stCondLst>
                                    <p:cond delay="0"/>
                                  </p:stCondLst>
                                  <p:childTnLst>
                                    <p:set>
                                      <p:cBhvr>
                                        <p:cTn id="111" dur="1" fill="hold">
                                          <p:stCondLst>
                                            <p:cond delay="0"/>
                                          </p:stCondLst>
                                        </p:cTn>
                                        <p:tgtEl>
                                          <p:spTgt spid="20502"/>
                                        </p:tgtEl>
                                        <p:attrNameLst>
                                          <p:attrName>style.visibility</p:attrName>
                                        </p:attrNameLst>
                                      </p:cBhvr>
                                      <p:to>
                                        <p:strVal val="visible"/>
                                      </p:to>
                                    </p:set>
                                    <p:anim calcmode="lin" valueType="num">
                                      <p:cBhvr>
                                        <p:cTn id="112" dur="500" fill="hold"/>
                                        <p:tgtEl>
                                          <p:spTgt spid="20502"/>
                                        </p:tgtEl>
                                        <p:attrNameLst>
                                          <p:attrName>ppt_w</p:attrName>
                                        </p:attrNameLst>
                                      </p:cBhvr>
                                      <p:tavLst>
                                        <p:tav tm="0">
                                          <p:val>
                                            <p:fltVal val="0"/>
                                          </p:val>
                                        </p:tav>
                                        <p:tav tm="100000">
                                          <p:val>
                                            <p:strVal val="#ppt_w"/>
                                          </p:val>
                                        </p:tav>
                                      </p:tavLst>
                                    </p:anim>
                                    <p:anim calcmode="lin" valueType="num">
                                      <p:cBhvr>
                                        <p:cTn id="113" dur="500" fill="hold"/>
                                        <p:tgtEl>
                                          <p:spTgt spid="20502"/>
                                        </p:tgtEl>
                                        <p:attrNameLst>
                                          <p:attrName>ppt_h</p:attrName>
                                        </p:attrNameLst>
                                      </p:cBhvr>
                                      <p:tavLst>
                                        <p:tav tm="0">
                                          <p:val>
                                            <p:fltVal val="0"/>
                                          </p:val>
                                        </p:tav>
                                        <p:tav tm="100000">
                                          <p:val>
                                            <p:strVal val="#ppt_h"/>
                                          </p:val>
                                        </p:tav>
                                      </p:tavLst>
                                    </p:anim>
                                    <p:anim calcmode="lin" valueType="num">
                                      <p:cBhvr>
                                        <p:cTn id="114" dur="500" fill="hold"/>
                                        <p:tgtEl>
                                          <p:spTgt spid="20502"/>
                                        </p:tgtEl>
                                        <p:attrNameLst>
                                          <p:attrName>style.rotation</p:attrName>
                                        </p:attrNameLst>
                                      </p:cBhvr>
                                      <p:tavLst>
                                        <p:tav tm="0">
                                          <p:val>
                                            <p:fltVal val="360"/>
                                          </p:val>
                                        </p:tav>
                                        <p:tav tm="100000">
                                          <p:val>
                                            <p:fltVal val="0"/>
                                          </p:val>
                                        </p:tav>
                                      </p:tavLst>
                                    </p:anim>
                                    <p:animEffect transition="in" filter="fade">
                                      <p:cBhvr>
                                        <p:cTn id="115" dur="500"/>
                                        <p:tgtEl>
                                          <p:spTgt spid="20502"/>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xit" presetSubtype="0" fill="hold" grpId="1" nodeType="clickEffect">
                                  <p:stCondLst>
                                    <p:cond delay="0"/>
                                  </p:stCondLst>
                                  <p:childTnLst>
                                    <p:animEffect transition="out" filter="fade">
                                      <p:cBhvr>
                                        <p:cTn id="119" dur="2000"/>
                                        <p:tgtEl>
                                          <p:spTgt spid="20503"/>
                                        </p:tgtEl>
                                      </p:cBhvr>
                                    </p:animEffect>
                                    <p:set>
                                      <p:cBhvr>
                                        <p:cTn id="120" dur="1" fill="hold">
                                          <p:stCondLst>
                                            <p:cond delay="1999"/>
                                          </p:stCondLst>
                                        </p:cTn>
                                        <p:tgtEl>
                                          <p:spTgt spid="20503"/>
                                        </p:tgtEl>
                                        <p:attrNameLst>
                                          <p:attrName>style.visibility</p:attrName>
                                        </p:attrNameLst>
                                      </p:cBhvr>
                                      <p:to>
                                        <p:strVal val="hidden"/>
                                      </p:to>
                                    </p:set>
                                  </p:childTnLst>
                                </p:cTn>
                              </p:par>
                              <p:par>
                                <p:cTn id="121" presetID="10" presetClass="entr" presetSubtype="0" fill="hold" grpId="0" nodeType="withEffect">
                                  <p:stCondLst>
                                    <p:cond delay="0"/>
                                  </p:stCondLst>
                                  <p:childTnLst>
                                    <p:set>
                                      <p:cBhvr>
                                        <p:cTn id="122" dur="1" fill="hold">
                                          <p:stCondLst>
                                            <p:cond delay="0"/>
                                          </p:stCondLst>
                                        </p:cTn>
                                        <p:tgtEl>
                                          <p:spTgt spid="20495"/>
                                        </p:tgtEl>
                                        <p:attrNameLst>
                                          <p:attrName>style.visibility</p:attrName>
                                        </p:attrNameLst>
                                      </p:cBhvr>
                                      <p:to>
                                        <p:strVal val="visible"/>
                                      </p:to>
                                    </p:set>
                                    <p:animEffect transition="in" filter="fade">
                                      <p:cBhvr>
                                        <p:cTn id="123" dur="2000"/>
                                        <p:tgtEl>
                                          <p:spTgt spid="20495"/>
                                        </p:tgtEl>
                                      </p:cBhvr>
                                    </p:animEffect>
                                  </p:childTnLst>
                                </p:cTn>
                              </p:par>
                            </p:childTnLst>
                          </p:cTn>
                        </p:par>
                      </p:childTnLst>
                    </p:cTn>
                  </p:par>
                  <p:par>
                    <p:cTn id="124" fill="hold">
                      <p:stCondLst>
                        <p:cond delay="indefinite"/>
                      </p:stCondLst>
                      <p:childTnLst>
                        <p:par>
                          <p:cTn id="125" fill="hold">
                            <p:stCondLst>
                              <p:cond delay="0"/>
                            </p:stCondLst>
                            <p:childTnLst>
                              <p:par>
                                <p:cTn id="126" presetID="10" presetClass="exit" presetSubtype="0" fill="hold" grpId="1" nodeType="clickEffect">
                                  <p:stCondLst>
                                    <p:cond delay="0"/>
                                  </p:stCondLst>
                                  <p:childTnLst>
                                    <p:animEffect transition="out" filter="fade">
                                      <p:cBhvr>
                                        <p:cTn id="127" dur="2000"/>
                                        <p:tgtEl>
                                          <p:spTgt spid="27"/>
                                        </p:tgtEl>
                                      </p:cBhvr>
                                    </p:animEffect>
                                    <p:set>
                                      <p:cBhvr>
                                        <p:cTn id="128" dur="1" fill="hold">
                                          <p:stCondLst>
                                            <p:cond delay="1999"/>
                                          </p:stCondLst>
                                        </p:cTn>
                                        <p:tgtEl>
                                          <p:spTgt spid="27"/>
                                        </p:tgtEl>
                                        <p:attrNameLst>
                                          <p:attrName>style.visibility</p:attrName>
                                        </p:attrNameLst>
                                      </p:cBhvr>
                                      <p:to>
                                        <p:strVal val="hidden"/>
                                      </p:to>
                                    </p:set>
                                  </p:childTnLst>
                                </p:cTn>
                              </p:par>
                              <p:par>
                                <p:cTn id="129" presetID="10" presetClass="entr" presetSubtype="0" fill="hold" grpId="0" nodeType="withEffect">
                                  <p:stCondLst>
                                    <p:cond delay="0"/>
                                  </p:stCondLst>
                                  <p:childTnLst>
                                    <p:set>
                                      <p:cBhvr>
                                        <p:cTn id="130" dur="1" fill="hold">
                                          <p:stCondLst>
                                            <p:cond delay="0"/>
                                          </p:stCondLst>
                                        </p:cTn>
                                        <p:tgtEl>
                                          <p:spTgt spid="20496"/>
                                        </p:tgtEl>
                                        <p:attrNameLst>
                                          <p:attrName>style.visibility</p:attrName>
                                        </p:attrNameLst>
                                      </p:cBhvr>
                                      <p:to>
                                        <p:strVal val="visible"/>
                                      </p:to>
                                    </p:set>
                                    <p:animEffect transition="in" filter="fade">
                                      <p:cBhvr>
                                        <p:cTn id="131" dur="2000"/>
                                        <p:tgtEl>
                                          <p:spTgt spid="20496"/>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xit" presetSubtype="0" fill="hold" grpId="1" nodeType="clickEffect">
                                  <p:stCondLst>
                                    <p:cond delay="0"/>
                                  </p:stCondLst>
                                  <p:childTnLst>
                                    <p:animEffect transition="out" filter="fade">
                                      <p:cBhvr>
                                        <p:cTn id="135" dur="2000"/>
                                        <p:tgtEl>
                                          <p:spTgt spid="29"/>
                                        </p:tgtEl>
                                      </p:cBhvr>
                                    </p:animEffect>
                                    <p:set>
                                      <p:cBhvr>
                                        <p:cTn id="136" dur="1" fill="hold">
                                          <p:stCondLst>
                                            <p:cond delay="1999"/>
                                          </p:stCondLst>
                                        </p:cTn>
                                        <p:tgtEl>
                                          <p:spTgt spid="29"/>
                                        </p:tgtEl>
                                        <p:attrNameLst>
                                          <p:attrName>style.visibility</p:attrName>
                                        </p:attrNameLst>
                                      </p:cBhvr>
                                      <p:to>
                                        <p:strVal val="hidden"/>
                                      </p:to>
                                    </p:set>
                                  </p:childTnLst>
                                </p:cTn>
                              </p:par>
                              <p:par>
                                <p:cTn id="137" presetID="10" presetClass="entr" presetSubtype="0" fill="hold" grpId="0" nodeType="withEffect">
                                  <p:stCondLst>
                                    <p:cond delay="0"/>
                                  </p:stCondLst>
                                  <p:childTnLst>
                                    <p:set>
                                      <p:cBhvr>
                                        <p:cTn id="138" dur="1" fill="hold">
                                          <p:stCondLst>
                                            <p:cond delay="0"/>
                                          </p:stCondLst>
                                        </p:cTn>
                                        <p:tgtEl>
                                          <p:spTgt spid="20497"/>
                                        </p:tgtEl>
                                        <p:attrNameLst>
                                          <p:attrName>style.visibility</p:attrName>
                                        </p:attrNameLst>
                                      </p:cBhvr>
                                      <p:to>
                                        <p:strVal val="visible"/>
                                      </p:to>
                                    </p:set>
                                    <p:animEffect transition="in" filter="fade">
                                      <p:cBhvr>
                                        <p:cTn id="139" dur="2000"/>
                                        <p:tgtEl>
                                          <p:spTgt spid="20497"/>
                                        </p:tgtEl>
                                      </p:cBhvr>
                                    </p:animEffect>
                                  </p:childTnLst>
                                </p:cTn>
                              </p:par>
                            </p:childTnLst>
                          </p:cTn>
                        </p:par>
                      </p:childTnLst>
                    </p:cTn>
                  </p:par>
                  <p:par>
                    <p:cTn id="140" fill="hold">
                      <p:stCondLst>
                        <p:cond delay="indefinite"/>
                      </p:stCondLst>
                      <p:childTnLst>
                        <p:par>
                          <p:cTn id="141" fill="hold">
                            <p:stCondLst>
                              <p:cond delay="0"/>
                            </p:stCondLst>
                            <p:childTnLst>
                              <p:par>
                                <p:cTn id="142" presetID="49" presetClass="entr" presetSubtype="0" decel="100000" fill="hold" grpId="0" nodeType="clickEffect">
                                  <p:stCondLst>
                                    <p:cond delay="0"/>
                                  </p:stCondLst>
                                  <p:childTnLst>
                                    <p:set>
                                      <p:cBhvr>
                                        <p:cTn id="143" dur="1" fill="hold">
                                          <p:stCondLst>
                                            <p:cond delay="0"/>
                                          </p:stCondLst>
                                        </p:cTn>
                                        <p:tgtEl>
                                          <p:spTgt spid="20488"/>
                                        </p:tgtEl>
                                        <p:attrNameLst>
                                          <p:attrName>style.visibility</p:attrName>
                                        </p:attrNameLst>
                                      </p:cBhvr>
                                      <p:to>
                                        <p:strVal val="visible"/>
                                      </p:to>
                                    </p:set>
                                    <p:anim calcmode="lin" valueType="num">
                                      <p:cBhvr>
                                        <p:cTn id="144" dur="500" fill="hold"/>
                                        <p:tgtEl>
                                          <p:spTgt spid="20488"/>
                                        </p:tgtEl>
                                        <p:attrNameLst>
                                          <p:attrName>ppt_w</p:attrName>
                                        </p:attrNameLst>
                                      </p:cBhvr>
                                      <p:tavLst>
                                        <p:tav tm="0">
                                          <p:val>
                                            <p:fltVal val="0"/>
                                          </p:val>
                                        </p:tav>
                                        <p:tav tm="100000">
                                          <p:val>
                                            <p:strVal val="#ppt_w"/>
                                          </p:val>
                                        </p:tav>
                                      </p:tavLst>
                                    </p:anim>
                                    <p:anim calcmode="lin" valueType="num">
                                      <p:cBhvr>
                                        <p:cTn id="145" dur="500" fill="hold"/>
                                        <p:tgtEl>
                                          <p:spTgt spid="20488"/>
                                        </p:tgtEl>
                                        <p:attrNameLst>
                                          <p:attrName>ppt_h</p:attrName>
                                        </p:attrNameLst>
                                      </p:cBhvr>
                                      <p:tavLst>
                                        <p:tav tm="0">
                                          <p:val>
                                            <p:fltVal val="0"/>
                                          </p:val>
                                        </p:tav>
                                        <p:tav tm="100000">
                                          <p:val>
                                            <p:strVal val="#ppt_h"/>
                                          </p:val>
                                        </p:tav>
                                      </p:tavLst>
                                    </p:anim>
                                    <p:anim calcmode="lin" valueType="num">
                                      <p:cBhvr>
                                        <p:cTn id="146" dur="500" fill="hold"/>
                                        <p:tgtEl>
                                          <p:spTgt spid="20488"/>
                                        </p:tgtEl>
                                        <p:attrNameLst>
                                          <p:attrName>style.rotation</p:attrName>
                                        </p:attrNameLst>
                                      </p:cBhvr>
                                      <p:tavLst>
                                        <p:tav tm="0">
                                          <p:val>
                                            <p:fltVal val="360"/>
                                          </p:val>
                                        </p:tav>
                                        <p:tav tm="100000">
                                          <p:val>
                                            <p:fltVal val="0"/>
                                          </p:val>
                                        </p:tav>
                                      </p:tavLst>
                                    </p:anim>
                                    <p:animEffect transition="in" filter="fade">
                                      <p:cBhvr>
                                        <p:cTn id="147" dur="500"/>
                                        <p:tgtEl>
                                          <p:spTgt spid="20488"/>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20487"/>
                                        </p:tgtEl>
                                        <p:attrNameLst>
                                          <p:attrName>style.visibility</p:attrName>
                                        </p:attrNameLst>
                                      </p:cBhvr>
                                      <p:to>
                                        <p:strVal val="visible"/>
                                      </p:to>
                                    </p:set>
                                    <p:animEffect transition="in" filter="fade">
                                      <p:cBhvr>
                                        <p:cTn id="152" dur="2000"/>
                                        <p:tgtEl>
                                          <p:spTgt spid="2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P spid="20483" grpId="0" animBg="1"/>
      <p:bldP spid="20484" grpId="0" animBg="1"/>
      <p:bldP spid="20485" grpId="0" animBg="1"/>
      <p:bldP spid="20486" grpId="0" animBg="1"/>
      <p:bldP spid="20487" grpId="0" animBg="1"/>
      <p:bldP spid="20488" grpId="0" animBg="1"/>
      <p:bldP spid="20489" grpId="0" animBg="1"/>
      <p:bldP spid="20489" grpId="1" animBg="1"/>
      <p:bldP spid="20490" grpId="0" animBg="1"/>
      <p:bldP spid="20490" grpId="1" animBg="1"/>
      <p:bldP spid="20491" grpId="0" animBg="1"/>
      <p:bldP spid="20492" grpId="0" animBg="1"/>
      <p:bldP spid="20495" grpId="0" animBg="1"/>
      <p:bldP spid="20496" grpId="0" animBg="1"/>
      <p:bldP spid="20497" grpId="0" animBg="1"/>
      <p:bldP spid="20498" grpId="0" animBg="1"/>
      <p:bldP spid="20498" grpId="1" animBg="1"/>
      <p:bldP spid="20499" grpId="0" animBg="1"/>
      <p:bldP spid="20500" grpId="0" animBg="1"/>
      <p:bldP spid="20501" grpId="0"/>
      <p:bldP spid="20502" grpId="0" animBg="1"/>
      <p:bldP spid="20503" grpId="0" animBg="1"/>
      <p:bldP spid="20503" grpId="1" animBg="1"/>
      <p:bldP spid="27" grpId="0" animBg="1"/>
      <p:bldP spid="27" grpId="1" animBg="1"/>
      <p:bldP spid="29" grpId="0" animBg="1"/>
      <p:bldP spid="29" grpId="1" animBg="1"/>
      <p:bldP spid="30" grpId="0" animBg="1"/>
      <p:bldP spid="31" grpId="0" animBg="1"/>
      <p:bldP spid="31" grpId="1" animBg="1"/>
      <p:bldP spid="32" grpId="0" animBg="1"/>
      <p:bldP spid="32"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4925" y="0"/>
            <a:ext cx="9144000" cy="981075"/>
          </a:xfrm>
          <a:solidFill>
            <a:schemeClr val="accent1"/>
          </a:solidFill>
        </p:spPr>
        <p:txBody>
          <a:bodyPr/>
          <a:lstStyle/>
          <a:p>
            <a:pPr eaLnBrk="1" hangingPunct="1"/>
            <a:r>
              <a:rPr lang="ru-RU" smtClean="0"/>
              <a:t>Дрессировка</a:t>
            </a:r>
          </a:p>
        </p:txBody>
      </p:sp>
      <p:sp>
        <p:nvSpPr>
          <p:cNvPr id="17411" name="Rectangle 3"/>
          <p:cNvSpPr>
            <a:spLocks noGrp="1" noChangeArrowheads="1"/>
          </p:cNvSpPr>
          <p:nvPr>
            <p:ph idx="1"/>
          </p:nvPr>
        </p:nvSpPr>
        <p:spPr>
          <a:xfrm>
            <a:off x="457200" y="1357313"/>
            <a:ext cx="8435975" cy="5068887"/>
          </a:xfrm>
        </p:spPr>
        <p:txBody>
          <a:bodyPr/>
          <a:lstStyle/>
          <a:p>
            <a:pPr marL="0" indent="12700" eaLnBrk="1" hangingPunct="1">
              <a:buFontTx/>
              <a:buNone/>
              <a:defRPr/>
            </a:pPr>
            <a:r>
              <a:rPr lang="ru-RU" sz="2000" dirty="0" smtClean="0"/>
              <a:t>Обучение с </a:t>
            </a:r>
            <a:r>
              <a:rPr lang="ru-RU" sz="2000" dirty="0" smtClean="0">
                <a:solidFill>
                  <a:srgbClr val="00B050"/>
                </a:solidFill>
              </a:rPr>
              <a:t>подкреплением</a:t>
            </a:r>
            <a:r>
              <a:rPr lang="ru-RU" sz="2000" dirty="0" smtClean="0"/>
              <a:t> — это вовсе не </a:t>
            </a:r>
            <a:r>
              <a:rPr lang="ru-RU" sz="2000" dirty="0" smtClean="0">
                <a:solidFill>
                  <a:srgbClr val="FF0000"/>
                </a:solidFill>
              </a:rPr>
              <a:t>система наград и наказаний</a:t>
            </a:r>
            <a:r>
              <a:rPr lang="ru-RU" sz="2000" dirty="0" smtClean="0"/>
              <a:t>. </a:t>
            </a:r>
          </a:p>
          <a:p>
            <a:pPr marL="0" indent="12700" eaLnBrk="1" hangingPunct="1">
              <a:buFontTx/>
              <a:buNone/>
              <a:defRPr/>
            </a:pPr>
            <a:r>
              <a:rPr lang="ru-RU" sz="2000" dirty="0" smtClean="0">
                <a:solidFill>
                  <a:srgbClr val="FF0000"/>
                </a:solidFill>
              </a:rPr>
              <a:t>Награды и наказания </a:t>
            </a:r>
          </a:p>
          <a:p>
            <a:pPr marL="177800" indent="-177800" eaLnBrk="1" hangingPunct="1">
              <a:tabLst>
                <a:tab pos="0" algn="l"/>
              </a:tabLst>
              <a:defRPr/>
            </a:pPr>
            <a:r>
              <a:rPr lang="ru-RU" sz="2000" dirty="0" smtClean="0"/>
              <a:t>приходят обычно после того, как действие совершено, часто спустя длительное время (суд). </a:t>
            </a:r>
          </a:p>
          <a:p>
            <a:pPr marL="177800" indent="-177800" eaLnBrk="1" hangingPunct="1">
              <a:tabLst>
                <a:tab pos="0" algn="l"/>
              </a:tabLst>
              <a:defRPr/>
            </a:pPr>
            <a:r>
              <a:rPr lang="ru-RU" sz="2000" dirty="0" smtClean="0"/>
              <a:t>не могут воздействовать на уже совершенное действие. </a:t>
            </a:r>
          </a:p>
          <a:p>
            <a:pPr marL="0" indent="12700" eaLnBrk="1" hangingPunct="1">
              <a:buFontTx/>
              <a:buNone/>
              <a:defRPr/>
            </a:pPr>
            <a:r>
              <a:rPr lang="ru-RU" sz="2000" dirty="0" smtClean="0">
                <a:solidFill>
                  <a:srgbClr val="00B050"/>
                </a:solidFill>
              </a:rPr>
              <a:t>Подкрепление</a:t>
            </a:r>
            <a:r>
              <a:rPr lang="ru-RU" sz="2000" dirty="0" smtClean="0"/>
              <a:t> — будь то “положительное”, то, к чему надо стремиться, например, улыбка или ласка, или “отрицательное” — то, чего надо избегать, подобно рывку поводка или нахмуренным бровям — происходит именно во время поведения, на которое надо воздействовать. </a:t>
            </a:r>
            <a:r>
              <a:rPr lang="ru-RU" sz="2000" dirty="0" smtClean="0">
                <a:solidFill>
                  <a:srgbClr val="00B050"/>
                </a:solidFill>
              </a:rPr>
              <a:t>Подкрепление</a:t>
            </a:r>
            <a:r>
              <a:rPr lang="ru-RU" sz="2000" dirty="0" smtClean="0"/>
              <a:t> изменяет поведение только тогда, когда дается в правильно выбранный момент.</a:t>
            </a:r>
          </a:p>
        </p:txBody>
      </p:sp>
    </p:spTree>
    <p:extLst>
      <p:ext uri="{BB962C8B-B14F-4D97-AF65-F5344CB8AC3E}">
        <p14:creationId xmlns:p14="http://schemas.microsoft.com/office/powerpoint/2010/main" val="17899592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4925" y="0"/>
            <a:ext cx="9144000" cy="981075"/>
          </a:xfrm>
          <a:solidFill>
            <a:schemeClr val="accent1"/>
          </a:solidFill>
        </p:spPr>
        <p:txBody>
          <a:bodyPr/>
          <a:lstStyle/>
          <a:p>
            <a:pPr eaLnBrk="1" hangingPunct="1"/>
            <a:r>
              <a:rPr lang="ru-RU" smtClean="0"/>
              <a:t>Дрессировка</a:t>
            </a:r>
          </a:p>
        </p:txBody>
      </p:sp>
      <p:sp>
        <p:nvSpPr>
          <p:cNvPr id="17411" name="Rectangle 3"/>
          <p:cNvSpPr>
            <a:spLocks noGrp="1" noChangeArrowheads="1"/>
          </p:cNvSpPr>
          <p:nvPr>
            <p:ph idx="1"/>
          </p:nvPr>
        </p:nvSpPr>
        <p:spPr>
          <a:xfrm>
            <a:off x="457200" y="1357313"/>
            <a:ext cx="8435975" cy="5068887"/>
          </a:xfrm>
        </p:spPr>
        <p:txBody>
          <a:bodyPr/>
          <a:lstStyle/>
          <a:p>
            <a:pPr marL="0" indent="12700" eaLnBrk="1" hangingPunct="1">
              <a:buFontTx/>
              <a:buNone/>
              <a:defRPr/>
            </a:pPr>
            <a:r>
              <a:rPr lang="ru-RU" sz="2000" dirty="0" smtClean="0"/>
              <a:t>Обучение с </a:t>
            </a:r>
            <a:r>
              <a:rPr lang="ru-RU" sz="2000" dirty="0" smtClean="0">
                <a:solidFill>
                  <a:srgbClr val="00B050"/>
                </a:solidFill>
              </a:rPr>
              <a:t>подкреплением</a:t>
            </a:r>
            <a:r>
              <a:rPr lang="ru-RU" sz="2000" dirty="0" smtClean="0"/>
              <a:t> — это вовсе не </a:t>
            </a:r>
            <a:r>
              <a:rPr lang="ru-RU" sz="2000" dirty="0" smtClean="0">
                <a:solidFill>
                  <a:srgbClr val="FF0000"/>
                </a:solidFill>
              </a:rPr>
              <a:t>система наград и наказаний</a:t>
            </a:r>
            <a:r>
              <a:rPr lang="ru-RU" sz="2000" dirty="0" smtClean="0"/>
              <a:t>. </a:t>
            </a:r>
          </a:p>
          <a:p>
            <a:pPr marL="0" indent="12700" eaLnBrk="1" hangingPunct="1">
              <a:buFontTx/>
              <a:buNone/>
              <a:defRPr/>
            </a:pPr>
            <a:r>
              <a:rPr lang="ru-RU" sz="2000" dirty="0" smtClean="0">
                <a:solidFill>
                  <a:srgbClr val="FF0000"/>
                </a:solidFill>
              </a:rPr>
              <a:t>Награды и наказания </a:t>
            </a:r>
          </a:p>
          <a:p>
            <a:pPr marL="177800" indent="-177800" eaLnBrk="1" hangingPunct="1">
              <a:tabLst>
                <a:tab pos="0" algn="l"/>
              </a:tabLst>
              <a:defRPr/>
            </a:pPr>
            <a:r>
              <a:rPr lang="ru-RU" sz="2000" dirty="0" smtClean="0"/>
              <a:t>приходят обычно после того, как действие совершено, часто спустя длительное время (суд). </a:t>
            </a:r>
          </a:p>
          <a:p>
            <a:pPr marL="177800" indent="-177800" eaLnBrk="1" hangingPunct="1">
              <a:tabLst>
                <a:tab pos="0" algn="l"/>
              </a:tabLst>
              <a:defRPr/>
            </a:pPr>
            <a:r>
              <a:rPr lang="ru-RU" sz="2000" dirty="0" smtClean="0"/>
              <a:t>не могут воздействовать на уже совершенное действие. </a:t>
            </a:r>
          </a:p>
          <a:p>
            <a:pPr marL="0" indent="12700" eaLnBrk="1" hangingPunct="1">
              <a:buFontTx/>
              <a:buNone/>
              <a:defRPr/>
            </a:pPr>
            <a:r>
              <a:rPr lang="ru-RU" sz="2000" dirty="0" smtClean="0">
                <a:solidFill>
                  <a:srgbClr val="00B050"/>
                </a:solidFill>
              </a:rPr>
              <a:t>Подкрепление</a:t>
            </a:r>
            <a:r>
              <a:rPr lang="ru-RU" sz="2000" dirty="0" smtClean="0"/>
              <a:t> </a:t>
            </a:r>
          </a:p>
          <a:p>
            <a:pPr marL="177800" indent="-177800" eaLnBrk="1" hangingPunct="1">
              <a:defRPr/>
            </a:pPr>
            <a:r>
              <a:rPr lang="ru-RU" sz="2000" dirty="0" smtClean="0"/>
              <a:t>происходит именно во время поведения, на которое надо воздействовать. </a:t>
            </a:r>
          </a:p>
          <a:p>
            <a:pPr marL="177800" indent="-177800" eaLnBrk="1" hangingPunct="1">
              <a:defRPr/>
            </a:pPr>
            <a:r>
              <a:rPr lang="ru-RU" sz="2000" dirty="0" smtClean="0"/>
              <a:t>изменяет поведение только тогда, когда дается в правильно выбранный момент.</a:t>
            </a:r>
          </a:p>
        </p:txBody>
      </p:sp>
    </p:spTree>
    <p:extLst>
      <p:ext uri="{BB962C8B-B14F-4D97-AF65-F5344CB8AC3E}">
        <p14:creationId xmlns:p14="http://schemas.microsoft.com/office/powerpoint/2010/main" val="23664367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4925" y="0"/>
            <a:ext cx="9144000" cy="981075"/>
          </a:xfrm>
          <a:solidFill>
            <a:schemeClr val="accent1"/>
          </a:solidFill>
        </p:spPr>
        <p:txBody>
          <a:bodyPr/>
          <a:lstStyle/>
          <a:p>
            <a:pPr eaLnBrk="1" hangingPunct="1"/>
            <a:r>
              <a:rPr lang="ru-RU" smtClean="0"/>
              <a:t>Дрессировка</a:t>
            </a:r>
          </a:p>
        </p:txBody>
      </p:sp>
      <p:sp>
        <p:nvSpPr>
          <p:cNvPr id="22531" name="Rectangle 3"/>
          <p:cNvSpPr>
            <a:spLocks noGrp="1" noChangeArrowheads="1"/>
          </p:cNvSpPr>
          <p:nvPr>
            <p:ph idx="1"/>
          </p:nvPr>
        </p:nvSpPr>
        <p:spPr>
          <a:xfrm>
            <a:off x="457200" y="1357313"/>
            <a:ext cx="8435975" cy="4572000"/>
          </a:xfrm>
        </p:spPr>
        <p:txBody>
          <a:bodyPr/>
          <a:lstStyle/>
          <a:p>
            <a:pPr marL="0" indent="12700" eaLnBrk="1" hangingPunct="1">
              <a:buFontTx/>
              <a:buNone/>
            </a:pPr>
            <a:r>
              <a:rPr lang="ru-RU" sz="2000" smtClean="0"/>
              <a:t>дрессировала собак и лошадей, пользуясь </a:t>
            </a:r>
            <a:r>
              <a:rPr lang="ru-RU" sz="2000" smtClean="0">
                <a:solidFill>
                  <a:srgbClr val="FF0000"/>
                </a:solidFill>
              </a:rPr>
              <a:t>традиционными методами</a:t>
            </a:r>
            <a:r>
              <a:rPr lang="ru-RU" sz="2000" smtClean="0"/>
              <a:t>, но дельфины — другое дело; на животное, которое просто уплывает от тебя, </a:t>
            </a:r>
            <a:r>
              <a:rPr lang="ru-RU" sz="2000" smtClean="0">
                <a:solidFill>
                  <a:srgbClr val="FF0000"/>
                </a:solidFill>
              </a:rPr>
              <a:t>не воздействуешь поводком, уздечкой или даже кулаком</a:t>
            </a:r>
            <a:r>
              <a:rPr lang="ru-RU" sz="2000" smtClean="0"/>
              <a:t>. </a:t>
            </a:r>
            <a:r>
              <a:rPr lang="ru-RU" sz="2000" smtClean="0">
                <a:solidFill>
                  <a:srgbClr val="00B050"/>
                </a:solidFill>
              </a:rPr>
              <a:t>Положительное подкрепление </a:t>
            </a:r>
            <a:r>
              <a:rPr lang="ru-RU" sz="2000" smtClean="0"/>
              <a:t>— </a:t>
            </a:r>
            <a:r>
              <a:rPr lang="ru-RU" sz="2000" smtClean="0">
                <a:solidFill>
                  <a:srgbClr val="00B050"/>
                </a:solidFill>
              </a:rPr>
              <a:t>в основном ведро с рыбой</a:t>
            </a:r>
            <a:r>
              <a:rPr lang="ru-RU" sz="2000" smtClean="0"/>
              <a:t> — единственное, чем мы располагаем. </a:t>
            </a:r>
          </a:p>
          <a:p>
            <a:pPr marL="0" indent="12700" eaLnBrk="1" hangingPunct="1">
              <a:buFontTx/>
              <a:buNone/>
            </a:pPr>
            <a:r>
              <a:rPr lang="ru-RU" sz="2000" smtClean="0"/>
              <a:t>я оказалась </a:t>
            </a:r>
            <a:r>
              <a:rPr lang="ru-RU" sz="2000" smtClean="0">
                <a:solidFill>
                  <a:srgbClr val="00B050"/>
                </a:solidFill>
              </a:rPr>
              <a:t>очарованной</a:t>
            </a:r>
            <a:r>
              <a:rPr lang="ru-RU" sz="2000" smtClean="0"/>
              <a:t> не столько дельфинами, сколько моим с ними </a:t>
            </a:r>
            <a:r>
              <a:rPr lang="ru-RU" sz="2000" smtClean="0">
                <a:solidFill>
                  <a:srgbClr val="00B050"/>
                </a:solidFill>
              </a:rPr>
              <a:t>взаимным общением </a:t>
            </a:r>
            <a:r>
              <a:rPr lang="ru-RU" sz="2000" smtClean="0"/>
              <a:t>во время дрессировки. </a:t>
            </a:r>
            <a:endParaRPr lang="en-US" sz="2000" smtClean="0"/>
          </a:p>
          <a:p>
            <a:pPr marL="0" indent="12700" eaLnBrk="1" hangingPunct="1">
              <a:buFontTx/>
              <a:buNone/>
            </a:pPr>
            <a:r>
              <a:rPr lang="ru-RU" sz="2000" smtClean="0"/>
              <a:t>То, чему я обучилась, работая с </a:t>
            </a:r>
            <a:r>
              <a:rPr lang="ru-RU" sz="2000" smtClean="0">
                <a:solidFill>
                  <a:srgbClr val="00B0F0"/>
                </a:solidFill>
              </a:rPr>
              <a:t>дельфинами</a:t>
            </a:r>
            <a:r>
              <a:rPr lang="ru-RU" sz="2000" smtClean="0"/>
              <a:t>, я стала применять и в дрессировке </a:t>
            </a:r>
            <a:r>
              <a:rPr lang="ru-RU" sz="2000" smtClean="0">
                <a:solidFill>
                  <a:srgbClr val="00B0F0"/>
                </a:solidFill>
              </a:rPr>
              <a:t>других животных</a:t>
            </a:r>
            <a:r>
              <a:rPr lang="ru-RU" sz="2000" smtClean="0"/>
              <a:t>. И я начала замечать, как эта система входит в мою повседневную жизнь. Например, я перестала </a:t>
            </a:r>
            <a:r>
              <a:rPr lang="ru-RU" sz="2000" smtClean="0">
                <a:solidFill>
                  <a:srgbClr val="FF0000"/>
                </a:solidFill>
              </a:rPr>
              <a:t>кричать</a:t>
            </a:r>
            <a:r>
              <a:rPr lang="ru-RU" sz="2000" smtClean="0"/>
              <a:t> на </a:t>
            </a:r>
            <a:r>
              <a:rPr lang="ru-RU" sz="2000" smtClean="0">
                <a:solidFill>
                  <a:srgbClr val="00B0F0"/>
                </a:solidFill>
              </a:rPr>
              <a:t>своих детей</a:t>
            </a:r>
            <a:r>
              <a:rPr lang="ru-RU" sz="2000" smtClean="0"/>
              <a:t>, потому что заметила, что крик не помогает. </a:t>
            </a:r>
            <a:endParaRPr lang="en-US" sz="2000" smtClean="0"/>
          </a:p>
          <a:p>
            <a:pPr marL="0" indent="12700" eaLnBrk="1" hangingPunct="1">
              <a:buFontTx/>
              <a:buNone/>
            </a:pPr>
            <a:r>
              <a:rPr lang="ru-RU" sz="2000" smtClean="0">
                <a:solidFill>
                  <a:srgbClr val="00B050"/>
                </a:solidFill>
              </a:rPr>
              <a:t>Подмечать поведение</a:t>
            </a:r>
            <a:r>
              <a:rPr lang="ru-RU" sz="2000" smtClean="0"/>
              <a:t>, которое мне нужно, и сразу </a:t>
            </a:r>
            <a:r>
              <a:rPr lang="ru-RU" sz="2000" smtClean="0">
                <a:solidFill>
                  <a:srgbClr val="00B050"/>
                </a:solidFill>
              </a:rPr>
              <a:t>подкреплять его </a:t>
            </a:r>
            <a:r>
              <a:rPr lang="ru-RU" sz="2000" smtClean="0"/>
              <a:t>— это гораздо более действенно, да к тому же еще и сохраняет мирные отношения в семье.</a:t>
            </a:r>
          </a:p>
          <a:p>
            <a:pPr marL="0" indent="12700" eaLnBrk="1" hangingPunct="1">
              <a:buFontTx/>
              <a:buNone/>
            </a:pPr>
            <a:endParaRPr lang="ru-RU" sz="2000" smtClean="0"/>
          </a:p>
        </p:txBody>
      </p:sp>
    </p:spTree>
    <p:extLst>
      <p:ext uri="{BB962C8B-B14F-4D97-AF65-F5344CB8AC3E}">
        <p14:creationId xmlns:p14="http://schemas.microsoft.com/office/powerpoint/2010/main" val="7024566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4925" y="0"/>
            <a:ext cx="9144000" cy="981075"/>
          </a:xfrm>
          <a:solidFill>
            <a:schemeClr val="accent1"/>
          </a:solidFill>
        </p:spPr>
        <p:txBody>
          <a:bodyPr/>
          <a:lstStyle/>
          <a:p>
            <a:pPr eaLnBrk="1" hangingPunct="1"/>
            <a:r>
              <a:rPr lang="ru-RU" smtClean="0"/>
              <a:t>Дрессировка</a:t>
            </a:r>
          </a:p>
        </p:txBody>
      </p:sp>
      <p:sp>
        <p:nvSpPr>
          <p:cNvPr id="17411" name="Rectangle 3"/>
          <p:cNvSpPr>
            <a:spLocks noGrp="1" noChangeArrowheads="1"/>
          </p:cNvSpPr>
          <p:nvPr>
            <p:ph idx="1"/>
          </p:nvPr>
        </p:nvSpPr>
        <p:spPr>
          <a:xfrm>
            <a:off x="457200" y="1357313"/>
            <a:ext cx="8435975" cy="5068887"/>
          </a:xfrm>
        </p:spPr>
        <p:txBody>
          <a:bodyPr/>
          <a:lstStyle/>
          <a:p>
            <a:pPr marL="0" indent="12700" eaLnBrk="1" hangingPunct="1">
              <a:buFontTx/>
              <a:buNone/>
              <a:defRPr/>
            </a:pPr>
            <a:r>
              <a:rPr lang="ru-RU" sz="2000" dirty="0" smtClean="0"/>
              <a:t>Обучение с </a:t>
            </a:r>
            <a:r>
              <a:rPr lang="ru-RU" sz="2000" dirty="0" smtClean="0">
                <a:solidFill>
                  <a:srgbClr val="00B050"/>
                </a:solidFill>
              </a:rPr>
              <a:t>подкреплением</a:t>
            </a:r>
            <a:r>
              <a:rPr lang="ru-RU" sz="2000" dirty="0" smtClean="0"/>
              <a:t> — это вовсе не </a:t>
            </a:r>
            <a:r>
              <a:rPr lang="ru-RU" sz="2000" dirty="0" smtClean="0">
                <a:solidFill>
                  <a:srgbClr val="FF0000"/>
                </a:solidFill>
              </a:rPr>
              <a:t>система наград и наказаний</a:t>
            </a:r>
            <a:r>
              <a:rPr lang="ru-RU" sz="2000" dirty="0" smtClean="0"/>
              <a:t>. </a:t>
            </a:r>
          </a:p>
          <a:p>
            <a:pPr marL="0" indent="12700" eaLnBrk="1" hangingPunct="1">
              <a:buFontTx/>
              <a:buNone/>
              <a:defRPr/>
            </a:pPr>
            <a:r>
              <a:rPr lang="ru-RU" sz="2000" dirty="0" smtClean="0">
                <a:solidFill>
                  <a:srgbClr val="FF0000"/>
                </a:solidFill>
              </a:rPr>
              <a:t>Награды и наказания </a:t>
            </a:r>
          </a:p>
          <a:p>
            <a:pPr marL="177800" indent="-177800" eaLnBrk="1" hangingPunct="1">
              <a:tabLst>
                <a:tab pos="0" algn="l"/>
              </a:tabLst>
              <a:defRPr/>
            </a:pPr>
            <a:r>
              <a:rPr lang="ru-RU" sz="2000" dirty="0" smtClean="0"/>
              <a:t>приходят обычно после того, как действие совершено, часто спустя длительное время (суд). </a:t>
            </a:r>
          </a:p>
          <a:p>
            <a:pPr marL="177800" indent="-177800" eaLnBrk="1" hangingPunct="1">
              <a:tabLst>
                <a:tab pos="0" algn="l"/>
              </a:tabLst>
              <a:defRPr/>
            </a:pPr>
            <a:r>
              <a:rPr lang="ru-RU" sz="2000" dirty="0" smtClean="0"/>
              <a:t>не могут воздействовать на уже совершенное действие. </a:t>
            </a:r>
          </a:p>
          <a:p>
            <a:pPr marL="177800" indent="-177800" eaLnBrk="1" hangingPunct="1">
              <a:tabLst>
                <a:tab pos="0" algn="l"/>
              </a:tabLst>
              <a:defRPr/>
            </a:pPr>
            <a:r>
              <a:rPr lang="ru-RU" sz="2000" dirty="0" smtClean="0"/>
              <a:t>дрессировала собак и лошадей, пользуясь традиционными методами, но дельфины — другое дело; на животное, которое просто уплывает от тебя, не воздействуешь поводком, уздечкой или даже кулаком.</a:t>
            </a:r>
          </a:p>
          <a:p>
            <a:pPr marL="177800" indent="-177800" eaLnBrk="1" hangingPunct="1">
              <a:defRPr/>
            </a:pPr>
            <a:endParaRPr lang="ru-RU" sz="2000" dirty="0" smtClean="0"/>
          </a:p>
        </p:txBody>
      </p:sp>
    </p:spTree>
    <p:extLst>
      <p:ext uri="{BB962C8B-B14F-4D97-AF65-F5344CB8AC3E}">
        <p14:creationId xmlns:p14="http://schemas.microsoft.com/office/powerpoint/2010/main" val="22175065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4925" y="0"/>
            <a:ext cx="9144000" cy="981075"/>
          </a:xfrm>
          <a:solidFill>
            <a:schemeClr val="accent1"/>
          </a:solidFill>
        </p:spPr>
        <p:txBody>
          <a:bodyPr/>
          <a:lstStyle/>
          <a:p>
            <a:pPr eaLnBrk="1" hangingPunct="1"/>
            <a:r>
              <a:rPr lang="ru-RU" smtClean="0"/>
              <a:t>Дрессировка</a:t>
            </a:r>
          </a:p>
        </p:txBody>
      </p:sp>
      <p:sp>
        <p:nvSpPr>
          <p:cNvPr id="17411" name="Rectangle 3"/>
          <p:cNvSpPr>
            <a:spLocks noGrp="1" noChangeArrowheads="1"/>
          </p:cNvSpPr>
          <p:nvPr>
            <p:ph idx="1"/>
          </p:nvPr>
        </p:nvSpPr>
        <p:spPr>
          <a:xfrm>
            <a:off x="457200" y="1357313"/>
            <a:ext cx="8435975" cy="5068887"/>
          </a:xfrm>
        </p:spPr>
        <p:txBody>
          <a:bodyPr/>
          <a:lstStyle/>
          <a:p>
            <a:pPr marL="0" indent="12700" eaLnBrk="1" hangingPunct="1">
              <a:buFontTx/>
              <a:buNone/>
              <a:defRPr/>
            </a:pPr>
            <a:r>
              <a:rPr lang="ru-RU" sz="2000" dirty="0" smtClean="0">
                <a:solidFill>
                  <a:srgbClr val="00B050"/>
                </a:solidFill>
              </a:rPr>
              <a:t>Подкрепление</a:t>
            </a:r>
            <a:r>
              <a:rPr lang="ru-RU" sz="2000" dirty="0" smtClean="0"/>
              <a:t> </a:t>
            </a:r>
          </a:p>
          <a:p>
            <a:pPr marL="177800" indent="-177800" eaLnBrk="1" hangingPunct="1">
              <a:defRPr/>
            </a:pPr>
            <a:r>
              <a:rPr lang="ru-RU" sz="2000" dirty="0" smtClean="0"/>
              <a:t>происходит именно во время поведения, на которое надо воздействовать. </a:t>
            </a:r>
          </a:p>
          <a:p>
            <a:pPr marL="177800" indent="-177800" eaLnBrk="1" hangingPunct="1">
              <a:defRPr/>
            </a:pPr>
            <a:r>
              <a:rPr lang="ru-RU" sz="2000" dirty="0" smtClean="0"/>
              <a:t>изменяет поведение только тогда, когда дается в правильно выбранный момент.</a:t>
            </a:r>
          </a:p>
          <a:p>
            <a:pPr marL="177800" indent="-177800" eaLnBrk="1" hangingPunct="1">
              <a:defRPr/>
            </a:pPr>
            <a:r>
              <a:rPr lang="ru-RU" sz="2000" dirty="0" smtClean="0"/>
              <a:t>я оказалась очарованной не столько дельфинами, сколько моим с ними взаимным общением во время дрессировки. </a:t>
            </a:r>
          </a:p>
          <a:p>
            <a:pPr marL="177800" indent="-177800" eaLnBrk="1" hangingPunct="1">
              <a:defRPr/>
            </a:pPr>
            <a:r>
              <a:rPr lang="ru-RU" sz="2000" dirty="0" smtClean="0"/>
              <a:t>То, чему я обучилась, работая с дельфинами, я стала применять и в дрессировке других животных. И я начала замечать, как эта система входит в мою повседневную жизнь. Например, я перестала кричать на своих детей, потому что заметила, что крик не помогает. </a:t>
            </a:r>
            <a:endParaRPr lang="en-US" sz="2000" dirty="0" smtClean="0"/>
          </a:p>
          <a:p>
            <a:pPr marL="177800" indent="-177800" eaLnBrk="1" hangingPunct="1">
              <a:defRPr/>
            </a:pPr>
            <a:r>
              <a:rPr lang="ru-RU" sz="2000" dirty="0" smtClean="0"/>
              <a:t>Подмечать поведение, которое мне нужно, и сразу подкреплять его — это гораздо более действенно, да к тому же еще и сохраняет мирные отношения в семье.</a:t>
            </a:r>
          </a:p>
          <a:p>
            <a:pPr marL="0" indent="12700" eaLnBrk="1" hangingPunct="1">
              <a:buFontTx/>
              <a:buNone/>
              <a:defRPr/>
            </a:pPr>
            <a:endParaRPr lang="ru-RU" sz="2000" dirty="0" smtClean="0"/>
          </a:p>
          <a:p>
            <a:pPr marL="177800" indent="-177800" eaLnBrk="1" hangingPunct="1">
              <a:defRPr/>
            </a:pPr>
            <a:endParaRPr lang="en-US" sz="2000" dirty="0" smtClean="0"/>
          </a:p>
          <a:p>
            <a:pPr marL="177800" indent="-177800" eaLnBrk="1" hangingPunct="1">
              <a:defRPr/>
            </a:pPr>
            <a:endParaRPr lang="ru-RU" sz="2000" dirty="0" smtClean="0"/>
          </a:p>
        </p:txBody>
      </p:sp>
    </p:spTree>
    <p:extLst>
      <p:ext uri="{BB962C8B-B14F-4D97-AF65-F5344CB8AC3E}">
        <p14:creationId xmlns:p14="http://schemas.microsoft.com/office/powerpoint/2010/main" val="1730246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bwMode="auto">
          <a:xfrm>
            <a:off x="0" y="0"/>
            <a:ext cx="7772400" cy="1470025"/>
          </a:xfrm>
          <a:prstGeom prst="roundRect">
            <a:avLst/>
          </a:prstGeom>
          <a:ln w="9525">
            <a:noFill/>
            <a:miter lim="800000"/>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ru-RU" sz="4400" kern="0" dirty="0" smtClean="0">
                <a:solidFill>
                  <a:schemeClr val="accent6"/>
                </a:solidFill>
              </a:rPr>
              <a:t>Выборочное чтение</a:t>
            </a:r>
            <a:endParaRPr kumimoji="0" lang="ru-RU" sz="4400" b="0" i="0" u="none" strike="noStrike" kern="0" cap="none" spc="0" normalizeH="0" baseline="0" noProof="0" dirty="0">
              <a:ln>
                <a:noFill/>
              </a:ln>
              <a:solidFill>
                <a:schemeClr val="accent6"/>
              </a:solidFill>
              <a:effectLst/>
              <a:uLnTx/>
              <a:uFillTx/>
              <a:latin typeface="+mn-lt"/>
              <a:ea typeface="+mn-ea"/>
              <a:cs typeface="+mn-cs"/>
            </a:endParaRPr>
          </a:p>
        </p:txBody>
      </p:sp>
      <p:pic>
        <p:nvPicPr>
          <p:cNvPr id="5125" name="Picture 5" descr="C:\Documents and Settings\Sasha\My Documents\My Pictures\Организатор клипов (Microsoft)\j0427685.jpg"/>
          <p:cNvPicPr>
            <a:picLocks noChangeAspect="1" noChangeArrowheads="1"/>
          </p:cNvPicPr>
          <p:nvPr/>
        </p:nvPicPr>
        <p:blipFill>
          <a:blip r:embed="rId3" cstate="print"/>
          <a:srcRect/>
          <a:stretch>
            <a:fillRect/>
          </a:stretch>
        </p:blipFill>
        <p:spPr bwMode="auto">
          <a:xfrm>
            <a:off x="7236296" y="0"/>
            <a:ext cx="1907704" cy="272713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Скругленный прямоугольник 9"/>
          <p:cNvSpPr/>
          <p:nvPr/>
        </p:nvSpPr>
        <p:spPr>
          <a:xfrm>
            <a:off x="428596" y="1714488"/>
            <a:ext cx="5500726" cy="7858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В оглавлении найти нужную главу. </a:t>
            </a:r>
            <a:endParaRPr lang="ru-RU" dirty="0"/>
          </a:p>
        </p:txBody>
      </p:sp>
      <p:sp>
        <p:nvSpPr>
          <p:cNvPr id="11" name="Скругленный прямоугольник 10"/>
          <p:cNvSpPr/>
          <p:nvPr/>
        </p:nvSpPr>
        <p:spPr>
          <a:xfrm>
            <a:off x="285720" y="4786322"/>
            <a:ext cx="6045208" cy="7858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В главе – нужные страницы. </a:t>
            </a:r>
            <a:endParaRPr lang="ru-RU" dirty="0"/>
          </a:p>
        </p:txBody>
      </p:sp>
      <p:sp>
        <p:nvSpPr>
          <p:cNvPr id="12" name="Скругленный прямоугольник 11"/>
          <p:cNvSpPr/>
          <p:nvPr/>
        </p:nvSpPr>
        <p:spPr>
          <a:xfrm>
            <a:off x="1500166" y="3429000"/>
            <a:ext cx="5500726" cy="7858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Открыть главу, убедиться, что она вам нужна. </a:t>
            </a:r>
            <a:endParaRPr lang="ru-RU" dirty="0"/>
          </a:p>
        </p:txBody>
      </p:sp>
      <p:sp>
        <p:nvSpPr>
          <p:cNvPr id="13" name="Скругленный прямоугольник 12"/>
          <p:cNvSpPr/>
          <p:nvPr/>
        </p:nvSpPr>
        <p:spPr>
          <a:xfrm>
            <a:off x="3000364" y="5857892"/>
            <a:ext cx="5500726" cy="7858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В главе найти нужные абзацы</a:t>
            </a:r>
            <a:endParaRPr lang="ru-RU" dirty="0"/>
          </a:p>
        </p:txBody>
      </p:sp>
      <p:sp>
        <p:nvSpPr>
          <p:cNvPr id="14" name="Овал 13"/>
          <p:cNvSpPr/>
          <p:nvPr/>
        </p:nvSpPr>
        <p:spPr>
          <a:xfrm>
            <a:off x="5286380" y="2214554"/>
            <a:ext cx="1071570" cy="642942"/>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dirty="0" smtClean="0"/>
              <a:t>Цели</a:t>
            </a:r>
            <a:endParaRPr lang="ru-RU" dirty="0"/>
          </a:p>
        </p:txBody>
      </p:sp>
      <p:sp>
        <p:nvSpPr>
          <p:cNvPr id="15" name="Овал 14"/>
          <p:cNvSpPr/>
          <p:nvPr/>
        </p:nvSpPr>
        <p:spPr>
          <a:xfrm>
            <a:off x="5786446" y="4929198"/>
            <a:ext cx="1357322" cy="78581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dirty="0" smtClean="0"/>
              <a:t>Слова-маячки</a:t>
            </a:r>
            <a:endParaRPr lang="ru-RU" dirty="0"/>
          </a:p>
        </p:txBody>
      </p:sp>
      <p:sp>
        <p:nvSpPr>
          <p:cNvPr id="16" name="Овал 15"/>
          <p:cNvSpPr/>
          <p:nvPr/>
        </p:nvSpPr>
        <p:spPr>
          <a:xfrm>
            <a:off x="6643670" y="3643314"/>
            <a:ext cx="1500198" cy="857256"/>
          </a:xfrm>
          <a:prstGeom prst="ellipse">
            <a:avLst/>
          </a:prstGeom>
        </p:spPr>
        <p:style>
          <a:lnRef idx="1">
            <a:schemeClr val="dk1"/>
          </a:lnRef>
          <a:fillRef idx="2">
            <a:schemeClr val="dk1"/>
          </a:fillRef>
          <a:effectRef idx="1">
            <a:schemeClr val="dk1"/>
          </a:effectRef>
          <a:fontRef idx="minor">
            <a:schemeClr val="dk1"/>
          </a:fontRef>
        </p:style>
        <p:txBody>
          <a:bodyPr lIns="0" tIns="0" rIns="0" bIns="0" rtlCol="0" anchor="ctr"/>
          <a:lstStyle/>
          <a:p>
            <a:pPr algn="ctr"/>
            <a:r>
              <a:rPr lang="ru-RU" dirty="0" smtClean="0"/>
              <a:t>Введение</a:t>
            </a:r>
            <a:endParaRPr lang="ru-RU" dirty="0"/>
          </a:p>
        </p:txBody>
      </p:sp>
      <p:sp>
        <p:nvSpPr>
          <p:cNvPr id="17" name="Овал 16"/>
          <p:cNvSpPr/>
          <p:nvPr/>
        </p:nvSpPr>
        <p:spPr>
          <a:xfrm>
            <a:off x="7786678" y="5857892"/>
            <a:ext cx="1357322" cy="78581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dirty="0" smtClean="0"/>
              <a:t>Слова-маячки</a:t>
            </a: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6"/>
          <p:cNvSpPr>
            <a:spLocks noGrp="1" noChangeArrowheads="1"/>
          </p:cNvSpPr>
          <p:nvPr>
            <p:ph type="title"/>
          </p:nvPr>
        </p:nvSpPr>
        <p:spPr>
          <a:xfrm>
            <a:off x="457200" y="274638"/>
            <a:ext cx="8229600" cy="561975"/>
          </a:xfrm>
        </p:spPr>
        <p:txBody>
          <a:bodyPr/>
          <a:lstStyle/>
          <a:p>
            <a:pPr eaLnBrk="1" hangingPunct="1"/>
            <a:r>
              <a:rPr lang="ru-RU" sz="4000" dirty="0" smtClean="0"/>
              <a:t>Влияние на животных и людей</a:t>
            </a:r>
          </a:p>
        </p:txBody>
      </p:sp>
      <p:grpSp>
        <p:nvGrpSpPr>
          <p:cNvPr id="2" name="Группа 23"/>
          <p:cNvGrpSpPr>
            <a:grpSpLocks/>
          </p:cNvGrpSpPr>
          <p:nvPr/>
        </p:nvGrpSpPr>
        <p:grpSpPr bwMode="auto">
          <a:xfrm>
            <a:off x="4788024" y="910461"/>
            <a:ext cx="3998790" cy="5590352"/>
            <a:chOff x="573212" y="910461"/>
            <a:chExt cx="3998789" cy="5590352"/>
          </a:xfrm>
        </p:grpSpPr>
        <p:sp>
          <p:nvSpPr>
            <p:cNvPr id="23" name="Скругленный прямоугольник 22"/>
            <p:cNvSpPr/>
            <p:nvPr/>
          </p:nvSpPr>
          <p:spPr>
            <a:xfrm>
              <a:off x="573212" y="4643438"/>
              <a:ext cx="3857624" cy="1857375"/>
            </a:xfrm>
            <a:prstGeom prst="roundRect">
              <a:avLst/>
            </a:prstGeom>
          </p:spPr>
          <p:style>
            <a:lnRef idx="1">
              <a:schemeClr val="accent1"/>
            </a:lnRef>
            <a:fillRef idx="2">
              <a:schemeClr val="accent1"/>
            </a:fillRef>
            <a:effectRef idx="1">
              <a:schemeClr val="accent1"/>
            </a:effectRef>
            <a:fontRef idx="minor">
              <a:schemeClr val="dk1"/>
            </a:fontRef>
          </p:style>
          <p:txBody>
            <a:bodyPr anchor="b"/>
            <a:lstStyle/>
            <a:p>
              <a:pPr algn="ctr" fontAlgn="auto">
                <a:spcBef>
                  <a:spcPts val="0"/>
                </a:spcBef>
                <a:spcAft>
                  <a:spcPts val="0"/>
                </a:spcAft>
                <a:defRPr/>
              </a:pPr>
              <a:r>
                <a:rPr lang="ru-RU" dirty="0">
                  <a:solidFill>
                    <a:srgbClr val="00B050"/>
                  </a:solidFill>
                </a:rPr>
                <a:t>Подмечать!</a:t>
              </a:r>
            </a:p>
          </p:txBody>
        </p:sp>
        <p:sp>
          <p:nvSpPr>
            <p:cNvPr id="25616" name="AutoShape 4"/>
            <p:cNvSpPr>
              <a:spLocks noChangeArrowheads="1"/>
            </p:cNvSpPr>
            <p:nvPr/>
          </p:nvSpPr>
          <p:spPr bwMode="auto">
            <a:xfrm>
              <a:off x="684213" y="1500188"/>
              <a:ext cx="3887787" cy="2863850"/>
            </a:xfrm>
            <a:prstGeom prst="roundRect">
              <a:avLst>
                <a:gd name="adj" fmla="val 16667"/>
              </a:avLst>
            </a:prstGeom>
            <a:noFill/>
            <a:ln w="9525">
              <a:solidFill>
                <a:schemeClr val="tx1"/>
              </a:solidFill>
              <a:round/>
              <a:headEnd/>
              <a:tailEnd/>
            </a:ln>
          </p:spPr>
          <p:txBody>
            <a:bodyPr wrap="none" anchor="ctr"/>
            <a:lstStyle/>
            <a:p>
              <a:pPr algn="ctr"/>
              <a:endParaRPr lang="ru-RU">
                <a:solidFill>
                  <a:srgbClr val="003399"/>
                </a:solidFill>
                <a:cs typeface="Arial" charset="0"/>
              </a:endParaRPr>
            </a:p>
          </p:txBody>
        </p:sp>
        <p:sp>
          <p:nvSpPr>
            <p:cNvPr id="25617" name="Text Box 6"/>
            <p:cNvSpPr txBox="1">
              <a:spLocks noChangeArrowheads="1"/>
            </p:cNvSpPr>
            <p:nvPr/>
          </p:nvSpPr>
          <p:spPr bwMode="auto">
            <a:xfrm>
              <a:off x="1187450" y="2636838"/>
              <a:ext cx="2665413" cy="376237"/>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spAutoFit/>
            </a:bodyPr>
            <a:lstStyle/>
            <a:p>
              <a:pPr>
                <a:spcBef>
                  <a:spcPct val="50000"/>
                </a:spcBef>
              </a:pPr>
              <a:r>
                <a:rPr lang="ru-RU" dirty="0">
                  <a:solidFill>
                    <a:srgbClr val="003399"/>
                  </a:solidFill>
                  <a:cs typeface="Arial" charset="0"/>
                </a:rPr>
                <a:t>   положительное</a:t>
              </a:r>
            </a:p>
          </p:txBody>
        </p:sp>
        <p:sp>
          <p:nvSpPr>
            <p:cNvPr id="25618" name="Text Box 7"/>
            <p:cNvSpPr txBox="1">
              <a:spLocks noChangeArrowheads="1"/>
            </p:cNvSpPr>
            <p:nvPr/>
          </p:nvSpPr>
          <p:spPr bwMode="auto">
            <a:xfrm>
              <a:off x="1187450" y="3211513"/>
              <a:ext cx="2665413" cy="376237"/>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spAutoFit/>
            </a:bodyPr>
            <a:lstStyle/>
            <a:p>
              <a:pPr>
                <a:spcBef>
                  <a:spcPct val="50000"/>
                </a:spcBef>
              </a:pPr>
              <a:r>
                <a:rPr lang="ru-RU">
                  <a:solidFill>
                    <a:srgbClr val="003399"/>
                  </a:solidFill>
                  <a:cs typeface="Arial" charset="0"/>
                </a:rPr>
                <a:t>   отрицательное</a:t>
              </a:r>
            </a:p>
          </p:txBody>
        </p:sp>
        <p:sp>
          <p:nvSpPr>
            <p:cNvPr id="25619" name="Text Box 9"/>
            <p:cNvSpPr txBox="1">
              <a:spLocks noChangeArrowheads="1"/>
            </p:cNvSpPr>
            <p:nvPr/>
          </p:nvSpPr>
          <p:spPr bwMode="auto">
            <a:xfrm>
              <a:off x="755650" y="1571625"/>
              <a:ext cx="3690938" cy="396875"/>
            </a:xfrm>
            <a:prstGeom prst="rect">
              <a:avLst/>
            </a:prstGeom>
            <a:noFill/>
            <a:ln w="9525">
              <a:noFill/>
              <a:miter lim="800000"/>
              <a:headEnd/>
              <a:tailEnd/>
            </a:ln>
          </p:spPr>
          <p:txBody>
            <a:bodyPr wrap="none">
              <a:spAutoFit/>
            </a:bodyPr>
            <a:lstStyle/>
            <a:p>
              <a:r>
                <a:rPr lang="ru-RU" sz="2000" b="1">
                  <a:solidFill>
                    <a:srgbClr val="003399"/>
                  </a:solidFill>
                  <a:cs typeface="Arial" charset="0"/>
                </a:rPr>
                <a:t>Обучение с подкреплением</a:t>
              </a:r>
            </a:p>
          </p:txBody>
        </p:sp>
        <p:sp>
          <p:nvSpPr>
            <p:cNvPr id="25620" name="Rectangle 19"/>
            <p:cNvSpPr>
              <a:spLocks noChangeArrowheads="1"/>
            </p:cNvSpPr>
            <p:nvPr/>
          </p:nvSpPr>
          <p:spPr bwMode="auto">
            <a:xfrm>
              <a:off x="783084" y="4724400"/>
              <a:ext cx="3788917" cy="1512888"/>
            </a:xfrm>
            <a:prstGeom prst="rect">
              <a:avLst/>
            </a:prstGeom>
            <a:noFill/>
            <a:ln w="9525">
              <a:noFill/>
              <a:miter lim="800000"/>
              <a:headEnd/>
              <a:tailEnd/>
            </a:ln>
          </p:spPr>
          <p:txBody>
            <a:bodyPr/>
            <a:lstStyle/>
            <a:p>
              <a:pPr marL="342900" indent="-342900">
                <a:spcBef>
                  <a:spcPct val="20000"/>
                </a:spcBef>
                <a:buFontTx/>
                <a:buChar char="•"/>
              </a:pPr>
              <a:r>
                <a:rPr lang="ru-RU" sz="2000" b="1" dirty="0">
                  <a:solidFill>
                    <a:srgbClr val="003399"/>
                  </a:solidFill>
                  <a:cs typeface="Arial" charset="0"/>
                </a:rPr>
                <a:t>Совершается в момент свершения действия</a:t>
              </a:r>
            </a:p>
            <a:p>
              <a:pPr marL="342900" indent="-342900">
                <a:spcBef>
                  <a:spcPct val="20000"/>
                </a:spcBef>
                <a:buFontTx/>
                <a:buChar char="•"/>
              </a:pPr>
              <a:r>
                <a:rPr lang="ru-RU" sz="2000" b="1" dirty="0">
                  <a:solidFill>
                    <a:srgbClr val="003399"/>
                  </a:solidFill>
                  <a:cs typeface="Arial" charset="0"/>
                </a:rPr>
                <a:t>Меняет, если в правильный момент.</a:t>
              </a:r>
            </a:p>
          </p:txBody>
        </p:sp>
        <p:sp>
          <p:nvSpPr>
            <p:cNvPr id="25621" name="Oval 20"/>
            <p:cNvSpPr>
              <a:spLocks noChangeArrowheads="1"/>
            </p:cNvSpPr>
            <p:nvPr/>
          </p:nvSpPr>
          <p:spPr bwMode="auto">
            <a:xfrm>
              <a:off x="3348038" y="2132013"/>
              <a:ext cx="1008062" cy="576262"/>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ru-RU" sz="1200">
                  <a:solidFill>
                    <a:srgbClr val="003399"/>
                  </a:solidFill>
                  <a:cs typeface="Arial" charset="0"/>
                </a:rPr>
                <a:t>Улыбка, </a:t>
              </a:r>
            </a:p>
            <a:p>
              <a:pPr algn="ctr"/>
              <a:r>
                <a:rPr lang="ru-RU" sz="1200">
                  <a:solidFill>
                    <a:srgbClr val="003399"/>
                  </a:solidFill>
                  <a:cs typeface="Arial" charset="0"/>
                </a:rPr>
                <a:t>ласка</a:t>
              </a:r>
            </a:p>
          </p:txBody>
        </p:sp>
        <p:sp>
          <p:nvSpPr>
            <p:cNvPr id="25622" name="Oval 22"/>
            <p:cNvSpPr>
              <a:spLocks noChangeArrowheads="1"/>
            </p:cNvSpPr>
            <p:nvPr/>
          </p:nvSpPr>
          <p:spPr bwMode="auto">
            <a:xfrm>
              <a:off x="2771775" y="3500438"/>
              <a:ext cx="1655763" cy="719137"/>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ru-RU" sz="1200">
                  <a:solidFill>
                    <a:srgbClr val="003399"/>
                  </a:solidFill>
                  <a:cs typeface="Arial" charset="0"/>
                </a:rPr>
                <a:t>Рывок поводка,</a:t>
              </a:r>
            </a:p>
            <a:p>
              <a:pPr algn="ctr"/>
              <a:r>
                <a:rPr lang="ru-RU" sz="1200">
                  <a:solidFill>
                    <a:srgbClr val="003399"/>
                  </a:solidFill>
                  <a:cs typeface="Arial" charset="0"/>
                </a:rPr>
                <a:t>нахмуренные брови</a:t>
              </a:r>
            </a:p>
          </p:txBody>
        </p:sp>
        <p:sp>
          <p:nvSpPr>
            <p:cNvPr id="25623" name="Rectangle 25"/>
            <p:cNvSpPr>
              <a:spLocks noChangeArrowheads="1"/>
            </p:cNvSpPr>
            <p:nvPr/>
          </p:nvSpPr>
          <p:spPr bwMode="auto">
            <a:xfrm>
              <a:off x="755650" y="2000250"/>
              <a:ext cx="1296988" cy="63658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ru-RU" sz="1200">
                  <a:solidFill>
                    <a:srgbClr val="003399"/>
                  </a:solidFill>
                  <a:cs typeface="Arial" charset="0"/>
                </a:rPr>
                <a:t>Действеннее </a:t>
              </a:r>
            </a:p>
            <a:p>
              <a:pPr algn="ctr"/>
              <a:r>
                <a:rPr lang="ru-RU" sz="1200">
                  <a:solidFill>
                    <a:srgbClr val="003399"/>
                  </a:solidFill>
                  <a:cs typeface="Arial" charset="0"/>
                </a:rPr>
                <a:t>отрицательного, </a:t>
              </a:r>
              <a:br>
                <a:rPr lang="ru-RU" sz="1200">
                  <a:solidFill>
                    <a:srgbClr val="003399"/>
                  </a:solidFill>
                  <a:cs typeface="Arial" charset="0"/>
                </a:rPr>
              </a:br>
              <a:r>
                <a:rPr lang="ru-RU" sz="1200">
                  <a:solidFill>
                    <a:srgbClr val="003399"/>
                  </a:solidFill>
                  <a:cs typeface="Arial" charset="0"/>
                </a:rPr>
                <a:t>очаровательно</a:t>
              </a:r>
            </a:p>
          </p:txBody>
        </p:sp>
        <p:sp>
          <p:nvSpPr>
            <p:cNvPr id="25624" name="Text Box 28"/>
            <p:cNvSpPr txBox="1">
              <a:spLocks noChangeArrowheads="1"/>
            </p:cNvSpPr>
            <p:nvPr/>
          </p:nvSpPr>
          <p:spPr bwMode="auto">
            <a:xfrm>
              <a:off x="1404144" y="910461"/>
              <a:ext cx="2447924" cy="646331"/>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ru-RU" dirty="0" smtClean="0">
                  <a:solidFill>
                    <a:srgbClr val="003399"/>
                  </a:solidFill>
                  <a:cs typeface="Arial" charset="0"/>
                </a:rPr>
                <a:t>Дрессировка через подкрепление</a:t>
              </a:r>
              <a:endParaRPr lang="ru-RU" dirty="0">
                <a:solidFill>
                  <a:srgbClr val="003399"/>
                </a:solidFill>
                <a:cs typeface="Arial" charset="0"/>
              </a:endParaRPr>
            </a:p>
          </p:txBody>
        </p:sp>
      </p:grpSp>
      <p:sp>
        <p:nvSpPr>
          <p:cNvPr id="25608" name="Rectangle 18"/>
          <p:cNvSpPr>
            <a:spLocks noGrp="1" noChangeArrowheads="1"/>
          </p:cNvSpPr>
          <p:nvPr>
            <p:ph sz="half" idx="1"/>
          </p:nvPr>
        </p:nvSpPr>
        <p:spPr>
          <a:xfrm>
            <a:off x="357188" y="4724400"/>
            <a:ext cx="4038600" cy="1728788"/>
          </a:xfrm>
        </p:spPr>
        <p:txBody>
          <a:bodyPr/>
          <a:lstStyle/>
          <a:p>
            <a:pPr eaLnBrk="1" hangingPunct="1"/>
            <a:r>
              <a:rPr lang="ru-RU" sz="2000" b="1" dirty="0" smtClean="0"/>
              <a:t>Совершается после того, как все уже произошло. Прошедшее не меняет.</a:t>
            </a:r>
          </a:p>
          <a:p>
            <a:pPr eaLnBrk="1" hangingPunct="1"/>
            <a:r>
              <a:rPr lang="ru-RU" sz="2000" b="1" dirty="0" smtClean="0"/>
              <a:t>На будущее влияет по-разному…</a:t>
            </a:r>
            <a:endParaRPr lang="ru-RU" sz="2000" dirty="0" smtClean="0"/>
          </a:p>
        </p:txBody>
      </p:sp>
      <p:sp>
        <p:nvSpPr>
          <p:cNvPr id="25610" name="Rectangle 24"/>
          <p:cNvSpPr>
            <a:spLocks noChangeArrowheads="1"/>
          </p:cNvSpPr>
          <p:nvPr/>
        </p:nvSpPr>
        <p:spPr bwMode="auto">
          <a:xfrm>
            <a:off x="428625" y="3571304"/>
            <a:ext cx="1439863" cy="2159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ru-RU" sz="1200">
                <a:solidFill>
                  <a:srgbClr val="003399"/>
                </a:solidFill>
                <a:cs typeface="Arial" charset="0"/>
              </a:rPr>
              <a:t>Традиционное: </a:t>
            </a:r>
          </a:p>
        </p:txBody>
      </p:sp>
      <p:sp>
        <p:nvSpPr>
          <p:cNvPr id="25613" name="Text Box 29"/>
          <p:cNvSpPr txBox="1">
            <a:spLocks noChangeArrowheads="1"/>
          </p:cNvSpPr>
          <p:nvPr/>
        </p:nvSpPr>
        <p:spPr bwMode="auto">
          <a:xfrm>
            <a:off x="1077913" y="836712"/>
            <a:ext cx="2160587" cy="64633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bodyPr>
          <a:lstStyle/>
          <a:p>
            <a:pPr algn="ctr"/>
            <a:r>
              <a:rPr lang="ru-RU" dirty="0" smtClean="0">
                <a:solidFill>
                  <a:srgbClr val="003399"/>
                </a:solidFill>
                <a:cs typeface="Arial" charset="0"/>
              </a:rPr>
              <a:t>Дрессировка через наказание</a:t>
            </a:r>
            <a:endParaRPr lang="ru-RU" dirty="0">
              <a:solidFill>
                <a:srgbClr val="003399"/>
              </a:solidFill>
              <a:cs typeface="Arial" charset="0"/>
            </a:endParaRPr>
          </a:p>
        </p:txBody>
      </p:sp>
      <p:grpSp>
        <p:nvGrpSpPr>
          <p:cNvPr id="5" name="Группа 4"/>
          <p:cNvGrpSpPr/>
          <p:nvPr/>
        </p:nvGrpSpPr>
        <p:grpSpPr>
          <a:xfrm>
            <a:off x="285750" y="1556742"/>
            <a:ext cx="3887788" cy="2808362"/>
            <a:chOff x="285750" y="1484734"/>
            <a:chExt cx="3887788" cy="2808362"/>
          </a:xfrm>
        </p:grpSpPr>
        <p:sp>
          <p:nvSpPr>
            <p:cNvPr id="25607" name="Text Box 13"/>
            <p:cNvSpPr txBox="1">
              <a:spLocks noChangeArrowheads="1"/>
            </p:cNvSpPr>
            <p:nvPr/>
          </p:nvSpPr>
          <p:spPr bwMode="auto">
            <a:xfrm>
              <a:off x="357188" y="1556742"/>
              <a:ext cx="3781425" cy="396875"/>
            </a:xfrm>
            <a:prstGeom prst="rect">
              <a:avLst/>
            </a:prstGeom>
            <a:noFill/>
            <a:ln w="9525">
              <a:noFill/>
              <a:miter lim="800000"/>
              <a:headEnd/>
              <a:tailEnd/>
            </a:ln>
          </p:spPr>
          <p:txBody>
            <a:bodyPr wrap="none">
              <a:spAutoFit/>
            </a:bodyPr>
            <a:lstStyle/>
            <a:p>
              <a:r>
                <a:rPr lang="ru-RU" sz="2000" b="1" dirty="0">
                  <a:solidFill>
                    <a:srgbClr val="003399"/>
                  </a:solidFill>
                  <a:cs typeface="Arial" charset="0"/>
                </a:rPr>
                <a:t>Система наград и наказаний</a:t>
              </a:r>
            </a:p>
          </p:txBody>
        </p:sp>
        <p:grpSp>
          <p:nvGrpSpPr>
            <p:cNvPr id="4" name="Группа 3"/>
            <p:cNvGrpSpPr/>
            <p:nvPr/>
          </p:nvGrpSpPr>
          <p:grpSpPr>
            <a:xfrm>
              <a:off x="285750" y="1484734"/>
              <a:ext cx="3887788" cy="2808362"/>
              <a:chOff x="285750" y="1555626"/>
              <a:chExt cx="3887788" cy="2808362"/>
            </a:xfrm>
          </p:grpSpPr>
          <p:sp>
            <p:nvSpPr>
              <p:cNvPr id="25604" name="AutoShape 10"/>
              <p:cNvSpPr>
                <a:spLocks noChangeArrowheads="1"/>
              </p:cNvSpPr>
              <p:nvPr/>
            </p:nvSpPr>
            <p:spPr bwMode="auto">
              <a:xfrm>
                <a:off x="285750" y="1555626"/>
                <a:ext cx="3887788" cy="2808362"/>
              </a:xfrm>
              <a:prstGeom prst="roundRect">
                <a:avLst>
                  <a:gd name="adj" fmla="val 16667"/>
                </a:avLst>
              </a:prstGeom>
              <a:noFill/>
              <a:ln w="9525">
                <a:solidFill>
                  <a:schemeClr val="tx1"/>
                </a:solidFill>
                <a:round/>
                <a:headEnd/>
                <a:tailEnd/>
              </a:ln>
            </p:spPr>
            <p:txBody>
              <a:bodyPr wrap="none" anchor="ctr"/>
              <a:lstStyle/>
              <a:p>
                <a:pPr algn="ctr"/>
                <a:endParaRPr lang="ru-RU">
                  <a:solidFill>
                    <a:srgbClr val="003399"/>
                  </a:solidFill>
                  <a:cs typeface="Arial" charset="0"/>
                </a:endParaRPr>
              </a:p>
            </p:txBody>
          </p:sp>
          <p:grpSp>
            <p:nvGrpSpPr>
              <p:cNvPr id="3" name="Группа 2"/>
              <p:cNvGrpSpPr/>
              <p:nvPr/>
            </p:nvGrpSpPr>
            <p:grpSpPr>
              <a:xfrm>
                <a:off x="428625" y="2279575"/>
                <a:ext cx="3673475" cy="1941513"/>
                <a:chOff x="428625" y="2131938"/>
                <a:chExt cx="3673475" cy="1941513"/>
              </a:xfrm>
            </p:grpSpPr>
            <p:sp>
              <p:nvSpPr>
                <p:cNvPr id="25605" name="Text Box 11"/>
                <p:cNvSpPr txBox="1">
                  <a:spLocks noChangeArrowheads="1"/>
                </p:cNvSpPr>
                <p:nvPr/>
              </p:nvSpPr>
              <p:spPr bwMode="auto">
                <a:xfrm>
                  <a:off x="862013" y="2492301"/>
                  <a:ext cx="2879725" cy="376237"/>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ru-RU">
                      <a:solidFill>
                        <a:srgbClr val="003399"/>
                      </a:solidFill>
                      <a:cs typeface="Arial" charset="0"/>
                    </a:rPr>
                    <a:t>награды</a:t>
                  </a:r>
                </a:p>
              </p:txBody>
            </p:sp>
            <p:sp>
              <p:nvSpPr>
                <p:cNvPr id="25606" name="Text Box 12"/>
                <p:cNvSpPr txBox="1">
                  <a:spLocks noChangeArrowheads="1"/>
                </p:cNvSpPr>
                <p:nvPr/>
              </p:nvSpPr>
              <p:spPr bwMode="auto">
                <a:xfrm>
                  <a:off x="862013" y="3068563"/>
                  <a:ext cx="2879725" cy="376238"/>
                </a:xfrm>
                <a:prstGeom prst="rect">
                  <a:avLst/>
                </a:prstGeom>
                <a:solidFill>
                  <a:srgbClr val="FFFF00"/>
                </a:solidFill>
                <a:ln w="9525">
                  <a:solidFill>
                    <a:schemeClr val="tx1"/>
                  </a:solidFill>
                  <a:miter lim="800000"/>
                  <a:headEnd/>
                  <a:tailEnd/>
                </a:ln>
              </p:spPr>
              <p:txBody>
                <a:bodyPr>
                  <a:spAutoFit/>
                </a:bodyPr>
                <a:lstStyle/>
                <a:p>
                  <a:pPr>
                    <a:spcBef>
                      <a:spcPct val="50000"/>
                    </a:spcBef>
                  </a:pPr>
                  <a:r>
                    <a:rPr lang="ru-RU">
                      <a:solidFill>
                        <a:srgbClr val="003399"/>
                      </a:solidFill>
                      <a:cs typeface="Arial" charset="0"/>
                    </a:rPr>
                    <a:t>наказания</a:t>
                  </a:r>
                </a:p>
              </p:txBody>
            </p:sp>
            <p:sp>
              <p:nvSpPr>
                <p:cNvPr id="25609" name="Oval 23"/>
                <p:cNvSpPr>
                  <a:spLocks noChangeArrowheads="1"/>
                </p:cNvSpPr>
                <p:nvPr/>
              </p:nvSpPr>
              <p:spPr bwMode="auto">
                <a:xfrm>
                  <a:off x="3094038" y="3355901"/>
                  <a:ext cx="1008062" cy="4318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ru-RU" sz="1200">
                      <a:solidFill>
                        <a:srgbClr val="003399"/>
                      </a:solidFill>
                      <a:cs typeface="Arial" charset="0"/>
                    </a:rPr>
                    <a:t>Суд</a:t>
                  </a:r>
                </a:p>
              </p:txBody>
            </p:sp>
            <p:sp>
              <p:nvSpPr>
                <p:cNvPr id="25611" name="Oval 26"/>
                <p:cNvSpPr>
                  <a:spLocks noChangeArrowheads="1"/>
                </p:cNvSpPr>
                <p:nvPr/>
              </p:nvSpPr>
              <p:spPr bwMode="auto">
                <a:xfrm>
                  <a:off x="3094038" y="2131938"/>
                  <a:ext cx="1008062" cy="4318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ru-RU" sz="1200">
                      <a:solidFill>
                        <a:srgbClr val="003399"/>
                      </a:solidFill>
                      <a:cs typeface="Arial" charset="0"/>
                    </a:rPr>
                    <a:t>Медаль</a:t>
                  </a:r>
                </a:p>
              </p:txBody>
            </p:sp>
            <p:sp>
              <p:nvSpPr>
                <p:cNvPr id="25612" name="Rectangle 27"/>
                <p:cNvSpPr>
                  <a:spLocks noChangeArrowheads="1"/>
                </p:cNvSpPr>
                <p:nvPr/>
              </p:nvSpPr>
              <p:spPr bwMode="auto">
                <a:xfrm>
                  <a:off x="428625" y="3713088"/>
                  <a:ext cx="1439863" cy="36036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ru-RU" sz="1200" dirty="0">
                      <a:solidFill>
                        <a:srgbClr val="003399"/>
                      </a:solidFill>
                      <a:cs typeface="Arial" charset="0"/>
                    </a:rPr>
                    <a:t>не подходит </a:t>
                  </a:r>
                </a:p>
                <a:p>
                  <a:pPr algn="ctr"/>
                  <a:r>
                    <a:rPr lang="ru-RU" sz="1200" dirty="0">
                      <a:solidFill>
                        <a:srgbClr val="003399"/>
                      </a:solidFill>
                      <a:cs typeface="Arial" charset="0"/>
                    </a:rPr>
                    <a:t>к свободным.</a:t>
                  </a:r>
                </a:p>
              </p:txBody>
            </p:sp>
            <p:sp>
              <p:nvSpPr>
                <p:cNvPr id="25614" name="Oval 23"/>
                <p:cNvSpPr>
                  <a:spLocks noChangeArrowheads="1"/>
                </p:cNvSpPr>
                <p:nvPr/>
              </p:nvSpPr>
              <p:spPr bwMode="auto">
                <a:xfrm>
                  <a:off x="2071688" y="3355901"/>
                  <a:ext cx="1008062" cy="431800"/>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ru-RU" sz="1200">
                      <a:solidFill>
                        <a:srgbClr val="003399"/>
                      </a:solidFill>
                      <a:cs typeface="Arial" charset="0"/>
                    </a:rPr>
                    <a:t>кричать</a:t>
                  </a:r>
                </a:p>
              </p:txBody>
            </p:sp>
          </p:grpSp>
        </p:grpSp>
      </p:grpSp>
    </p:spTree>
    <p:extLst>
      <p:ext uri="{BB962C8B-B14F-4D97-AF65-F5344CB8AC3E}">
        <p14:creationId xmlns:p14="http://schemas.microsoft.com/office/powerpoint/2010/main" val="36438572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4925" y="1"/>
            <a:ext cx="9144000" cy="714356"/>
          </a:xfrm>
          <a:solidFill>
            <a:schemeClr val="accent1"/>
          </a:solidFill>
        </p:spPr>
        <p:txBody>
          <a:bodyPr/>
          <a:lstStyle/>
          <a:p>
            <a:pPr eaLnBrk="1" hangingPunct="1"/>
            <a:r>
              <a:rPr lang="ru-RU" dirty="0" smtClean="0"/>
              <a:t>Тренинги личностного роста</a:t>
            </a:r>
          </a:p>
        </p:txBody>
      </p:sp>
      <p:sp>
        <p:nvSpPr>
          <p:cNvPr id="17411" name="Rectangle 3"/>
          <p:cNvSpPr>
            <a:spLocks noGrp="1" noChangeArrowheads="1"/>
          </p:cNvSpPr>
          <p:nvPr>
            <p:ph idx="1"/>
          </p:nvPr>
        </p:nvSpPr>
        <p:spPr>
          <a:xfrm>
            <a:off x="214282" y="857232"/>
            <a:ext cx="8678893" cy="5857892"/>
          </a:xfrm>
        </p:spPr>
        <p:txBody>
          <a:bodyPr/>
          <a:lstStyle/>
          <a:p>
            <a:r>
              <a:rPr lang="ru-RU" sz="1200" dirty="0" smtClean="0"/>
              <a:t>Часто противопоставляют тренинги навыковые и личностного роста. Это не совсем правильно. Тренинги личностного роста — тоже навыковые, только вырабатывают они навыки не узко конкретные, а универсальные, работающие в широком диапазоне. </a:t>
            </a:r>
          </a:p>
          <a:p>
            <a:r>
              <a:rPr lang="ru-RU" sz="1200" dirty="0" smtClean="0"/>
              <a:t>Навык писать карандашом палочки слева направо — навык. Водить машину, пользоваться ложкой, разговаривать на русском или английском, подавать даме руку — это конкретные социальные навыки. </a:t>
            </a:r>
          </a:p>
          <a:p>
            <a:r>
              <a:rPr lang="ru-RU" sz="1200" dirty="0" smtClean="0"/>
              <a:t>Но навык «включать голову» и принимать собственные решения, навык позитивного отношения к жизни, навык конструктивного отношения к жизни, так же как навык ответственности и дисциплины — это тоже навыки, а не просто личностные черты. Это то, что вырабатывается в формате стандартной наработки навыков.</a:t>
            </a:r>
          </a:p>
          <a:p>
            <a:r>
              <a:rPr lang="ru-RU" sz="1200" dirty="0" smtClean="0"/>
              <a:t>Предположим, я продавец в элитном магазине, продавец неплохой, но хочу двигаться вперед: мне нужны перспективы. Соображаю: мне нужно быть шустрым, а я не умею делать раскладку товара, не умею делать яркую рекламу, медленно читаю, плохо держусь на публике и часто конфликтую. Если на тренинге меня научили раскладывать товар на витрине, дали удачные образцы яркой рекламы, обучили быстрому чтению, отдрессировали поведению на публике и обучили бесконфликтным фразам в типовых конфликтах — я продвинулся. Только: был ли это личностный рост либо приобретение конкретных навыков?</a:t>
            </a:r>
          </a:p>
          <a:p>
            <a:r>
              <a:rPr lang="ru-RU" sz="1200" dirty="0" smtClean="0"/>
              <a:t>Раскладка товаров, скорее всего, поможет только в раскладке товаров: это конкретный навык. Хотя если меня обучали смотреть на произведение рук своих с точки зрения другого человека, учили мыслить системно, просчитывая реакции человека с начала входа в магазин до его выхода — это уже моменты личностного роста, поскольку эти умения помогут мне не только в магазине, а уже в широком круге ситуаций.</a:t>
            </a:r>
          </a:p>
          <a:p>
            <a:r>
              <a:rPr lang="ru-RU" sz="1200" dirty="0" smtClean="0"/>
              <a:t>Обучение конкретным фразам для предотвращения типовых конфликтов — конкретно-навыковое обучение, социально-психологический тренинг. Обучение же эмоциональной </a:t>
            </a:r>
            <a:r>
              <a:rPr lang="ru-RU" sz="1200" dirty="0" err="1" smtClean="0"/>
              <a:t>саморегуляции</a:t>
            </a:r>
            <a:r>
              <a:rPr lang="ru-RU" sz="1200" dirty="0" smtClean="0"/>
              <a:t>, навыку перехвата инициативы и умению позитивного перевода, умение понимать позитивные намерения людей и конструктивно на них реагировать — это уже обучение навыкам, дающим универсальные результаты, это уже тренинг личностного роста.</a:t>
            </a:r>
          </a:p>
          <a:p>
            <a:r>
              <a:rPr lang="ru-RU" sz="1200" dirty="0" smtClean="0"/>
              <a:t>Навык — доведенное до автоматизма умение решать тот или иной вид задачи (чаще всего - двигательной). Всякий новый способ действия, протекая первоначально как некоторое самостоятельное, развёрнутое и сознательное действие, затем в результате многократных повторений может осуществляться уже в качестве автоматически выполняемого компонента действия, т. е. навык. в собственном смысле слова. В отличие от привычки, навык, как правило, не связан с устойчивой тенденцией к актуализации в определенных условиях. (БСЭ).</a:t>
            </a:r>
          </a:p>
          <a:p>
            <a:pPr marL="0" indent="4763">
              <a:buNone/>
            </a:pPr>
            <a:endParaRPr lang="ru-RU" sz="1200" dirty="0" smtClean="0"/>
          </a:p>
          <a:p>
            <a:pPr marL="0" indent="12700" algn="just">
              <a:buNone/>
              <a:defRPr/>
            </a:pPr>
            <a:r>
              <a:rPr lang="ru-RU" sz="1400" dirty="0" smtClean="0"/>
              <a:t>.</a:t>
            </a:r>
          </a:p>
        </p:txBody>
      </p:sp>
    </p:spTree>
    <p:extLst>
      <p:ext uri="{BB962C8B-B14F-4D97-AF65-F5344CB8AC3E}">
        <p14:creationId xmlns:p14="http://schemas.microsoft.com/office/powerpoint/2010/main" val="25650114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6"/>
          <p:cNvSpPr>
            <a:spLocks noChangeArrowheads="1"/>
          </p:cNvSpPr>
          <p:nvPr/>
        </p:nvSpPr>
        <p:spPr bwMode="auto">
          <a:xfrm>
            <a:off x="971550" y="3357563"/>
            <a:ext cx="1781175" cy="720725"/>
          </a:xfrm>
          <a:prstGeom prst="wedgeRectCallout">
            <a:avLst>
              <a:gd name="adj1" fmla="val 107755"/>
              <a:gd name="adj2" fmla="val 150440"/>
            </a:avLst>
          </a:prstGeom>
          <a:solidFill>
            <a:schemeClr val="accent1"/>
          </a:solidFill>
          <a:ln w="9525">
            <a:solidFill>
              <a:schemeClr val="tx1"/>
            </a:solidFill>
            <a:miter lim="800000"/>
            <a:headEnd/>
            <a:tailEnd/>
          </a:ln>
        </p:spPr>
        <p:txBody>
          <a:bodyPr/>
          <a:lstStyle/>
          <a:p>
            <a:pPr algn="ctr"/>
            <a:endParaRPr lang="ru-RU">
              <a:solidFill>
                <a:srgbClr val="003399"/>
              </a:solidFill>
              <a:cs typeface="Arial" charset="0"/>
            </a:endParaRPr>
          </a:p>
        </p:txBody>
      </p:sp>
      <p:sp>
        <p:nvSpPr>
          <p:cNvPr id="19472" name="AutoShape 24"/>
          <p:cNvSpPr>
            <a:spLocks noChangeArrowheads="1"/>
          </p:cNvSpPr>
          <p:nvPr/>
        </p:nvSpPr>
        <p:spPr bwMode="auto">
          <a:xfrm>
            <a:off x="5940425" y="3357563"/>
            <a:ext cx="1871663" cy="720725"/>
          </a:xfrm>
          <a:prstGeom prst="wedgeRectCallout">
            <a:avLst>
              <a:gd name="adj1" fmla="val -97676"/>
              <a:gd name="adj2" fmla="val 67690"/>
            </a:avLst>
          </a:prstGeom>
          <a:solidFill>
            <a:schemeClr val="accent1"/>
          </a:solidFill>
          <a:ln w="9525">
            <a:solidFill>
              <a:schemeClr val="tx1"/>
            </a:solidFill>
            <a:miter lim="800000"/>
            <a:headEnd/>
            <a:tailEnd/>
          </a:ln>
        </p:spPr>
        <p:txBody>
          <a:bodyPr/>
          <a:lstStyle/>
          <a:p>
            <a:pPr algn="ctr"/>
            <a:endParaRPr lang="ru-RU">
              <a:solidFill>
                <a:srgbClr val="003399"/>
              </a:solidFill>
              <a:cs typeface="Arial" charset="0"/>
            </a:endParaRPr>
          </a:p>
        </p:txBody>
      </p:sp>
      <p:sp>
        <p:nvSpPr>
          <p:cNvPr id="19473" name="Text Box 25"/>
          <p:cNvSpPr txBox="1">
            <a:spLocks noChangeArrowheads="1"/>
          </p:cNvSpPr>
          <p:nvPr/>
        </p:nvSpPr>
        <p:spPr bwMode="auto">
          <a:xfrm>
            <a:off x="1331913" y="3357563"/>
            <a:ext cx="1109662" cy="639762"/>
          </a:xfrm>
          <a:prstGeom prst="rect">
            <a:avLst/>
          </a:prstGeom>
          <a:noFill/>
          <a:ln w="9525">
            <a:noFill/>
            <a:miter lim="800000"/>
            <a:headEnd/>
            <a:tailEnd/>
          </a:ln>
        </p:spPr>
        <p:txBody>
          <a:bodyPr wrap="none">
            <a:spAutoFit/>
          </a:bodyPr>
          <a:lstStyle/>
          <a:p>
            <a:r>
              <a:rPr lang="ru-RU" sz="1200">
                <a:solidFill>
                  <a:srgbClr val="003399"/>
                </a:solidFill>
                <a:cs typeface="Arial" charset="0"/>
              </a:rPr>
              <a:t>Конкретные, </a:t>
            </a:r>
          </a:p>
          <a:p>
            <a:r>
              <a:rPr lang="ru-RU" sz="1200">
                <a:solidFill>
                  <a:srgbClr val="003399"/>
                </a:solidFill>
                <a:cs typeface="Arial" charset="0"/>
              </a:rPr>
              <a:t>узкие </a:t>
            </a:r>
          </a:p>
          <a:p>
            <a:r>
              <a:rPr lang="ru-RU" sz="1200">
                <a:solidFill>
                  <a:srgbClr val="003399"/>
                </a:solidFill>
                <a:cs typeface="Arial" charset="0"/>
              </a:rPr>
              <a:t>навыки</a:t>
            </a:r>
          </a:p>
        </p:txBody>
      </p:sp>
      <p:sp>
        <p:nvSpPr>
          <p:cNvPr id="19474" name="Text Box 27"/>
          <p:cNvSpPr txBox="1">
            <a:spLocks noChangeArrowheads="1"/>
          </p:cNvSpPr>
          <p:nvPr/>
        </p:nvSpPr>
        <p:spPr bwMode="auto">
          <a:xfrm>
            <a:off x="5940425" y="3357563"/>
            <a:ext cx="2016125" cy="639762"/>
          </a:xfrm>
          <a:prstGeom prst="rect">
            <a:avLst/>
          </a:prstGeom>
          <a:noFill/>
          <a:ln w="9525">
            <a:noFill/>
            <a:miter lim="800000"/>
            <a:headEnd/>
            <a:tailEnd/>
          </a:ln>
        </p:spPr>
        <p:txBody>
          <a:bodyPr>
            <a:spAutoFit/>
          </a:bodyPr>
          <a:lstStyle/>
          <a:p>
            <a:r>
              <a:rPr lang="ru-RU" sz="1200">
                <a:solidFill>
                  <a:srgbClr val="003399"/>
                </a:solidFill>
                <a:cs typeface="Arial" charset="0"/>
              </a:rPr>
              <a:t>Универсальные, </a:t>
            </a:r>
          </a:p>
          <a:p>
            <a:r>
              <a:rPr lang="ru-RU" sz="1200">
                <a:solidFill>
                  <a:srgbClr val="003399"/>
                </a:solidFill>
                <a:cs typeface="Arial" charset="0"/>
              </a:rPr>
              <a:t>широкого применения</a:t>
            </a:r>
          </a:p>
          <a:p>
            <a:r>
              <a:rPr lang="ru-RU" sz="1200">
                <a:solidFill>
                  <a:srgbClr val="003399"/>
                </a:solidFill>
                <a:cs typeface="Arial" charset="0"/>
              </a:rPr>
              <a:t>навыки</a:t>
            </a:r>
          </a:p>
        </p:txBody>
      </p:sp>
      <p:sp>
        <p:nvSpPr>
          <p:cNvPr id="19476" name="Text Box 29"/>
          <p:cNvSpPr txBox="1">
            <a:spLocks noChangeArrowheads="1"/>
          </p:cNvSpPr>
          <p:nvPr/>
        </p:nvSpPr>
        <p:spPr bwMode="auto">
          <a:xfrm>
            <a:off x="468313" y="4292600"/>
            <a:ext cx="1816100" cy="1004888"/>
          </a:xfrm>
          <a:prstGeom prst="rect">
            <a:avLst/>
          </a:prstGeom>
          <a:solidFill>
            <a:srgbClr val="CCFFCC"/>
          </a:solidFill>
          <a:ln w="9525">
            <a:noFill/>
            <a:miter lim="800000"/>
            <a:headEnd/>
            <a:tailEnd/>
          </a:ln>
        </p:spPr>
        <p:txBody>
          <a:bodyPr wrap="none">
            <a:spAutoFit/>
          </a:bodyPr>
          <a:lstStyle/>
          <a:p>
            <a:r>
              <a:rPr lang="ru-RU" sz="1200">
                <a:solidFill>
                  <a:srgbClr val="003399"/>
                </a:solidFill>
                <a:cs typeface="Arial" charset="0"/>
              </a:rPr>
              <a:t>Писать карандашом,</a:t>
            </a:r>
          </a:p>
          <a:p>
            <a:r>
              <a:rPr lang="ru-RU" sz="1200">
                <a:solidFill>
                  <a:srgbClr val="003399"/>
                </a:solidFill>
                <a:cs typeface="Arial" charset="0"/>
              </a:rPr>
              <a:t>водить машину,</a:t>
            </a:r>
            <a:br>
              <a:rPr lang="ru-RU" sz="1200">
                <a:solidFill>
                  <a:srgbClr val="003399"/>
                </a:solidFill>
                <a:cs typeface="Arial" charset="0"/>
              </a:rPr>
            </a:br>
            <a:r>
              <a:rPr lang="ru-RU" sz="1200">
                <a:solidFill>
                  <a:srgbClr val="003399"/>
                </a:solidFill>
                <a:cs typeface="Arial" charset="0"/>
              </a:rPr>
              <a:t>пользоваться ложкой,</a:t>
            </a:r>
            <a:br>
              <a:rPr lang="ru-RU" sz="1200">
                <a:solidFill>
                  <a:srgbClr val="003399"/>
                </a:solidFill>
                <a:cs typeface="Arial" charset="0"/>
              </a:rPr>
            </a:br>
            <a:r>
              <a:rPr lang="ru-RU" sz="1200">
                <a:solidFill>
                  <a:srgbClr val="003399"/>
                </a:solidFill>
                <a:cs typeface="Arial" charset="0"/>
              </a:rPr>
              <a:t>говорить по английски,</a:t>
            </a:r>
            <a:br>
              <a:rPr lang="ru-RU" sz="1200">
                <a:solidFill>
                  <a:srgbClr val="003399"/>
                </a:solidFill>
                <a:cs typeface="Arial" charset="0"/>
              </a:rPr>
            </a:br>
            <a:r>
              <a:rPr lang="ru-RU" sz="1200">
                <a:solidFill>
                  <a:srgbClr val="003399"/>
                </a:solidFill>
                <a:cs typeface="Arial" charset="0"/>
              </a:rPr>
              <a:t>подавать даме руку…</a:t>
            </a:r>
          </a:p>
        </p:txBody>
      </p:sp>
      <p:sp>
        <p:nvSpPr>
          <p:cNvPr id="19477" name="Text Box 30"/>
          <p:cNvSpPr txBox="1">
            <a:spLocks noChangeArrowheads="1"/>
          </p:cNvSpPr>
          <p:nvPr/>
        </p:nvSpPr>
        <p:spPr bwMode="auto">
          <a:xfrm>
            <a:off x="6804025" y="4170363"/>
            <a:ext cx="1863725" cy="1004887"/>
          </a:xfrm>
          <a:prstGeom prst="rect">
            <a:avLst/>
          </a:prstGeom>
          <a:solidFill>
            <a:srgbClr val="CCFFCC"/>
          </a:solidFill>
          <a:ln w="9525">
            <a:noFill/>
            <a:miter lim="800000"/>
            <a:headEnd/>
            <a:tailEnd/>
          </a:ln>
        </p:spPr>
        <p:txBody>
          <a:bodyPr wrap="none">
            <a:spAutoFit/>
          </a:bodyPr>
          <a:lstStyle/>
          <a:p>
            <a:r>
              <a:rPr lang="ru-RU" sz="1200">
                <a:solidFill>
                  <a:srgbClr val="003399"/>
                </a:solidFill>
                <a:cs typeface="Arial" charset="0"/>
              </a:rPr>
              <a:t>Включать голову,</a:t>
            </a:r>
            <a:br>
              <a:rPr lang="ru-RU" sz="1200">
                <a:solidFill>
                  <a:srgbClr val="003399"/>
                </a:solidFill>
                <a:cs typeface="Arial" charset="0"/>
              </a:rPr>
            </a:br>
            <a:r>
              <a:rPr lang="ru-RU" sz="1200">
                <a:solidFill>
                  <a:srgbClr val="003399"/>
                </a:solidFill>
                <a:cs typeface="Arial" charset="0"/>
              </a:rPr>
              <a:t>позитивное отношение </a:t>
            </a:r>
            <a:br>
              <a:rPr lang="ru-RU" sz="1200">
                <a:solidFill>
                  <a:srgbClr val="003399"/>
                </a:solidFill>
                <a:cs typeface="Arial" charset="0"/>
              </a:rPr>
            </a:br>
            <a:r>
              <a:rPr lang="ru-RU" sz="1200">
                <a:solidFill>
                  <a:srgbClr val="003399"/>
                </a:solidFill>
                <a:cs typeface="Arial" charset="0"/>
              </a:rPr>
              <a:t>к жизни,</a:t>
            </a:r>
            <a:br>
              <a:rPr lang="ru-RU" sz="1200">
                <a:solidFill>
                  <a:srgbClr val="003399"/>
                </a:solidFill>
                <a:cs typeface="Arial" charset="0"/>
              </a:rPr>
            </a:br>
            <a:r>
              <a:rPr lang="ru-RU" sz="1200">
                <a:solidFill>
                  <a:srgbClr val="003399"/>
                </a:solidFill>
                <a:cs typeface="Arial" charset="0"/>
              </a:rPr>
              <a:t>ответственность и</a:t>
            </a:r>
            <a:br>
              <a:rPr lang="ru-RU" sz="1200">
                <a:solidFill>
                  <a:srgbClr val="003399"/>
                </a:solidFill>
                <a:cs typeface="Arial" charset="0"/>
              </a:rPr>
            </a:br>
            <a:r>
              <a:rPr lang="ru-RU" sz="1200">
                <a:solidFill>
                  <a:srgbClr val="003399"/>
                </a:solidFill>
                <a:cs typeface="Arial" charset="0"/>
              </a:rPr>
              <a:t>дисциплина…</a:t>
            </a:r>
          </a:p>
        </p:txBody>
      </p:sp>
      <p:sp>
        <p:nvSpPr>
          <p:cNvPr id="19479" name="Text Box 32"/>
          <p:cNvSpPr txBox="1">
            <a:spLocks noChangeArrowheads="1"/>
          </p:cNvSpPr>
          <p:nvPr/>
        </p:nvSpPr>
        <p:spPr bwMode="auto">
          <a:xfrm>
            <a:off x="3471863" y="5753100"/>
            <a:ext cx="3486150" cy="641350"/>
          </a:xfrm>
          <a:prstGeom prst="rect">
            <a:avLst/>
          </a:prstGeom>
          <a:noFill/>
          <a:ln w="9525">
            <a:noFill/>
            <a:miter lim="800000"/>
            <a:headEnd/>
            <a:tailEnd/>
          </a:ln>
        </p:spPr>
        <p:txBody>
          <a:bodyPr wrap="none">
            <a:spAutoFit/>
          </a:bodyPr>
          <a:lstStyle/>
          <a:p>
            <a:r>
              <a:rPr lang="ru-RU">
                <a:solidFill>
                  <a:srgbClr val="003399"/>
                </a:solidFill>
                <a:cs typeface="Arial" charset="0"/>
              </a:rPr>
              <a:t>Раскладка товаров?</a:t>
            </a:r>
          </a:p>
          <a:p>
            <a:r>
              <a:rPr lang="ru-RU">
                <a:solidFill>
                  <a:srgbClr val="003399"/>
                </a:solidFill>
                <a:cs typeface="Arial" charset="0"/>
              </a:rPr>
              <a:t>Предотвращение конфликтов?</a:t>
            </a:r>
          </a:p>
        </p:txBody>
      </p:sp>
      <p:sp>
        <p:nvSpPr>
          <p:cNvPr id="26633" name="Oval 20"/>
          <p:cNvSpPr>
            <a:spLocks noChangeArrowheads="1"/>
          </p:cNvSpPr>
          <p:nvPr/>
        </p:nvSpPr>
        <p:spPr bwMode="auto">
          <a:xfrm>
            <a:off x="3132138" y="3357563"/>
            <a:ext cx="2663825" cy="2376487"/>
          </a:xfrm>
          <a:prstGeom prst="ellipse">
            <a:avLst/>
          </a:prstGeom>
          <a:solidFill>
            <a:schemeClr val="accent1">
              <a:alpha val="47842"/>
            </a:schemeClr>
          </a:solidFill>
          <a:ln w="9525">
            <a:solidFill>
              <a:schemeClr val="tx1"/>
            </a:solidFill>
            <a:round/>
            <a:headEnd/>
            <a:tailEnd/>
          </a:ln>
        </p:spPr>
        <p:txBody>
          <a:bodyPr wrap="none" anchor="b"/>
          <a:lstStyle/>
          <a:p>
            <a:pPr algn="ctr"/>
            <a:r>
              <a:rPr lang="ru-RU">
                <a:solidFill>
                  <a:srgbClr val="003399"/>
                </a:solidFill>
                <a:cs typeface="Arial" charset="0"/>
              </a:rPr>
              <a:t>Навыковые </a:t>
            </a:r>
            <a:br>
              <a:rPr lang="ru-RU">
                <a:solidFill>
                  <a:srgbClr val="003399"/>
                </a:solidFill>
                <a:cs typeface="Arial" charset="0"/>
              </a:rPr>
            </a:br>
            <a:r>
              <a:rPr lang="ru-RU">
                <a:solidFill>
                  <a:srgbClr val="003399"/>
                </a:solidFill>
                <a:cs typeface="Arial" charset="0"/>
              </a:rPr>
              <a:t>тренинги</a:t>
            </a:r>
          </a:p>
        </p:txBody>
      </p:sp>
      <p:sp>
        <p:nvSpPr>
          <p:cNvPr id="19481" name="Oval 22"/>
          <p:cNvSpPr>
            <a:spLocks noChangeArrowheads="1"/>
          </p:cNvSpPr>
          <p:nvPr/>
        </p:nvSpPr>
        <p:spPr bwMode="auto">
          <a:xfrm>
            <a:off x="3214688" y="928688"/>
            <a:ext cx="2519362" cy="1800225"/>
          </a:xfrm>
          <a:prstGeom prst="ellipse">
            <a:avLst/>
          </a:prstGeom>
          <a:solidFill>
            <a:schemeClr val="accent1">
              <a:alpha val="47058"/>
            </a:schemeClr>
          </a:solidFill>
          <a:ln w="9525">
            <a:solidFill>
              <a:schemeClr val="tx1"/>
            </a:solidFill>
            <a:round/>
            <a:headEnd/>
            <a:tailEnd/>
          </a:ln>
        </p:spPr>
        <p:txBody>
          <a:bodyPr wrap="none"/>
          <a:lstStyle/>
          <a:p>
            <a:pPr algn="ctr"/>
            <a:r>
              <a:rPr lang="ru-RU">
                <a:solidFill>
                  <a:srgbClr val="003399"/>
                </a:solidFill>
                <a:cs typeface="Arial" charset="0"/>
              </a:rPr>
              <a:t>Тренинги </a:t>
            </a:r>
          </a:p>
          <a:p>
            <a:pPr algn="ctr"/>
            <a:r>
              <a:rPr lang="ru-RU">
                <a:solidFill>
                  <a:srgbClr val="003399"/>
                </a:solidFill>
                <a:cs typeface="Arial" charset="0"/>
              </a:rPr>
              <a:t>личностного роста</a:t>
            </a:r>
          </a:p>
        </p:txBody>
      </p:sp>
      <p:sp>
        <p:nvSpPr>
          <p:cNvPr id="26" name="Oval 22"/>
          <p:cNvSpPr>
            <a:spLocks noChangeArrowheads="1"/>
          </p:cNvSpPr>
          <p:nvPr/>
        </p:nvSpPr>
        <p:spPr bwMode="auto">
          <a:xfrm>
            <a:off x="3500438" y="3429000"/>
            <a:ext cx="1643062" cy="1214438"/>
          </a:xfrm>
          <a:prstGeom prst="ellipse">
            <a:avLst/>
          </a:prstGeom>
          <a:solidFill>
            <a:schemeClr val="accent1">
              <a:alpha val="47058"/>
            </a:schemeClr>
          </a:solidFill>
          <a:ln w="9525">
            <a:solidFill>
              <a:schemeClr val="tx1"/>
            </a:solidFill>
            <a:round/>
            <a:headEnd/>
            <a:tailEnd/>
          </a:ln>
        </p:spPr>
        <p:txBody>
          <a:bodyPr wrap="none"/>
          <a:lstStyle/>
          <a:p>
            <a:pPr algn="ctr"/>
            <a:r>
              <a:rPr lang="ru-RU">
                <a:solidFill>
                  <a:srgbClr val="003399"/>
                </a:solidFill>
                <a:cs typeface="Arial" charset="0"/>
              </a:rPr>
              <a:t>Тренинги </a:t>
            </a:r>
          </a:p>
          <a:p>
            <a:pPr algn="ctr"/>
            <a:r>
              <a:rPr lang="ru-RU">
                <a:solidFill>
                  <a:srgbClr val="003399"/>
                </a:solidFill>
                <a:cs typeface="Arial" charset="0"/>
              </a:rPr>
              <a:t>личностного </a:t>
            </a:r>
            <a:br>
              <a:rPr lang="ru-RU">
                <a:solidFill>
                  <a:srgbClr val="003399"/>
                </a:solidFill>
                <a:cs typeface="Arial" charset="0"/>
              </a:rPr>
            </a:br>
            <a:r>
              <a:rPr lang="ru-RU">
                <a:solidFill>
                  <a:srgbClr val="003399"/>
                </a:solidFill>
                <a:cs typeface="Arial" charset="0"/>
              </a:rPr>
              <a:t>роста</a:t>
            </a:r>
          </a:p>
        </p:txBody>
      </p:sp>
    </p:spTree>
    <p:extLst>
      <p:ext uri="{BB962C8B-B14F-4D97-AF65-F5344CB8AC3E}">
        <p14:creationId xmlns:p14="http://schemas.microsoft.com/office/powerpoint/2010/main" val="48525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1" nodeType="clickEffect">
                                  <p:stCondLst>
                                    <p:cond delay="0"/>
                                  </p:stCondLst>
                                  <p:childTnLst>
                                    <p:animMotion origin="layout" path="M 0 0  L 0 0.33333  E" pathEditMode="relative" ptsTypes="">
                                      <p:cBhvr>
                                        <p:cTn id="10" dur="2000" fill="hold"/>
                                        <p:tgtEl>
                                          <p:spTgt spid="19481"/>
                                        </p:tgtEl>
                                        <p:attrNameLst>
                                          <p:attrName>ppt_x</p:attrName>
                                          <p:attrName>ppt_y</p:attrName>
                                        </p:attrNameLst>
                                      </p:cBhvr>
                                    </p:animMotion>
                                  </p:childTnLst>
                                </p:cTn>
                              </p:par>
                            </p:childTnLst>
                          </p:cTn>
                        </p:par>
                        <p:par>
                          <p:cTn id="11" fill="hold">
                            <p:stCondLst>
                              <p:cond delay="2000"/>
                            </p:stCondLst>
                            <p:childTnLst>
                              <p:par>
                                <p:cTn id="12" presetID="55" presetClass="exit" presetSubtype="0" fill="hold" grpId="2" nodeType="afterEffect">
                                  <p:stCondLst>
                                    <p:cond delay="0"/>
                                  </p:stCondLst>
                                  <p:childTnLst>
                                    <p:anim calcmode="lin" valueType="num">
                                      <p:cBhvr>
                                        <p:cTn id="13" dur="1000"/>
                                        <p:tgtEl>
                                          <p:spTgt spid="19481"/>
                                        </p:tgtEl>
                                        <p:attrNameLst>
                                          <p:attrName>ppt_w</p:attrName>
                                        </p:attrNameLst>
                                      </p:cBhvr>
                                      <p:tavLst>
                                        <p:tav tm="0">
                                          <p:val>
                                            <p:strVal val="ppt_w"/>
                                          </p:val>
                                        </p:tav>
                                        <p:tav tm="100000">
                                          <p:val>
                                            <p:strVal val="ppt_w*0.70"/>
                                          </p:val>
                                        </p:tav>
                                      </p:tavLst>
                                    </p:anim>
                                    <p:anim calcmode="lin" valueType="num">
                                      <p:cBhvr>
                                        <p:cTn id="14" dur="1000"/>
                                        <p:tgtEl>
                                          <p:spTgt spid="19481"/>
                                        </p:tgtEl>
                                        <p:attrNameLst>
                                          <p:attrName>ppt_h</p:attrName>
                                        </p:attrNameLst>
                                      </p:cBhvr>
                                      <p:tavLst>
                                        <p:tav tm="0">
                                          <p:val>
                                            <p:strVal val="ppt_h"/>
                                          </p:val>
                                        </p:tav>
                                        <p:tav tm="100000">
                                          <p:val>
                                            <p:strVal val="ppt_h"/>
                                          </p:val>
                                        </p:tav>
                                      </p:tavLst>
                                    </p:anim>
                                    <p:animEffect transition="out" filter="fade">
                                      <p:cBhvr>
                                        <p:cTn id="15" dur="1000"/>
                                        <p:tgtEl>
                                          <p:spTgt spid="19481"/>
                                        </p:tgtEl>
                                      </p:cBhvr>
                                    </p:animEffect>
                                    <p:set>
                                      <p:cBhvr>
                                        <p:cTn id="16" dur="1" fill="hold">
                                          <p:stCondLst>
                                            <p:cond delay="999"/>
                                          </p:stCondLst>
                                        </p:cTn>
                                        <p:tgtEl>
                                          <p:spTgt spid="19481"/>
                                        </p:tgtEl>
                                        <p:attrNameLst>
                                          <p:attrName>style.visibility</p:attrName>
                                        </p:attrNameLst>
                                      </p:cBhvr>
                                      <p:to>
                                        <p:strVal val="hidden"/>
                                      </p:to>
                                    </p:set>
                                  </p:childTnLst>
                                </p:cTn>
                              </p:par>
                            </p:childTnLst>
                          </p:cTn>
                        </p:par>
                        <p:par>
                          <p:cTn id="17" fill="hold">
                            <p:stCondLst>
                              <p:cond delay="3000"/>
                            </p:stCondLst>
                            <p:childTnLst>
                              <p:par>
                                <p:cTn id="18" presetID="53" presetClass="entr" presetSubtype="0" fill="hold" grpId="0" nodeType="after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p:cTn id="20" dur="500" fill="hold"/>
                                        <p:tgtEl>
                                          <p:spTgt spid="26"/>
                                        </p:tgtEl>
                                        <p:attrNameLst>
                                          <p:attrName>ppt_w</p:attrName>
                                        </p:attrNameLst>
                                      </p:cBhvr>
                                      <p:tavLst>
                                        <p:tav tm="0">
                                          <p:val>
                                            <p:fltVal val="0"/>
                                          </p:val>
                                        </p:tav>
                                        <p:tav tm="100000">
                                          <p:val>
                                            <p:strVal val="#ppt_w"/>
                                          </p:val>
                                        </p:tav>
                                      </p:tavLst>
                                    </p:anim>
                                    <p:anim calcmode="lin" valueType="num">
                                      <p:cBhvr>
                                        <p:cTn id="21" dur="500" fill="hold"/>
                                        <p:tgtEl>
                                          <p:spTgt spid="26"/>
                                        </p:tgtEl>
                                        <p:attrNameLst>
                                          <p:attrName>ppt_h</p:attrName>
                                        </p:attrNameLst>
                                      </p:cBhvr>
                                      <p:tavLst>
                                        <p:tav tm="0">
                                          <p:val>
                                            <p:fltVal val="0"/>
                                          </p:val>
                                        </p:tav>
                                        <p:tav tm="100000">
                                          <p:val>
                                            <p:strVal val="#ppt_h"/>
                                          </p:val>
                                        </p:tav>
                                      </p:tavLst>
                                    </p:anim>
                                    <p:animEffect transition="in" filter="fad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458"/>
                                        </p:tgtEl>
                                        <p:attrNameLst>
                                          <p:attrName>style.visibility</p:attrName>
                                        </p:attrNameLst>
                                      </p:cBhvr>
                                      <p:to>
                                        <p:strVal val="visible"/>
                                      </p:to>
                                    </p:set>
                                    <p:animEffect transition="in" filter="fade">
                                      <p:cBhvr>
                                        <p:cTn id="27" dur="2000"/>
                                        <p:tgtEl>
                                          <p:spTgt spid="1945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9473"/>
                                        </p:tgtEl>
                                        <p:attrNameLst>
                                          <p:attrName>style.visibility</p:attrName>
                                        </p:attrNameLst>
                                      </p:cBhvr>
                                      <p:to>
                                        <p:strVal val="visible"/>
                                      </p:to>
                                    </p:set>
                                    <p:animEffect transition="in" filter="fade">
                                      <p:cBhvr>
                                        <p:cTn id="30" dur="2000"/>
                                        <p:tgtEl>
                                          <p:spTgt spid="19473"/>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47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9472"/>
                                        </p:tgtEl>
                                        <p:attrNameLst>
                                          <p:attrName>style.visibility</p:attrName>
                                        </p:attrNameLst>
                                      </p:cBhvr>
                                      <p:to>
                                        <p:strVal val="visible"/>
                                      </p:to>
                                    </p:set>
                                    <p:animEffect transition="in" filter="fade">
                                      <p:cBhvr>
                                        <p:cTn id="39" dur="2000"/>
                                        <p:tgtEl>
                                          <p:spTgt spid="1947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9474"/>
                                        </p:tgtEl>
                                        <p:attrNameLst>
                                          <p:attrName>style.visibility</p:attrName>
                                        </p:attrNameLst>
                                      </p:cBhvr>
                                      <p:to>
                                        <p:strVal val="visible"/>
                                      </p:to>
                                    </p:set>
                                    <p:animEffect transition="in" filter="fade">
                                      <p:cBhvr>
                                        <p:cTn id="42" dur="2000"/>
                                        <p:tgtEl>
                                          <p:spTgt spid="19474"/>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47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49" presetClass="entr" presetSubtype="0" decel="100000" fill="hold" grpId="0" nodeType="clickEffect">
                                  <p:stCondLst>
                                    <p:cond delay="0"/>
                                  </p:stCondLst>
                                  <p:childTnLst>
                                    <p:set>
                                      <p:cBhvr>
                                        <p:cTn id="50" dur="1" fill="hold">
                                          <p:stCondLst>
                                            <p:cond delay="0"/>
                                          </p:stCondLst>
                                        </p:cTn>
                                        <p:tgtEl>
                                          <p:spTgt spid="19479"/>
                                        </p:tgtEl>
                                        <p:attrNameLst>
                                          <p:attrName>style.visibility</p:attrName>
                                        </p:attrNameLst>
                                      </p:cBhvr>
                                      <p:to>
                                        <p:strVal val="visible"/>
                                      </p:to>
                                    </p:set>
                                    <p:anim calcmode="lin" valueType="num">
                                      <p:cBhvr>
                                        <p:cTn id="51" dur="500" fill="hold"/>
                                        <p:tgtEl>
                                          <p:spTgt spid="19479"/>
                                        </p:tgtEl>
                                        <p:attrNameLst>
                                          <p:attrName>ppt_w</p:attrName>
                                        </p:attrNameLst>
                                      </p:cBhvr>
                                      <p:tavLst>
                                        <p:tav tm="0">
                                          <p:val>
                                            <p:fltVal val="0"/>
                                          </p:val>
                                        </p:tav>
                                        <p:tav tm="100000">
                                          <p:val>
                                            <p:strVal val="#ppt_w"/>
                                          </p:val>
                                        </p:tav>
                                      </p:tavLst>
                                    </p:anim>
                                    <p:anim calcmode="lin" valueType="num">
                                      <p:cBhvr>
                                        <p:cTn id="52" dur="500" fill="hold"/>
                                        <p:tgtEl>
                                          <p:spTgt spid="19479"/>
                                        </p:tgtEl>
                                        <p:attrNameLst>
                                          <p:attrName>ppt_h</p:attrName>
                                        </p:attrNameLst>
                                      </p:cBhvr>
                                      <p:tavLst>
                                        <p:tav tm="0">
                                          <p:val>
                                            <p:fltVal val="0"/>
                                          </p:val>
                                        </p:tav>
                                        <p:tav tm="100000">
                                          <p:val>
                                            <p:strVal val="#ppt_h"/>
                                          </p:val>
                                        </p:tav>
                                      </p:tavLst>
                                    </p:anim>
                                    <p:anim calcmode="lin" valueType="num">
                                      <p:cBhvr>
                                        <p:cTn id="53" dur="500" fill="hold"/>
                                        <p:tgtEl>
                                          <p:spTgt spid="19479"/>
                                        </p:tgtEl>
                                        <p:attrNameLst>
                                          <p:attrName>style.rotation</p:attrName>
                                        </p:attrNameLst>
                                      </p:cBhvr>
                                      <p:tavLst>
                                        <p:tav tm="0">
                                          <p:val>
                                            <p:fltVal val="360"/>
                                          </p:val>
                                        </p:tav>
                                        <p:tav tm="100000">
                                          <p:val>
                                            <p:fltVal val="0"/>
                                          </p:val>
                                        </p:tav>
                                      </p:tavLst>
                                    </p:anim>
                                    <p:animEffect transition="in" filter="fade">
                                      <p:cBhvr>
                                        <p:cTn id="54" dur="500"/>
                                        <p:tgtEl>
                                          <p:spTgt spid="19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P spid="19472" grpId="0" animBg="1"/>
      <p:bldP spid="19473" grpId="0"/>
      <p:bldP spid="19474" grpId="0"/>
      <p:bldP spid="19476" grpId="0" animBg="1"/>
      <p:bldP spid="19477" grpId="0" animBg="1"/>
      <p:bldP spid="19479" grpId="0"/>
      <p:bldP spid="19481" grpId="0" animBg="1"/>
      <p:bldP spid="19481" grpId="1" animBg="1"/>
      <p:bldP spid="19481" grpId="2" animBg="1"/>
      <p:bldP spid="2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5"/>
          <p:cNvSpPr txBox="1">
            <a:spLocks noChangeArrowheads="1"/>
          </p:cNvSpPr>
          <p:nvPr/>
        </p:nvSpPr>
        <p:spPr bwMode="auto">
          <a:xfrm>
            <a:off x="611188" y="692150"/>
            <a:ext cx="7705725" cy="1752600"/>
          </a:xfrm>
          <a:prstGeom prst="rect">
            <a:avLst/>
          </a:prstGeom>
          <a:solidFill>
            <a:srgbClr val="FFFF99"/>
          </a:solidFill>
          <a:ln w="12700">
            <a:solidFill>
              <a:schemeClr val="tx1"/>
            </a:solidFill>
            <a:miter lim="800000"/>
            <a:headEnd/>
            <a:tailEnd/>
          </a:ln>
        </p:spPr>
        <p:txBody>
          <a:bodyPr>
            <a:spAutoFit/>
          </a:bodyPr>
          <a:lstStyle/>
          <a:p>
            <a:pPr algn="ctr"/>
            <a:r>
              <a:rPr lang="ru-RU">
                <a:solidFill>
                  <a:srgbClr val="003399"/>
                </a:solidFill>
                <a:cs typeface="Arial" charset="0"/>
              </a:rPr>
              <a:t>Способы действия (вырабатываются)</a:t>
            </a:r>
          </a:p>
          <a:p>
            <a:pPr algn="ctr"/>
            <a:endParaRPr lang="ru-RU">
              <a:solidFill>
                <a:srgbClr val="003399"/>
              </a:solidFill>
              <a:cs typeface="Arial" charset="0"/>
            </a:endParaRPr>
          </a:p>
          <a:p>
            <a:pPr algn="ctr"/>
            <a:endParaRPr lang="ru-RU">
              <a:solidFill>
                <a:srgbClr val="003399"/>
              </a:solidFill>
              <a:cs typeface="Arial" charset="0"/>
            </a:endParaRPr>
          </a:p>
          <a:p>
            <a:pPr algn="ctr"/>
            <a:endParaRPr lang="ru-RU">
              <a:solidFill>
                <a:srgbClr val="003399"/>
              </a:solidFill>
              <a:cs typeface="Arial" charset="0"/>
            </a:endParaRPr>
          </a:p>
          <a:p>
            <a:pPr algn="ctr"/>
            <a:endParaRPr lang="ru-RU">
              <a:solidFill>
                <a:srgbClr val="003399"/>
              </a:solidFill>
              <a:cs typeface="Arial" charset="0"/>
            </a:endParaRPr>
          </a:p>
          <a:p>
            <a:pPr algn="ctr"/>
            <a:endParaRPr lang="ru-RU">
              <a:solidFill>
                <a:srgbClr val="003399"/>
              </a:solidFill>
              <a:cs typeface="Arial" charset="0"/>
            </a:endParaRPr>
          </a:p>
        </p:txBody>
      </p:sp>
      <p:sp>
        <p:nvSpPr>
          <p:cNvPr id="19460" name="Text Box 6"/>
          <p:cNvSpPr txBox="1">
            <a:spLocks noChangeArrowheads="1"/>
          </p:cNvSpPr>
          <p:nvPr/>
        </p:nvSpPr>
        <p:spPr bwMode="auto">
          <a:xfrm>
            <a:off x="1116013" y="1104900"/>
            <a:ext cx="1584325" cy="376238"/>
          </a:xfrm>
          <a:prstGeom prst="rect">
            <a:avLst/>
          </a:prstGeom>
          <a:solidFill>
            <a:srgbClr val="FFFF00"/>
          </a:solidFill>
          <a:ln w="9525">
            <a:solidFill>
              <a:schemeClr val="tx1"/>
            </a:solidFill>
            <a:miter lim="800000"/>
            <a:headEnd/>
            <a:tailEnd/>
          </a:ln>
        </p:spPr>
        <p:txBody>
          <a:bodyPr>
            <a:spAutoFit/>
          </a:bodyPr>
          <a:lstStyle/>
          <a:p>
            <a:pPr algn="ctr"/>
            <a:r>
              <a:rPr lang="ru-RU">
                <a:solidFill>
                  <a:srgbClr val="003399"/>
                </a:solidFill>
                <a:cs typeface="Arial" charset="0"/>
              </a:rPr>
              <a:t>Умение</a:t>
            </a:r>
          </a:p>
        </p:txBody>
      </p:sp>
      <p:sp>
        <p:nvSpPr>
          <p:cNvPr id="19461" name="Text Box 7"/>
          <p:cNvSpPr txBox="1">
            <a:spLocks noChangeArrowheads="1"/>
          </p:cNvSpPr>
          <p:nvPr/>
        </p:nvSpPr>
        <p:spPr bwMode="auto">
          <a:xfrm>
            <a:off x="3851275" y="1104900"/>
            <a:ext cx="1441450" cy="376238"/>
          </a:xfrm>
          <a:prstGeom prst="rect">
            <a:avLst/>
          </a:prstGeom>
          <a:solidFill>
            <a:srgbClr val="FFFF00"/>
          </a:solidFill>
          <a:ln w="9525">
            <a:solidFill>
              <a:schemeClr val="tx1"/>
            </a:solidFill>
            <a:miter lim="800000"/>
            <a:headEnd/>
            <a:tailEnd/>
          </a:ln>
        </p:spPr>
        <p:txBody>
          <a:bodyPr>
            <a:spAutoFit/>
          </a:bodyPr>
          <a:lstStyle/>
          <a:p>
            <a:pPr algn="ctr"/>
            <a:r>
              <a:rPr lang="ru-RU">
                <a:solidFill>
                  <a:srgbClr val="003399"/>
                </a:solidFill>
                <a:cs typeface="Arial" charset="0"/>
              </a:rPr>
              <a:t>Навык</a:t>
            </a:r>
          </a:p>
        </p:txBody>
      </p:sp>
      <p:sp>
        <p:nvSpPr>
          <p:cNvPr id="19462" name="Text Box 8"/>
          <p:cNvSpPr txBox="1">
            <a:spLocks noChangeArrowheads="1"/>
          </p:cNvSpPr>
          <p:nvPr/>
        </p:nvSpPr>
        <p:spPr bwMode="auto">
          <a:xfrm>
            <a:off x="6372225" y="1104900"/>
            <a:ext cx="1679575" cy="376238"/>
          </a:xfrm>
          <a:prstGeom prst="rect">
            <a:avLst/>
          </a:prstGeom>
          <a:solidFill>
            <a:srgbClr val="FFFF00"/>
          </a:solidFill>
          <a:ln w="9525">
            <a:solidFill>
              <a:schemeClr val="tx1"/>
            </a:solidFill>
            <a:miter lim="800000"/>
            <a:headEnd/>
            <a:tailEnd/>
          </a:ln>
        </p:spPr>
        <p:txBody>
          <a:bodyPr>
            <a:spAutoFit/>
          </a:bodyPr>
          <a:lstStyle/>
          <a:p>
            <a:pPr algn="ctr"/>
            <a:r>
              <a:rPr lang="ru-RU">
                <a:solidFill>
                  <a:srgbClr val="003399"/>
                </a:solidFill>
                <a:cs typeface="Arial" charset="0"/>
              </a:rPr>
              <a:t>Привычка</a:t>
            </a:r>
          </a:p>
        </p:txBody>
      </p:sp>
      <p:sp>
        <p:nvSpPr>
          <p:cNvPr id="19463" name="Text Box 9"/>
          <p:cNvSpPr txBox="1">
            <a:spLocks noChangeArrowheads="1"/>
          </p:cNvSpPr>
          <p:nvPr/>
        </p:nvSpPr>
        <p:spPr bwMode="auto">
          <a:xfrm>
            <a:off x="1116013" y="1538288"/>
            <a:ext cx="1587500" cy="639762"/>
          </a:xfrm>
          <a:prstGeom prst="rect">
            <a:avLst/>
          </a:prstGeom>
          <a:noFill/>
          <a:ln w="9525">
            <a:noFill/>
            <a:miter lim="800000"/>
            <a:headEnd/>
            <a:tailEnd/>
          </a:ln>
        </p:spPr>
        <p:txBody>
          <a:bodyPr wrap="none">
            <a:spAutoFit/>
          </a:bodyPr>
          <a:lstStyle/>
          <a:p>
            <a:r>
              <a:rPr lang="ru-RU" sz="1200" b="1">
                <a:solidFill>
                  <a:srgbClr val="003399"/>
                </a:solidFill>
                <a:cs typeface="Arial" charset="0"/>
              </a:rPr>
              <a:t>Самостоятельное,</a:t>
            </a:r>
          </a:p>
          <a:p>
            <a:r>
              <a:rPr lang="ru-RU" sz="1200" b="1">
                <a:solidFill>
                  <a:srgbClr val="003399"/>
                </a:solidFill>
                <a:cs typeface="Arial" charset="0"/>
              </a:rPr>
              <a:t>развернутое, </a:t>
            </a:r>
          </a:p>
          <a:p>
            <a:r>
              <a:rPr lang="ru-RU" sz="1200" b="1">
                <a:solidFill>
                  <a:srgbClr val="003399"/>
                </a:solidFill>
                <a:cs typeface="Arial" charset="0"/>
              </a:rPr>
              <a:t>сознательное</a:t>
            </a:r>
          </a:p>
        </p:txBody>
      </p:sp>
      <p:sp>
        <p:nvSpPr>
          <p:cNvPr id="19464" name="Text Box 10"/>
          <p:cNvSpPr txBox="1">
            <a:spLocks noChangeArrowheads="1"/>
          </p:cNvSpPr>
          <p:nvPr/>
        </p:nvSpPr>
        <p:spPr bwMode="auto">
          <a:xfrm>
            <a:off x="3851275" y="1538288"/>
            <a:ext cx="1495425" cy="822325"/>
          </a:xfrm>
          <a:prstGeom prst="rect">
            <a:avLst/>
          </a:prstGeom>
          <a:noFill/>
          <a:ln w="9525">
            <a:noFill/>
            <a:miter lim="800000"/>
            <a:headEnd/>
            <a:tailEnd/>
          </a:ln>
        </p:spPr>
        <p:txBody>
          <a:bodyPr wrap="none">
            <a:spAutoFit/>
          </a:bodyPr>
          <a:lstStyle/>
          <a:p>
            <a:r>
              <a:rPr lang="ru-RU" sz="1200" b="1">
                <a:solidFill>
                  <a:srgbClr val="003399"/>
                </a:solidFill>
                <a:cs typeface="Arial" charset="0"/>
              </a:rPr>
              <a:t>Свернутый </a:t>
            </a:r>
            <a:br>
              <a:rPr lang="ru-RU" sz="1200" b="1">
                <a:solidFill>
                  <a:srgbClr val="003399"/>
                </a:solidFill>
                <a:cs typeface="Arial" charset="0"/>
              </a:rPr>
            </a:br>
            <a:r>
              <a:rPr lang="ru-RU" sz="1200" b="1">
                <a:solidFill>
                  <a:srgbClr val="003399"/>
                </a:solidFill>
                <a:cs typeface="Arial" charset="0"/>
              </a:rPr>
              <a:t>компонент,</a:t>
            </a:r>
          </a:p>
          <a:p>
            <a:r>
              <a:rPr lang="ru-RU" sz="1200" b="1">
                <a:solidFill>
                  <a:srgbClr val="003399"/>
                </a:solidFill>
                <a:cs typeface="Arial" charset="0"/>
              </a:rPr>
              <a:t>автоматическое</a:t>
            </a:r>
          </a:p>
          <a:p>
            <a:r>
              <a:rPr lang="ru-RU" sz="1200" b="1">
                <a:solidFill>
                  <a:srgbClr val="003399"/>
                </a:solidFill>
                <a:cs typeface="Arial" charset="0"/>
              </a:rPr>
              <a:t>бессознательное</a:t>
            </a:r>
          </a:p>
        </p:txBody>
      </p:sp>
      <p:sp>
        <p:nvSpPr>
          <p:cNvPr id="19465" name="Text Box 11"/>
          <p:cNvSpPr txBox="1">
            <a:spLocks noChangeArrowheads="1"/>
          </p:cNvSpPr>
          <p:nvPr/>
        </p:nvSpPr>
        <p:spPr bwMode="auto">
          <a:xfrm>
            <a:off x="6516688" y="1538288"/>
            <a:ext cx="1692275" cy="639762"/>
          </a:xfrm>
          <a:prstGeom prst="rect">
            <a:avLst/>
          </a:prstGeom>
          <a:noFill/>
          <a:ln w="9525">
            <a:noFill/>
            <a:miter lim="800000"/>
            <a:headEnd/>
            <a:tailEnd/>
          </a:ln>
        </p:spPr>
        <p:txBody>
          <a:bodyPr wrap="none">
            <a:spAutoFit/>
          </a:bodyPr>
          <a:lstStyle/>
          <a:p>
            <a:r>
              <a:rPr lang="ru-RU" sz="1200" b="1">
                <a:solidFill>
                  <a:srgbClr val="003399"/>
                </a:solidFill>
                <a:cs typeface="Arial" charset="0"/>
              </a:rPr>
              <a:t>Всплывает сама </a:t>
            </a:r>
            <a:br>
              <a:rPr lang="ru-RU" sz="1200" b="1">
                <a:solidFill>
                  <a:srgbClr val="003399"/>
                </a:solidFill>
                <a:cs typeface="Arial" charset="0"/>
              </a:rPr>
            </a:br>
            <a:r>
              <a:rPr lang="ru-RU" sz="1200" b="1">
                <a:solidFill>
                  <a:srgbClr val="003399"/>
                </a:solidFill>
                <a:cs typeface="Arial" charset="0"/>
              </a:rPr>
              <a:t>в соответствующей</a:t>
            </a:r>
          </a:p>
          <a:p>
            <a:r>
              <a:rPr lang="ru-RU" sz="1200" b="1">
                <a:solidFill>
                  <a:srgbClr val="003399"/>
                </a:solidFill>
                <a:cs typeface="Arial" charset="0"/>
              </a:rPr>
              <a:t>ситуации</a:t>
            </a:r>
          </a:p>
        </p:txBody>
      </p:sp>
      <p:sp>
        <p:nvSpPr>
          <p:cNvPr id="19466" name="AutoShape 12"/>
          <p:cNvSpPr>
            <a:spLocks noChangeArrowheads="1"/>
          </p:cNvSpPr>
          <p:nvPr/>
        </p:nvSpPr>
        <p:spPr bwMode="auto">
          <a:xfrm>
            <a:off x="2771775" y="1177925"/>
            <a:ext cx="1008063" cy="215900"/>
          </a:xfrm>
          <a:custGeom>
            <a:avLst/>
            <a:gdLst>
              <a:gd name="T0" fmla="*/ 2147483647 w 21600"/>
              <a:gd name="T1" fmla="*/ 0 h 21600"/>
              <a:gd name="T2" fmla="*/ 0 w 21600"/>
              <a:gd name="T3" fmla="*/ 107800070 h 21600"/>
              <a:gd name="T4" fmla="*/ 2147483647 w 21600"/>
              <a:gd name="T5" fmla="*/ 215600141 h 21600"/>
              <a:gd name="T6" fmla="*/ 2147483647 w 21600"/>
              <a:gd name="T7" fmla="*/ 10780007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ru-RU">
              <a:solidFill>
                <a:srgbClr val="003399"/>
              </a:solidFill>
              <a:cs typeface="Arial" charset="0"/>
            </a:endParaRPr>
          </a:p>
        </p:txBody>
      </p:sp>
      <p:sp>
        <p:nvSpPr>
          <p:cNvPr id="19467" name="Text Box 13"/>
          <p:cNvSpPr txBox="1">
            <a:spLocks noChangeArrowheads="1"/>
          </p:cNvSpPr>
          <p:nvPr/>
        </p:nvSpPr>
        <p:spPr bwMode="auto">
          <a:xfrm>
            <a:off x="2771775" y="1465263"/>
            <a:ext cx="1008063" cy="274637"/>
          </a:xfrm>
          <a:prstGeom prst="rect">
            <a:avLst/>
          </a:prstGeom>
          <a:noFill/>
          <a:ln w="9525">
            <a:noFill/>
            <a:miter lim="800000"/>
            <a:headEnd/>
            <a:tailEnd/>
          </a:ln>
        </p:spPr>
        <p:txBody>
          <a:bodyPr wrap="none">
            <a:spAutoFit/>
          </a:bodyPr>
          <a:lstStyle/>
          <a:p>
            <a:r>
              <a:rPr lang="ru-RU" sz="1200">
                <a:solidFill>
                  <a:srgbClr val="003399"/>
                </a:solidFill>
                <a:cs typeface="Arial" charset="0"/>
              </a:rPr>
              <a:t>повторение</a:t>
            </a:r>
          </a:p>
        </p:txBody>
      </p:sp>
      <p:sp>
        <p:nvSpPr>
          <p:cNvPr id="19468" name="Text Box 14"/>
          <p:cNvSpPr txBox="1">
            <a:spLocks noChangeArrowheads="1"/>
          </p:cNvSpPr>
          <p:nvPr/>
        </p:nvSpPr>
        <p:spPr bwMode="auto">
          <a:xfrm>
            <a:off x="5292725" y="1465263"/>
            <a:ext cx="1008063" cy="274637"/>
          </a:xfrm>
          <a:prstGeom prst="rect">
            <a:avLst/>
          </a:prstGeom>
          <a:noFill/>
          <a:ln w="9525">
            <a:noFill/>
            <a:miter lim="800000"/>
            <a:headEnd/>
            <a:tailEnd/>
          </a:ln>
        </p:spPr>
        <p:txBody>
          <a:bodyPr wrap="none">
            <a:spAutoFit/>
          </a:bodyPr>
          <a:lstStyle/>
          <a:p>
            <a:r>
              <a:rPr lang="ru-RU" sz="1200">
                <a:solidFill>
                  <a:srgbClr val="003399"/>
                </a:solidFill>
                <a:cs typeface="Arial" charset="0"/>
              </a:rPr>
              <a:t>повторение</a:t>
            </a:r>
          </a:p>
        </p:txBody>
      </p:sp>
      <p:sp>
        <p:nvSpPr>
          <p:cNvPr id="19469" name="AutoShape 15"/>
          <p:cNvSpPr>
            <a:spLocks noChangeArrowheads="1"/>
          </p:cNvSpPr>
          <p:nvPr/>
        </p:nvSpPr>
        <p:spPr bwMode="auto">
          <a:xfrm>
            <a:off x="5364163" y="1177925"/>
            <a:ext cx="1008062" cy="215900"/>
          </a:xfrm>
          <a:custGeom>
            <a:avLst/>
            <a:gdLst>
              <a:gd name="T0" fmla="*/ 2147483647 w 21600"/>
              <a:gd name="T1" fmla="*/ 0 h 21600"/>
              <a:gd name="T2" fmla="*/ 0 w 21600"/>
              <a:gd name="T3" fmla="*/ 107800070 h 21600"/>
              <a:gd name="T4" fmla="*/ 2147483647 w 21600"/>
              <a:gd name="T5" fmla="*/ 215600141 h 21600"/>
              <a:gd name="T6" fmla="*/ 2147483647 w 21600"/>
              <a:gd name="T7" fmla="*/ 10780007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ru-RU">
              <a:solidFill>
                <a:srgbClr val="003399"/>
              </a:solidFill>
              <a:cs typeface="Arial" charset="0"/>
            </a:endParaRPr>
          </a:p>
        </p:txBody>
      </p:sp>
      <p:sp>
        <p:nvSpPr>
          <p:cNvPr id="19470" name="Text Box 16"/>
          <p:cNvSpPr txBox="1">
            <a:spLocks noChangeArrowheads="1"/>
          </p:cNvSpPr>
          <p:nvPr/>
        </p:nvSpPr>
        <p:spPr bwMode="auto">
          <a:xfrm>
            <a:off x="3040063" y="1628775"/>
            <a:ext cx="438150" cy="366713"/>
          </a:xfrm>
          <a:prstGeom prst="rect">
            <a:avLst/>
          </a:prstGeom>
          <a:noFill/>
          <a:ln w="9525">
            <a:noFill/>
            <a:miter lim="800000"/>
            <a:headEnd/>
            <a:tailEnd/>
          </a:ln>
        </p:spPr>
        <p:txBody>
          <a:bodyPr wrap="none">
            <a:spAutoFit/>
          </a:bodyPr>
          <a:lstStyle/>
          <a:p>
            <a:r>
              <a:rPr lang="ru-RU" b="1">
                <a:solidFill>
                  <a:srgbClr val="003399"/>
                </a:solidFill>
                <a:cs typeface="Arial" charset="0"/>
              </a:rPr>
              <a:t>21</a:t>
            </a:r>
          </a:p>
        </p:txBody>
      </p:sp>
      <p:sp>
        <p:nvSpPr>
          <p:cNvPr id="19471" name="Text Box 17"/>
          <p:cNvSpPr txBox="1">
            <a:spLocks noChangeArrowheads="1"/>
          </p:cNvSpPr>
          <p:nvPr/>
        </p:nvSpPr>
        <p:spPr bwMode="auto">
          <a:xfrm>
            <a:off x="5651500" y="1628775"/>
            <a:ext cx="438150" cy="366713"/>
          </a:xfrm>
          <a:prstGeom prst="rect">
            <a:avLst/>
          </a:prstGeom>
          <a:noFill/>
          <a:ln w="9525">
            <a:noFill/>
            <a:miter lim="800000"/>
            <a:headEnd/>
            <a:tailEnd/>
          </a:ln>
        </p:spPr>
        <p:txBody>
          <a:bodyPr wrap="none">
            <a:spAutoFit/>
          </a:bodyPr>
          <a:lstStyle/>
          <a:p>
            <a:r>
              <a:rPr lang="en-US" b="1">
                <a:solidFill>
                  <a:srgbClr val="003399"/>
                </a:solidFill>
                <a:cs typeface="Arial" charset="0"/>
              </a:rPr>
              <a:t>40</a:t>
            </a:r>
            <a:endParaRPr lang="ru-RU" b="1">
              <a:solidFill>
                <a:srgbClr val="003399"/>
              </a:solidFill>
              <a:cs typeface="Arial" charset="0"/>
            </a:endParaRPr>
          </a:p>
        </p:txBody>
      </p:sp>
      <p:sp>
        <p:nvSpPr>
          <p:cNvPr id="19475" name="Text Box 28"/>
          <p:cNvSpPr txBox="1">
            <a:spLocks noChangeArrowheads="1"/>
          </p:cNvSpPr>
          <p:nvPr/>
        </p:nvSpPr>
        <p:spPr bwMode="auto">
          <a:xfrm>
            <a:off x="611188" y="260350"/>
            <a:ext cx="7705725" cy="379413"/>
          </a:xfrm>
          <a:prstGeom prst="rect">
            <a:avLst/>
          </a:prstGeom>
          <a:solidFill>
            <a:srgbClr val="FFFF99"/>
          </a:solidFill>
          <a:ln w="12700">
            <a:solidFill>
              <a:schemeClr val="tx1"/>
            </a:solidFill>
            <a:miter lim="800000"/>
            <a:headEnd/>
            <a:tailEnd/>
          </a:ln>
        </p:spPr>
        <p:txBody>
          <a:bodyPr>
            <a:spAutoFit/>
          </a:bodyPr>
          <a:lstStyle/>
          <a:p>
            <a:pPr algn="ctr"/>
            <a:r>
              <a:rPr lang="ru-RU">
                <a:solidFill>
                  <a:srgbClr val="003399"/>
                </a:solidFill>
                <a:cs typeface="Arial" charset="0"/>
              </a:rPr>
              <a:t>Личностные черты (не вырабатываются)</a:t>
            </a:r>
          </a:p>
        </p:txBody>
      </p:sp>
      <p:sp>
        <p:nvSpPr>
          <p:cNvPr id="19478" name="Text Box 31"/>
          <p:cNvSpPr txBox="1">
            <a:spLocks noChangeArrowheads="1"/>
          </p:cNvSpPr>
          <p:nvPr/>
        </p:nvSpPr>
        <p:spPr bwMode="auto">
          <a:xfrm>
            <a:off x="5367338" y="2640013"/>
            <a:ext cx="2847975" cy="646112"/>
          </a:xfrm>
          <a:prstGeom prst="rect">
            <a:avLst/>
          </a:prstGeom>
          <a:noFill/>
          <a:ln w="9525">
            <a:noFill/>
            <a:miter lim="800000"/>
            <a:headEnd/>
            <a:tailEnd/>
          </a:ln>
        </p:spPr>
        <p:txBody>
          <a:bodyPr wrap="none">
            <a:spAutoFit/>
          </a:bodyPr>
          <a:lstStyle/>
          <a:p>
            <a:r>
              <a:rPr lang="ru-RU">
                <a:solidFill>
                  <a:srgbClr val="003399"/>
                </a:solidFill>
                <a:cs typeface="Arial" charset="0"/>
              </a:rPr>
              <a:t>Что не навыки? </a:t>
            </a:r>
          </a:p>
          <a:p>
            <a:r>
              <a:rPr lang="ru-RU">
                <a:solidFill>
                  <a:srgbClr val="003399"/>
                </a:solidFill>
                <a:cs typeface="Arial" charset="0"/>
              </a:rPr>
              <a:t>Убеждения? Состояния?</a:t>
            </a:r>
          </a:p>
        </p:txBody>
      </p:sp>
      <p:sp>
        <p:nvSpPr>
          <p:cNvPr id="27665" name="Oval 20"/>
          <p:cNvSpPr>
            <a:spLocks noChangeArrowheads="1"/>
          </p:cNvSpPr>
          <p:nvPr/>
        </p:nvSpPr>
        <p:spPr bwMode="auto">
          <a:xfrm>
            <a:off x="3132138" y="3357563"/>
            <a:ext cx="2663825" cy="2376487"/>
          </a:xfrm>
          <a:prstGeom prst="ellipse">
            <a:avLst/>
          </a:prstGeom>
          <a:solidFill>
            <a:schemeClr val="accent1">
              <a:alpha val="47842"/>
            </a:schemeClr>
          </a:solidFill>
          <a:ln w="9525">
            <a:solidFill>
              <a:schemeClr val="tx1"/>
            </a:solidFill>
            <a:round/>
            <a:headEnd/>
            <a:tailEnd/>
          </a:ln>
        </p:spPr>
        <p:txBody>
          <a:bodyPr wrap="none" anchor="b"/>
          <a:lstStyle/>
          <a:p>
            <a:pPr algn="ctr"/>
            <a:r>
              <a:rPr lang="ru-RU">
                <a:solidFill>
                  <a:srgbClr val="003399"/>
                </a:solidFill>
                <a:cs typeface="Arial" charset="0"/>
              </a:rPr>
              <a:t>Навыковые </a:t>
            </a:r>
            <a:br>
              <a:rPr lang="ru-RU">
                <a:solidFill>
                  <a:srgbClr val="003399"/>
                </a:solidFill>
                <a:cs typeface="Arial" charset="0"/>
              </a:rPr>
            </a:br>
            <a:r>
              <a:rPr lang="ru-RU">
                <a:solidFill>
                  <a:srgbClr val="003399"/>
                </a:solidFill>
                <a:cs typeface="Arial" charset="0"/>
              </a:rPr>
              <a:t>тренинги</a:t>
            </a:r>
          </a:p>
        </p:txBody>
      </p:sp>
      <p:sp>
        <p:nvSpPr>
          <p:cNvPr id="19481" name="Oval 22"/>
          <p:cNvSpPr>
            <a:spLocks noChangeArrowheads="1"/>
          </p:cNvSpPr>
          <p:nvPr/>
        </p:nvSpPr>
        <p:spPr bwMode="auto">
          <a:xfrm>
            <a:off x="2916238" y="2852738"/>
            <a:ext cx="2519362" cy="1800225"/>
          </a:xfrm>
          <a:prstGeom prst="ellipse">
            <a:avLst/>
          </a:prstGeom>
          <a:solidFill>
            <a:schemeClr val="accent1">
              <a:alpha val="47058"/>
            </a:schemeClr>
          </a:solidFill>
          <a:ln w="9525">
            <a:solidFill>
              <a:schemeClr val="tx1"/>
            </a:solidFill>
            <a:round/>
            <a:headEnd/>
            <a:tailEnd/>
          </a:ln>
        </p:spPr>
        <p:txBody>
          <a:bodyPr wrap="none"/>
          <a:lstStyle/>
          <a:p>
            <a:pPr algn="ctr"/>
            <a:r>
              <a:rPr lang="ru-RU">
                <a:solidFill>
                  <a:srgbClr val="003399"/>
                </a:solidFill>
                <a:cs typeface="Arial" charset="0"/>
              </a:rPr>
              <a:t>Тренинги </a:t>
            </a:r>
          </a:p>
          <a:p>
            <a:pPr algn="ctr"/>
            <a:r>
              <a:rPr lang="ru-RU">
                <a:solidFill>
                  <a:srgbClr val="003399"/>
                </a:solidFill>
                <a:cs typeface="Arial" charset="0"/>
              </a:rPr>
              <a:t>личностного роста</a:t>
            </a:r>
          </a:p>
        </p:txBody>
      </p:sp>
      <p:sp>
        <p:nvSpPr>
          <p:cNvPr id="26" name="Oval 22"/>
          <p:cNvSpPr>
            <a:spLocks noChangeArrowheads="1"/>
          </p:cNvSpPr>
          <p:nvPr/>
        </p:nvSpPr>
        <p:spPr bwMode="auto">
          <a:xfrm>
            <a:off x="3500438" y="3429000"/>
            <a:ext cx="1643062" cy="1214438"/>
          </a:xfrm>
          <a:prstGeom prst="ellipse">
            <a:avLst/>
          </a:prstGeom>
          <a:solidFill>
            <a:schemeClr val="accent1">
              <a:alpha val="47058"/>
            </a:schemeClr>
          </a:solidFill>
          <a:ln w="9525">
            <a:solidFill>
              <a:schemeClr val="tx1"/>
            </a:solidFill>
            <a:round/>
            <a:headEnd/>
            <a:tailEnd/>
          </a:ln>
        </p:spPr>
        <p:txBody>
          <a:bodyPr wrap="none"/>
          <a:lstStyle/>
          <a:p>
            <a:pPr algn="ctr"/>
            <a:r>
              <a:rPr lang="ru-RU">
                <a:solidFill>
                  <a:srgbClr val="003399"/>
                </a:solidFill>
                <a:cs typeface="Arial" charset="0"/>
              </a:rPr>
              <a:t>Тренинги </a:t>
            </a:r>
          </a:p>
          <a:p>
            <a:pPr algn="ctr"/>
            <a:r>
              <a:rPr lang="ru-RU">
                <a:solidFill>
                  <a:srgbClr val="003399"/>
                </a:solidFill>
                <a:cs typeface="Arial" charset="0"/>
              </a:rPr>
              <a:t>личностного </a:t>
            </a:r>
            <a:br>
              <a:rPr lang="ru-RU">
                <a:solidFill>
                  <a:srgbClr val="003399"/>
                </a:solidFill>
                <a:cs typeface="Arial" charset="0"/>
              </a:rPr>
            </a:br>
            <a:r>
              <a:rPr lang="ru-RU">
                <a:solidFill>
                  <a:srgbClr val="003399"/>
                </a:solidFill>
                <a:cs typeface="Arial" charset="0"/>
              </a:rPr>
              <a:t>роста</a:t>
            </a:r>
          </a:p>
        </p:txBody>
      </p:sp>
      <p:sp>
        <p:nvSpPr>
          <p:cNvPr id="27" name="Text Box 31"/>
          <p:cNvSpPr txBox="1">
            <a:spLocks noChangeArrowheads="1"/>
          </p:cNvSpPr>
          <p:nvPr/>
        </p:nvSpPr>
        <p:spPr bwMode="auto">
          <a:xfrm>
            <a:off x="5286375" y="5500688"/>
            <a:ext cx="3116263" cy="646112"/>
          </a:xfrm>
          <a:prstGeom prst="rect">
            <a:avLst/>
          </a:prstGeom>
          <a:noFill/>
          <a:ln w="9525">
            <a:noFill/>
            <a:miter lim="800000"/>
            <a:headEnd/>
            <a:tailEnd/>
          </a:ln>
        </p:spPr>
        <p:txBody>
          <a:bodyPr wrap="none">
            <a:spAutoFit/>
          </a:bodyPr>
          <a:lstStyle/>
          <a:p>
            <a:r>
              <a:rPr lang="ru-RU">
                <a:solidFill>
                  <a:srgbClr val="003399"/>
                </a:solidFill>
                <a:cs typeface="Arial" charset="0"/>
              </a:rPr>
              <a:t>Что еще вырабатывается? </a:t>
            </a:r>
            <a:br>
              <a:rPr lang="ru-RU">
                <a:solidFill>
                  <a:srgbClr val="003399"/>
                </a:solidFill>
                <a:cs typeface="Arial" charset="0"/>
              </a:rPr>
            </a:br>
            <a:r>
              <a:rPr lang="ru-RU">
                <a:solidFill>
                  <a:srgbClr val="003399"/>
                </a:solidFill>
                <a:cs typeface="Arial" charset="0"/>
              </a:rPr>
              <a:t>Убеждения? Состояния?</a:t>
            </a:r>
          </a:p>
        </p:txBody>
      </p:sp>
    </p:spTree>
    <p:extLst>
      <p:ext uri="{BB962C8B-B14F-4D97-AF65-F5344CB8AC3E}">
        <p14:creationId xmlns:p14="http://schemas.microsoft.com/office/powerpoint/2010/main" val="287601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81"/>
                                        </p:tgtEl>
                                        <p:attrNameLst>
                                          <p:attrName>style.visibility</p:attrName>
                                        </p:attrNameLst>
                                      </p:cBhvr>
                                      <p:to>
                                        <p:strVal val="visible"/>
                                      </p:to>
                                    </p:set>
                                    <p:animEffect transition="in" filter="fade">
                                      <p:cBhvr>
                                        <p:cTn id="7" dur="2000"/>
                                        <p:tgtEl>
                                          <p:spTgt spid="19481"/>
                                        </p:tgtEl>
                                      </p:cBhvr>
                                    </p:animEffect>
                                  </p:childTnLst>
                                </p:cTn>
                              </p:par>
                            </p:childTnLst>
                          </p:cTn>
                        </p:par>
                        <p:par>
                          <p:cTn id="8" fill="hold">
                            <p:stCondLst>
                              <p:cond delay="2000"/>
                            </p:stCondLst>
                            <p:childTnLst>
                              <p:par>
                                <p:cTn id="9" presetID="10" presetClass="exit" presetSubtype="0" fill="hold" grpId="0" nodeType="afterEffect">
                                  <p:stCondLst>
                                    <p:cond delay="0"/>
                                  </p:stCondLst>
                                  <p:childTnLst>
                                    <p:animEffect transition="out" filter="fade">
                                      <p:cBhvr>
                                        <p:cTn id="10" dur="2000"/>
                                        <p:tgtEl>
                                          <p:spTgt spid="26"/>
                                        </p:tgtEl>
                                      </p:cBhvr>
                                    </p:animEffect>
                                    <p:set>
                                      <p:cBhvr>
                                        <p:cTn id="11" dur="1" fill="hold">
                                          <p:stCondLst>
                                            <p:cond delay="1999"/>
                                          </p:stCondLst>
                                        </p:cTn>
                                        <p:tgtEl>
                                          <p:spTgt spid="26"/>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945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9460"/>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946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9461"/>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9464"/>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946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9467"/>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947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462"/>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9465"/>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9468"/>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9469"/>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9471"/>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9475"/>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9478"/>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nimBg="1"/>
      <p:bldP spid="19460" grpId="0" animBg="1"/>
      <p:bldP spid="19461" grpId="0" animBg="1"/>
      <p:bldP spid="19462" grpId="0" animBg="1"/>
      <p:bldP spid="19463" grpId="0"/>
      <p:bldP spid="19464" grpId="0"/>
      <p:bldP spid="19465" grpId="0"/>
      <p:bldP spid="19466" grpId="0" animBg="1"/>
      <p:bldP spid="19467" grpId="0"/>
      <p:bldP spid="19468" grpId="0"/>
      <p:bldP spid="19469" grpId="0" animBg="1"/>
      <p:bldP spid="19470" grpId="0"/>
      <p:bldP spid="19471" grpId="0"/>
      <p:bldP spid="19475" grpId="0" animBg="1"/>
      <p:bldP spid="19478" grpId="0"/>
      <p:bldP spid="19481" grpId="0" animBg="1"/>
      <p:bldP spid="26" grpId="0" animBg="1"/>
      <p:bldP spid="2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4925" y="1"/>
            <a:ext cx="9144000" cy="714356"/>
          </a:xfrm>
          <a:solidFill>
            <a:schemeClr val="accent1"/>
          </a:solidFill>
        </p:spPr>
        <p:txBody>
          <a:bodyPr/>
          <a:lstStyle/>
          <a:p>
            <a:pPr eaLnBrk="1" hangingPunct="1"/>
            <a:r>
              <a:rPr lang="ru-RU" dirty="0" smtClean="0"/>
              <a:t>Какие бывают ценности</a:t>
            </a:r>
          </a:p>
        </p:txBody>
      </p:sp>
      <p:sp>
        <p:nvSpPr>
          <p:cNvPr id="17411" name="Rectangle 3"/>
          <p:cNvSpPr>
            <a:spLocks noGrp="1" noChangeArrowheads="1"/>
          </p:cNvSpPr>
          <p:nvPr>
            <p:ph idx="1"/>
          </p:nvPr>
        </p:nvSpPr>
        <p:spPr>
          <a:xfrm>
            <a:off x="457200" y="857232"/>
            <a:ext cx="8435975" cy="5857892"/>
          </a:xfrm>
        </p:spPr>
        <p:txBody>
          <a:bodyPr/>
          <a:lstStyle/>
          <a:p>
            <a:pPr marL="0" indent="12700" algn="just">
              <a:buNone/>
            </a:pPr>
            <a:r>
              <a:rPr lang="ru-RU" sz="1400" dirty="0" smtClean="0"/>
              <a:t>Представьте себе, что человек говорит вам, что СВОБОДА для него важная ценность. Но задайтесь вопросом – «Какая это ценность?» Его </a:t>
            </a:r>
            <a:r>
              <a:rPr lang="ru-RU" sz="1400" dirty="0" smtClean="0">
                <a:solidFill>
                  <a:srgbClr val="FF0000"/>
                </a:solidFill>
              </a:rPr>
              <a:t>личная</a:t>
            </a:r>
            <a:r>
              <a:rPr lang="ru-RU" sz="1400" dirty="0" smtClean="0"/>
              <a:t>? Или может быть это ценность </a:t>
            </a:r>
            <a:r>
              <a:rPr lang="ru-RU" sz="1400" dirty="0" smtClean="0">
                <a:solidFill>
                  <a:srgbClr val="FF0000"/>
                </a:solidFill>
              </a:rPr>
              <a:t>того круга людей, в котором он живет</a:t>
            </a:r>
            <a:r>
              <a:rPr lang="ru-RU" sz="1400" dirty="0" smtClean="0"/>
              <a:t>? Ведь в </a:t>
            </a:r>
            <a:r>
              <a:rPr lang="ru-RU" sz="1400" dirty="0" smtClean="0">
                <a:solidFill>
                  <a:srgbClr val="FF0000"/>
                </a:solidFill>
              </a:rPr>
              <a:t>современной европейской культуре </a:t>
            </a:r>
            <a:r>
              <a:rPr lang="ru-RU" sz="1400" dirty="0" smtClean="0"/>
              <a:t>«свобода» и «независимость» стали общественно одобряемыми ценностями. </a:t>
            </a:r>
          </a:p>
          <a:p>
            <a:pPr marL="0" indent="12700" algn="just">
              <a:buNone/>
            </a:pPr>
            <a:r>
              <a:rPr lang="ru-RU" sz="1400" dirty="0" smtClean="0"/>
              <a:t>А может быть «свобода» и «независимость» это ценности, которые он </a:t>
            </a:r>
            <a:r>
              <a:rPr lang="ru-RU" sz="1400" dirty="0" smtClean="0">
                <a:solidFill>
                  <a:srgbClr val="FF0000"/>
                </a:solidFill>
              </a:rPr>
              <a:t>«получил в наследство» от своих родителей</a:t>
            </a:r>
            <a:r>
              <a:rPr lang="ru-RU" sz="1400" dirty="0" smtClean="0"/>
              <a:t>. Для папы это было ценностью, и он своим воспитанием привил эту ценность сыну.</a:t>
            </a:r>
          </a:p>
          <a:p>
            <a:pPr marL="0" indent="12700" algn="just">
              <a:buNone/>
            </a:pPr>
            <a:r>
              <a:rPr lang="ru-RU" sz="1400" dirty="0" smtClean="0"/>
              <a:t>А может быть он в течение своей жизни, </a:t>
            </a:r>
            <a:r>
              <a:rPr lang="ru-RU" sz="1400" dirty="0" smtClean="0">
                <a:solidFill>
                  <a:srgbClr val="FF0000"/>
                </a:solidFill>
              </a:rPr>
              <a:t>на собственном жизненном опыте </a:t>
            </a:r>
            <a:r>
              <a:rPr lang="ru-RU" sz="1400" dirty="0" smtClean="0"/>
              <a:t>понял, что несвободного мужчину не будут уважать мужчины и любить женщины. И тогда свобода и независимость стали для него важными ценностями.</a:t>
            </a:r>
          </a:p>
          <a:p>
            <a:pPr marL="0" indent="12700" algn="just">
              <a:buNone/>
            </a:pPr>
            <a:r>
              <a:rPr lang="ru-RU" sz="1400" dirty="0" smtClean="0"/>
              <a:t>Если человек ценность «свободы» </a:t>
            </a:r>
            <a:r>
              <a:rPr lang="ru-RU" sz="1400" dirty="0" smtClean="0">
                <a:solidFill>
                  <a:srgbClr val="FF0000"/>
                </a:solidFill>
              </a:rPr>
              <a:t>впитал из культуры</a:t>
            </a:r>
            <a:r>
              <a:rPr lang="ru-RU" sz="1400" dirty="0" smtClean="0"/>
              <a:t>, то это значит, что на самом деле для него </a:t>
            </a:r>
            <a:r>
              <a:rPr lang="ru-RU" sz="1400" dirty="0" smtClean="0">
                <a:solidFill>
                  <a:srgbClr val="00B050"/>
                </a:solidFill>
              </a:rPr>
              <a:t>ПРИНАДЛЕЖНОСТЬ К КУЛЬТУРЕ </a:t>
            </a:r>
            <a:r>
              <a:rPr lang="ru-RU" sz="1400" dirty="0" smtClean="0"/>
              <a:t>является гораздо более важной ценностью, чем свобода. И если бы в культуре ценностью было бы «подчинение закону», то для него ценностью стало бы «подчинение», а вовсе не свобода. А значит, на самом деле этим человеком движет вовсе не свобода, а стремление принадлежать к СОЦИАЛЬНОЙ ГРУППЕ.</a:t>
            </a:r>
          </a:p>
          <a:p>
            <a:pPr marL="0" indent="12700" algn="just">
              <a:buNone/>
            </a:pPr>
            <a:r>
              <a:rPr lang="ru-RU" sz="1400" dirty="0" smtClean="0"/>
              <a:t>У американцев СВОБОДА - это ценность всей американской культуры. У немцев национальной ценностью является пунктуальность и точность. А в России, пунктуальность и точность вообще не являются ценностями. Вас наоборот будут считать занудой, если вы будете слишком пунктуальны. Зато в России ценностью является ЩЕДРОСТЬ. Попробуй не угости гостя от души, и тебя все будут считать жмотом.</a:t>
            </a:r>
          </a:p>
          <a:p>
            <a:pPr marL="0" indent="12700" algn="just">
              <a:buNone/>
            </a:pPr>
            <a:r>
              <a:rPr lang="ru-RU" sz="1400" dirty="0" smtClean="0"/>
              <a:t>И если я разделяю ценности своей культуры, то под всеми этими ценностями - свободой, пунктуальностью или щедростью, всегда лежит гораздо более глубинная ценность - </a:t>
            </a:r>
            <a:r>
              <a:rPr lang="ru-RU" sz="1400" dirty="0" smtClean="0">
                <a:solidFill>
                  <a:srgbClr val="00B050"/>
                </a:solidFill>
              </a:rPr>
              <a:t>принадлежность к культуре</a:t>
            </a:r>
            <a:r>
              <a:rPr lang="ru-RU" sz="1400" dirty="0" smtClean="0"/>
              <a:t>. Если </a:t>
            </a:r>
            <a:r>
              <a:rPr lang="ru-RU" sz="1400" dirty="0" smtClean="0">
                <a:solidFill>
                  <a:srgbClr val="00B050"/>
                </a:solidFill>
              </a:rPr>
              <a:t>принадлежность к социальной группе </a:t>
            </a:r>
            <a:r>
              <a:rPr lang="ru-RU" sz="1400" dirty="0" smtClean="0"/>
              <a:t>является для меня главной ценностью, то я могу принять от этой группы любую ценность - хоть «не убий», хоть «око за око», хоть либерализм, хоть коммунизм. В зависимости от того, какие ценности господствуют в культуре.</a:t>
            </a:r>
          </a:p>
          <a:p>
            <a:pPr marL="0" indent="12700" algn="just">
              <a:buNone/>
              <a:defRPr/>
            </a:pPr>
            <a:r>
              <a:rPr lang="ru-RU" sz="1400" dirty="0" smtClean="0"/>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4643438" y="620713"/>
            <a:ext cx="4176712" cy="3024187"/>
            <a:chOff x="3356" y="255"/>
            <a:chExt cx="2404" cy="1724"/>
          </a:xfrm>
        </p:grpSpPr>
        <p:sp>
          <p:nvSpPr>
            <p:cNvPr id="2087" name="Oval 2"/>
            <p:cNvSpPr>
              <a:spLocks noChangeArrowheads="1"/>
            </p:cNvSpPr>
            <p:nvPr/>
          </p:nvSpPr>
          <p:spPr bwMode="auto">
            <a:xfrm>
              <a:off x="3356" y="255"/>
              <a:ext cx="2404" cy="1724"/>
            </a:xfrm>
            <a:prstGeom prst="ellipse">
              <a:avLst/>
            </a:prstGeom>
            <a:solidFill>
              <a:schemeClr val="accent1"/>
            </a:solidFill>
            <a:ln w="9525">
              <a:solidFill>
                <a:schemeClr val="tx1"/>
              </a:solidFill>
              <a:round/>
              <a:headEnd/>
              <a:tailEnd/>
            </a:ln>
          </p:spPr>
          <p:txBody>
            <a:bodyPr wrap="none" anchor="ctr"/>
            <a:lstStyle/>
            <a:p>
              <a:endParaRPr lang="ru-RU">
                <a:solidFill>
                  <a:srgbClr val="003399"/>
                </a:solidFill>
              </a:endParaRPr>
            </a:p>
          </p:txBody>
        </p:sp>
        <p:grpSp>
          <p:nvGrpSpPr>
            <p:cNvPr id="3" name="Group 12"/>
            <p:cNvGrpSpPr>
              <a:grpSpLocks/>
            </p:cNvGrpSpPr>
            <p:nvPr/>
          </p:nvGrpSpPr>
          <p:grpSpPr bwMode="auto">
            <a:xfrm>
              <a:off x="3787" y="482"/>
              <a:ext cx="1414" cy="1329"/>
              <a:chOff x="1156" y="2069"/>
              <a:chExt cx="1414" cy="1329"/>
            </a:xfrm>
          </p:grpSpPr>
          <p:graphicFrame>
            <p:nvGraphicFramePr>
              <p:cNvPr id="2060" name="Object 3"/>
              <p:cNvGraphicFramePr>
                <a:graphicFrameLocks noChangeAspect="1"/>
              </p:cNvGraphicFramePr>
              <p:nvPr/>
            </p:nvGraphicFramePr>
            <p:xfrm>
              <a:off x="1973" y="2069"/>
              <a:ext cx="325" cy="648"/>
            </p:xfrm>
            <a:graphic>
              <a:graphicData uri="http://schemas.openxmlformats.org/presentationml/2006/ole">
                <mc:AlternateContent xmlns:mc="http://schemas.openxmlformats.org/markup-compatibility/2006">
                  <mc:Choice xmlns:v="urn:schemas-microsoft-com:vml" Requires="v">
                    <p:oleObj spid="_x0000_s30048" name="CorelDRAW" r:id="rId3" imgW="371520" imgH="740520" progId="CorelDRAW.Graphic.13">
                      <p:embed/>
                    </p:oleObj>
                  </mc:Choice>
                  <mc:Fallback>
                    <p:oleObj name="CorelDRAW" r:id="rId3" imgW="371520" imgH="740520" progId="CorelDRAW.Graphic.1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3" y="2069"/>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61" name="Object 4"/>
              <p:cNvGraphicFramePr>
                <a:graphicFrameLocks noChangeAspect="1"/>
              </p:cNvGraphicFramePr>
              <p:nvPr/>
            </p:nvGraphicFramePr>
            <p:xfrm>
              <a:off x="1156" y="2069"/>
              <a:ext cx="325" cy="648"/>
            </p:xfrm>
            <a:graphic>
              <a:graphicData uri="http://schemas.openxmlformats.org/presentationml/2006/ole">
                <mc:AlternateContent xmlns:mc="http://schemas.openxmlformats.org/markup-compatibility/2006">
                  <mc:Choice xmlns:v="urn:schemas-microsoft-com:vml" Requires="v">
                    <p:oleObj spid="_x0000_s30049" name="CorelDRAW" r:id="rId5" imgW="371520" imgH="740520" progId="CorelDRAW.Graphic.13">
                      <p:embed/>
                    </p:oleObj>
                  </mc:Choice>
                  <mc:Fallback>
                    <p:oleObj name="CorelDRAW" r:id="rId5" imgW="371520" imgH="740520" progId="CorelDRAW.Graphic.1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6" y="2069"/>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62" name="Object 5"/>
              <p:cNvGraphicFramePr>
                <a:graphicFrameLocks noChangeAspect="1"/>
              </p:cNvGraphicFramePr>
              <p:nvPr/>
            </p:nvGraphicFramePr>
            <p:xfrm>
              <a:off x="1565" y="2704"/>
              <a:ext cx="325" cy="648"/>
            </p:xfrm>
            <a:graphic>
              <a:graphicData uri="http://schemas.openxmlformats.org/presentationml/2006/ole">
                <mc:AlternateContent xmlns:mc="http://schemas.openxmlformats.org/markup-compatibility/2006">
                  <mc:Choice xmlns:v="urn:schemas-microsoft-com:vml" Requires="v">
                    <p:oleObj spid="_x0000_s30050" name="CorelDRAW" r:id="rId6" imgW="371520" imgH="740520" progId="CorelDRAW.Graphic.13">
                      <p:embed/>
                    </p:oleObj>
                  </mc:Choice>
                  <mc:Fallback>
                    <p:oleObj name="CorelDRAW" r:id="rId6" imgW="371520" imgH="740520" progId="CorelDRAW.Graphic.1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65" y="2704"/>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63" name="Object 6"/>
              <p:cNvGraphicFramePr>
                <a:graphicFrameLocks noChangeAspect="1"/>
              </p:cNvGraphicFramePr>
              <p:nvPr/>
            </p:nvGraphicFramePr>
            <p:xfrm>
              <a:off x="2245" y="2750"/>
              <a:ext cx="325" cy="648"/>
            </p:xfrm>
            <a:graphic>
              <a:graphicData uri="http://schemas.openxmlformats.org/presentationml/2006/ole">
                <mc:AlternateContent xmlns:mc="http://schemas.openxmlformats.org/markup-compatibility/2006">
                  <mc:Choice xmlns:v="urn:schemas-microsoft-com:vml" Requires="v">
                    <p:oleObj spid="_x0000_s30051" name="CorelDRAW" r:id="rId8" imgW="371520" imgH="740520" progId="CorelDRAW.Graphic.13">
                      <p:embed/>
                    </p:oleObj>
                  </mc:Choice>
                  <mc:Fallback>
                    <p:oleObj name="CorelDRAW" r:id="rId8" imgW="371520" imgH="740520" progId="CorelDRAW.Graphic.1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5" y="2750"/>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graphicFrame>
        <p:nvGraphicFramePr>
          <p:cNvPr id="2050" name="Object 7"/>
          <p:cNvGraphicFramePr>
            <a:graphicFrameLocks noChangeAspect="1"/>
          </p:cNvGraphicFramePr>
          <p:nvPr/>
        </p:nvGraphicFramePr>
        <p:xfrm>
          <a:off x="2268538" y="2492375"/>
          <a:ext cx="758825" cy="1512888"/>
        </p:xfrm>
        <a:graphic>
          <a:graphicData uri="http://schemas.openxmlformats.org/presentationml/2006/ole">
            <mc:AlternateContent xmlns:mc="http://schemas.openxmlformats.org/markup-compatibility/2006">
              <mc:Choice xmlns:v="urn:schemas-microsoft-com:vml" Requires="v">
                <p:oleObj spid="_x0000_s30052" name="CorelDRAW" r:id="rId9" imgW="371520" imgH="740520" progId="CorelDRAW.Graphic.13">
                  <p:embed/>
                </p:oleObj>
              </mc:Choice>
              <mc:Fallback>
                <p:oleObj name="CorelDRAW" r:id="rId9" imgW="371520" imgH="740520" progId="CorelDRAW.Graphic.1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68538" y="2492375"/>
                        <a:ext cx="758825" cy="151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 name="Group 50"/>
          <p:cNvGrpSpPr>
            <a:grpSpLocks/>
          </p:cNvGrpSpPr>
          <p:nvPr/>
        </p:nvGrpSpPr>
        <p:grpSpPr bwMode="auto">
          <a:xfrm>
            <a:off x="288925" y="693738"/>
            <a:ext cx="2155825" cy="1798637"/>
            <a:chOff x="431" y="709"/>
            <a:chExt cx="1452" cy="1179"/>
          </a:xfrm>
        </p:grpSpPr>
        <p:grpSp>
          <p:nvGrpSpPr>
            <p:cNvPr id="5" name="Group 21"/>
            <p:cNvGrpSpPr>
              <a:grpSpLocks/>
            </p:cNvGrpSpPr>
            <p:nvPr/>
          </p:nvGrpSpPr>
          <p:grpSpPr bwMode="auto">
            <a:xfrm>
              <a:off x="657" y="1026"/>
              <a:ext cx="1043" cy="862"/>
              <a:chOff x="748" y="436"/>
              <a:chExt cx="1043" cy="862"/>
            </a:xfrm>
          </p:grpSpPr>
          <p:sp>
            <p:nvSpPr>
              <p:cNvPr id="2086" name="Oval 15"/>
              <p:cNvSpPr>
                <a:spLocks noChangeArrowheads="1"/>
              </p:cNvSpPr>
              <p:nvPr/>
            </p:nvSpPr>
            <p:spPr bwMode="auto">
              <a:xfrm>
                <a:off x="748" y="436"/>
                <a:ext cx="1043" cy="862"/>
              </a:xfrm>
              <a:prstGeom prst="ellipse">
                <a:avLst/>
              </a:prstGeom>
              <a:solidFill>
                <a:schemeClr val="accent1"/>
              </a:solidFill>
              <a:ln w="9525">
                <a:solidFill>
                  <a:schemeClr val="tx1"/>
                </a:solidFill>
                <a:round/>
                <a:headEnd/>
                <a:tailEnd/>
              </a:ln>
            </p:spPr>
            <p:txBody>
              <a:bodyPr wrap="none" anchor="ctr"/>
              <a:lstStyle/>
              <a:p>
                <a:endParaRPr lang="ru-RU">
                  <a:solidFill>
                    <a:srgbClr val="003399"/>
                  </a:solidFill>
                </a:endParaRPr>
              </a:p>
            </p:txBody>
          </p:sp>
          <p:graphicFrame>
            <p:nvGraphicFramePr>
              <p:cNvPr id="2059" name="Object 18"/>
              <p:cNvGraphicFramePr>
                <a:graphicFrameLocks noChangeAspect="1"/>
              </p:cNvGraphicFramePr>
              <p:nvPr/>
            </p:nvGraphicFramePr>
            <p:xfrm>
              <a:off x="998" y="527"/>
              <a:ext cx="325" cy="648"/>
            </p:xfrm>
            <a:graphic>
              <a:graphicData uri="http://schemas.openxmlformats.org/presentationml/2006/ole">
                <mc:AlternateContent xmlns:mc="http://schemas.openxmlformats.org/markup-compatibility/2006">
                  <mc:Choice xmlns:v="urn:schemas-microsoft-com:vml" Requires="v">
                    <p:oleObj spid="_x0000_s30053" name="CorelDRAW" r:id="rId10" imgW="371520" imgH="740520" progId="CorelDRAW.Graphic.13">
                      <p:embed/>
                    </p:oleObj>
                  </mc:Choice>
                  <mc:Fallback>
                    <p:oleObj name="CorelDRAW" r:id="rId10" imgW="371520" imgH="740520" progId="CorelDRAW.Graphic.13">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8" y="527"/>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2085" name="Text Box 22"/>
            <p:cNvSpPr txBox="1">
              <a:spLocks noChangeArrowheads="1"/>
            </p:cNvSpPr>
            <p:nvPr/>
          </p:nvSpPr>
          <p:spPr bwMode="auto">
            <a:xfrm>
              <a:off x="431" y="709"/>
              <a:ext cx="1452" cy="240"/>
            </a:xfrm>
            <a:prstGeom prst="rect">
              <a:avLst/>
            </a:prstGeom>
            <a:noFill/>
            <a:ln w="9525">
              <a:noFill/>
              <a:miter lim="800000"/>
              <a:headEnd/>
              <a:tailEnd/>
            </a:ln>
          </p:spPr>
          <p:txBody>
            <a:bodyPr wrap="none">
              <a:spAutoFit/>
            </a:bodyPr>
            <a:lstStyle/>
            <a:p>
              <a:r>
                <a:rPr lang="ru-RU" b="1">
                  <a:solidFill>
                    <a:srgbClr val="FF3399"/>
                  </a:solidFill>
                </a:rPr>
                <a:t>Ценность личная</a:t>
              </a:r>
            </a:p>
          </p:txBody>
        </p:sp>
      </p:grpSp>
      <p:sp>
        <p:nvSpPr>
          <p:cNvPr id="2066" name="Text Box 23"/>
          <p:cNvSpPr txBox="1">
            <a:spLocks noChangeArrowheads="1"/>
          </p:cNvSpPr>
          <p:nvPr/>
        </p:nvSpPr>
        <p:spPr bwMode="auto">
          <a:xfrm>
            <a:off x="6372225" y="260350"/>
            <a:ext cx="2439988" cy="366713"/>
          </a:xfrm>
          <a:prstGeom prst="rect">
            <a:avLst/>
          </a:prstGeom>
          <a:noFill/>
          <a:ln w="9525">
            <a:noFill/>
            <a:miter lim="800000"/>
            <a:headEnd/>
            <a:tailEnd/>
          </a:ln>
        </p:spPr>
        <p:txBody>
          <a:bodyPr wrap="none">
            <a:spAutoFit/>
          </a:bodyPr>
          <a:lstStyle/>
          <a:p>
            <a:r>
              <a:rPr lang="ru-RU" b="1">
                <a:solidFill>
                  <a:srgbClr val="FF3399"/>
                </a:solidFill>
              </a:rPr>
              <a:t>Ценности культуры</a:t>
            </a:r>
          </a:p>
        </p:txBody>
      </p:sp>
      <p:grpSp>
        <p:nvGrpSpPr>
          <p:cNvPr id="6" name="Group 51"/>
          <p:cNvGrpSpPr>
            <a:grpSpLocks/>
          </p:cNvGrpSpPr>
          <p:nvPr/>
        </p:nvGrpSpPr>
        <p:grpSpPr bwMode="auto">
          <a:xfrm>
            <a:off x="3203575" y="1700213"/>
            <a:ext cx="2592388" cy="1720850"/>
            <a:chOff x="2154" y="1253"/>
            <a:chExt cx="1633" cy="1084"/>
          </a:xfrm>
        </p:grpSpPr>
        <p:sp>
          <p:nvSpPr>
            <p:cNvPr id="2081" name="Oval 25"/>
            <p:cNvSpPr>
              <a:spLocks noChangeArrowheads="1"/>
            </p:cNvSpPr>
            <p:nvPr/>
          </p:nvSpPr>
          <p:spPr bwMode="auto">
            <a:xfrm>
              <a:off x="2472" y="1253"/>
              <a:ext cx="1315" cy="1042"/>
            </a:xfrm>
            <a:prstGeom prst="ellipse">
              <a:avLst/>
            </a:prstGeom>
            <a:solidFill>
              <a:schemeClr val="accent1">
                <a:alpha val="65881"/>
              </a:schemeClr>
            </a:solidFill>
            <a:ln w="9525">
              <a:solidFill>
                <a:schemeClr val="tx1"/>
              </a:solidFill>
              <a:round/>
              <a:headEnd/>
              <a:tailEnd/>
            </a:ln>
          </p:spPr>
          <p:txBody>
            <a:bodyPr wrap="none" anchor="ctr"/>
            <a:lstStyle/>
            <a:p>
              <a:endParaRPr lang="ru-RU">
                <a:solidFill>
                  <a:srgbClr val="003399"/>
                </a:solidFill>
              </a:endParaRPr>
            </a:p>
          </p:txBody>
        </p:sp>
        <p:grpSp>
          <p:nvGrpSpPr>
            <p:cNvPr id="7" name="Group 26"/>
            <p:cNvGrpSpPr>
              <a:grpSpLocks/>
            </p:cNvGrpSpPr>
            <p:nvPr/>
          </p:nvGrpSpPr>
          <p:grpSpPr bwMode="auto">
            <a:xfrm>
              <a:off x="2708" y="1390"/>
              <a:ext cx="773" cy="803"/>
              <a:chOff x="1156" y="2069"/>
              <a:chExt cx="1414" cy="1329"/>
            </a:xfrm>
          </p:grpSpPr>
          <p:graphicFrame>
            <p:nvGraphicFramePr>
              <p:cNvPr id="2055" name="Object 27"/>
              <p:cNvGraphicFramePr>
                <a:graphicFrameLocks noChangeAspect="1"/>
              </p:cNvGraphicFramePr>
              <p:nvPr/>
            </p:nvGraphicFramePr>
            <p:xfrm>
              <a:off x="1973" y="2069"/>
              <a:ext cx="325" cy="648"/>
            </p:xfrm>
            <a:graphic>
              <a:graphicData uri="http://schemas.openxmlformats.org/presentationml/2006/ole">
                <mc:AlternateContent xmlns:mc="http://schemas.openxmlformats.org/markup-compatibility/2006">
                  <mc:Choice xmlns:v="urn:schemas-microsoft-com:vml" Requires="v">
                    <p:oleObj spid="_x0000_s30054" name="CorelDRAW" r:id="rId11" imgW="371520" imgH="740520" progId="CorelDRAW.Graphic.13">
                      <p:embed/>
                    </p:oleObj>
                  </mc:Choice>
                  <mc:Fallback>
                    <p:oleObj name="CorelDRAW" r:id="rId11" imgW="371520" imgH="740520" progId="CorelDRAW.Graphic.13">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3" y="2069"/>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6" name="Object 28"/>
              <p:cNvGraphicFramePr>
                <a:graphicFrameLocks noChangeAspect="1"/>
              </p:cNvGraphicFramePr>
              <p:nvPr/>
            </p:nvGraphicFramePr>
            <p:xfrm>
              <a:off x="1156" y="2069"/>
              <a:ext cx="325" cy="648"/>
            </p:xfrm>
            <a:graphic>
              <a:graphicData uri="http://schemas.openxmlformats.org/presentationml/2006/ole">
                <mc:AlternateContent xmlns:mc="http://schemas.openxmlformats.org/markup-compatibility/2006">
                  <mc:Choice xmlns:v="urn:schemas-microsoft-com:vml" Requires="v">
                    <p:oleObj spid="_x0000_s30055" name="CorelDRAW" r:id="rId12" imgW="371520" imgH="740520" progId="CorelDRAW.Graphic.13">
                      <p:embed/>
                    </p:oleObj>
                  </mc:Choice>
                  <mc:Fallback>
                    <p:oleObj name="CorelDRAW" r:id="rId12" imgW="371520" imgH="740520" progId="CorelDRAW.Graphic.13">
                      <p:embed/>
                      <p:pic>
                        <p:nvPicPr>
                          <p:cNvPr id="0" name="Object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6" y="2069"/>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7" name="Object 29"/>
              <p:cNvGraphicFramePr>
                <a:graphicFrameLocks noChangeAspect="1"/>
              </p:cNvGraphicFramePr>
              <p:nvPr/>
            </p:nvGraphicFramePr>
            <p:xfrm>
              <a:off x="1565" y="2704"/>
              <a:ext cx="325" cy="648"/>
            </p:xfrm>
            <a:graphic>
              <a:graphicData uri="http://schemas.openxmlformats.org/presentationml/2006/ole">
                <mc:AlternateContent xmlns:mc="http://schemas.openxmlformats.org/markup-compatibility/2006">
                  <mc:Choice xmlns:v="urn:schemas-microsoft-com:vml" Requires="v">
                    <p:oleObj spid="_x0000_s30056" name="CorelDRAW" r:id="rId13" imgW="371520" imgH="740520" progId="CorelDRAW.Graphic.13">
                      <p:embed/>
                    </p:oleObj>
                  </mc:Choice>
                  <mc:Fallback>
                    <p:oleObj name="CorelDRAW" r:id="rId13" imgW="371520" imgH="740520" progId="CorelDRAW.Graphic.13">
                      <p:embed/>
                      <p:pic>
                        <p:nvPicPr>
                          <p:cNvPr id="0" name="Object 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65" y="2704"/>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8" name="Object 30"/>
              <p:cNvGraphicFramePr>
                <a:graphicFrameLocks noChangeAspect="1"/>
              </p:cNvGraphicFramePr>
              <p:nvPr/>
            </p:nvGraphicFramePr>
            <p:xfrm>
              <a:off x="2245" y="2750"/>
              <a:ext cx="325" cy="648"/>
            </p:xfrm>
            <a:graphic>
              <a:graphicData uri="http://schemas.openxmlformats.org/presentationml/2006/ole">
                <mc:AlternateContent xmlns:mc="http://schemas.openxmlformats.org/markup-compatibility/2006">
                  <mc:Choice xmlns:v="urn:schemas-microsoft-com:vml" Requires="v">
                    <p:oleObj spid="_x0000_s30057" name="CorelDRAW" r:id="rId14" imgW="371520" imgH="740520" progId="CorelDRAW.Graphic.13">
                      <p:embed/>
                    </p:oleObj>
                  </mc:Choice>
                  <mc:Fallback>
                    <p:oleObj name="CorelDRAW" r:id="rId14" imgW="371520" imgH="740520" progId="CorelDRAW.Graphic.13">
                      <p:embed/>
                      <p:pic>
                        <p:nvPicPr>
                          <p:cNvPr id="0" name="Object 3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5" y="2750"/>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2083" name="Text Box 31"/>
            <p:cNvSpPr txBox="1">
              <a:spLocks noChangeArrowheads="1"/>
            </p:cNvSpPr>
            <p:nvPr/>
          </p:nvSpPr>
          <p:spPr bwMode="auto">
            <a:xfrm>
              <a:off x="2154" y="1933"/>
              <a:ext cx="843" cy="404"/>
            </a:xfrm>
            <a:prstGeom prst="rect">
              <a:avLst/>
            </a:prstGeom>
            <a:noFill/>
            <a:ln w="9525">
              <a:noFill/>
              <a:miter lim="800000"/>
              <a:headEnd/>
              <a:tailEnd/>
            </a:ln>
          </p:spPr>
          <p:txBody>
            <a:bodyPr wrap="none">
              <a:spAutoFit/>
            </a:bodyPr>
            <a:lstStyle/>
            <a:p>
              <a:r>
                <a:rPr lang="ru-RU" b="1" dirty="0">
                  <a:solidFill>
                    <a:srgbClr val="FF3399"/>
                  </a:solidFill>
                </a:rPr>
                <a:t>Ценности </a:t>
              </a:r>
              <a:br>
                <a:rPr lang="ru-RU" b="1" dirty="0">
                  <a:solidFill>
                    <a:srgbClr val="FF3399"/>
                  </a:solidFill>
                </a:rPr>
              </a:br>
              <a:r>
                <a:rPr lang="ru-RU" b="1" dirty="0">
                  <a:solidFill>
                    <a:srgbClr val="FF3399"/>
                  </a:solidFill>
                </a:rPr>
                <a:t>группы </a:t>
              </a:r>
            </a:p>
          </p:txBody>
        </p:sp>
      </p:grpSp>
      <p:grpSp>
        <p:nvGrpSpPr>
          <p:cNvPr id="8" name="Группа 40"/>
          <p:cNvGrpSpPr/>
          <p:nvPr/>
        </p:nvGrpSpPr>
        <p:grpSpPr>
          <a:xfrm>
            <a:off x="6588125" y="3068638"/>
            <a:ext cx="2130425" cy="1001712"/>
            <a:chOff x="6588125" y="3068638"/>
            <a:chExt cx="2130425" cy="1001712"/>
          </a:xfrm>
        </p:grpSpPr>
        <p:grpSp>
          <p:nvGrpSpPr>
            <p:cNvPr id="9" name="Group 52"/>
            <p:cNvGrpSpPr>
              <a:grpSpLocks/>
            </p:cNvGrpSpPr>
            <p:nvPr/>
          </p:nvGrpSpPr>
          <p:grpSpPr bwMode="auto">
            <a:xfrm>
              <a:off x="6588125" y="3068638"/>
              <a:ext cx="863600" cy="792162"/>
              <a:chOff x="4150" y="1933"/>
              <a:chExt cx="544" cy="499"/>
            </a:xfrm>
          </p:grpSpPr>
          <p:sp>
            <p:nvSpPr>
              <p:cNvPr id="2079" name="Oval 33"/>
              <p:cNvSpPr>
                <a:spLocks noChangeArrowheads="1"/>
              </p:cNvSpPr>
              <p:nvPr/>
            </p:nvSpPr>
            <p:spPr bwMode="auto">
              <a:xfrm>
                <a:off x="4150" y="1933"/>
                <a:ext cx="544" cy="499"/>
              </a:xfrm>
              <a:prstGeom prst="ellipse">
                <a:avLst/>
              </a:prstGeom>
              <a:solidFill>
                <a:schemeClr val="accent1">
                  <a:alpha val="69019"/>
                </a:schemeClr>
              </a:solidFill>
              <a:ln w="9525">
                <a:solidFill>
                  <a:schemeClr val="tx1"/>
                </a:solidFill>
                <a:round/>
                <a:headEnd/>
                <a:tailEnd/>
              </a:ln>
            </p:spPr>
            <p:txBody>
              <a:bodyPr wrap="none" anchor="ctr"/>
              <a:lstStyle/>
              <a:p>
                <a:endParaRPr lang="ru-RU">
                  <a:solidFill>
                    <a:srgbClr val="003399"/>
                  </a:solidFill>
                </a:endParaRPr>
              </a:p>
            </p:txBody>
          </p:sp>
          <p:grpSp>
            <p:nvGrpSpPr>
              <p:cNvPr id="10" name="Group 34"/>
              <p:cNvGrpSpPr>
                <a:grpSpLocks/>
              </p:cNvGrpSpPr>
              <p:nvPr/>
            </p:nvGrpSpPr>
            <p:grpSpPr bwMode="auto">
              <a:xfrm>
                <a:off x="4286" y="1979"/>
                <a:ext cx="320" cy="384"/>
                <a:chOff x="1156" y="2069"/>
                <a:chExt cx="1414" cy="1329"/>
              </a:xfrm>
            </p:grpSpPr>
            <p:graphicFrame>
              <p:nvGraphicFramePr>
                <p:cNvPr id="2051" name="Object 35"/>
                <p:cNvGraphicFramePr>
                  <a:graphicFrameLocks noChangeAspect="1"/>
                </p:cNvGraphicFramePr>
                <p:nvPr/>
              </p:nvGraphicFramePr>
              <p:xfrm>
                <a:off x="1973" y="2069"/>
                <a:ext cx="325" cy="648"/>
              </p:xfrm>
              <a:graphic>
                <a:graphicData uri="http://schemas.openxmlformats.org/presentationml/2006/ole">
                  <mc:AlternateContent xmlns:mc="http://schemas.openxmlformats.org/markup-compatibility/2006">
                    <mc:Choice xmlns:v="urn:schemas-microsoft-com:vml" Requires="v">
                      <p:oleObj spid="_x0000_s30058" name="CorelDRAW" r:id="rId15" imgW="371520" imgH="740520" progId="CorelDRAW.Graphic.13">
                        <p:embed/>
                      </p:oleObj>
                    </mc:Choice>
                    <mc:Fallback>
                      <p:oleObj name="CorelDRAW" r:id="rId15" imgW="371520" imgH="740520" progId="CorelDRAW.Graphic.13">
                        <p:embed/>
                        <p:pic>
                          <p:nvPicPr>
                            <p:cNvPr id="0" name="Object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3" y="2069"/>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2" name="Object 36"/>
                <p:cNvGraphicFramePr>
                  <a:graphicFrameLocks noChangeAspect="1"/>
                </p:cNvGraphicFramePr>
                <p:nvPr/>
              </p:nvGraphicFramePr>
              <p:xfrm>
                <a:off x="1156" y="2069"/>
                <a:ext cx="325" cy="648"/>
              </p:xfrm>
              <a:graphic>
                <a:graphicData uri="http://schemas.openxmlformats.org/presentationml/2006/ole">
                  <mc:AlternateContent xmlns:mc="http://schemas.openxmlformats.org/markup-compatibility/2006">
                    <mc:Choice xmlns:v="urn:schemas-microsoft-com:vml" Requires="v">
                      <p:oleObj spid="_x0000_s30059" name="CorelDRAW" r:id="rId16" imgW="371520" imgH="740520" progId="CorelDRAW.Graphic.13">
                        <p:embed/>
                      </p:oleObj>
                    </mc:Choice>
                    <mc:Fallback>
                      <p:oleObj name="CorelDRAW" r:id="rId16" imgW="371520" imgH="740520" progId="CorelDRAW.Graphic.13">
                        <p:embed/>
                        <p:pic>
                          <p:nvPicPr>
                            <p:cNvPr id="0" name="Object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6" y="2069"/>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3" name="Object 37"/>
                <p:cNvGraphicFramePr>
                  <a:graphicFrameLocks noChangeAspect="1"/>
                </p:cNvGraphicFramePr>
                <p:nvPr/>
              </p:nvGraphicFramePr>
              <p:xfrm>
                <a:off x="1565" y="2704"/>
                <a:ext cx="325" cy="648"/>
              </p:xfrm>
              <a:graphic>
                <a:graphicData uri="http://schemas.openxmlformats.org/presentationml/2006/ole">
                  <mc:AlternateContent xmlns:mc="http://schemas.openxmlformats.org/markup-compatibility/2006">
                    <mc:Choice xmlns:v="urn:schemas-microsoft-com:vml" Requires="v">
                      <p:oleObj spid="_x0000_s30060" name="CorelDRAW" r:id="rId17" imgW="371520" imgH="740520" progId="CorelDRAW.Graphic.13">
                        <p:embed/>
                      </p:oleObj>
                    </mc:Choice>
                    <mc:Fallback>
                      <p:oleObj name="CorelDRAW" r:id="rId17" imgW="371520" imgH="740520" progId="CorelDRAW.Graphic.13">
                        <p:embed/>
                        <p:pic>
                          <p:nvPicPr>
                            <p:cNvPr id="0" name="Object 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65" y="2704"/>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4" name="Object 38"/>
                <p:cNvGraphicFramePr>
                  <a:graphicFrameLocks noChangeAspect="1"/>
                </p:cNvGraphicFramePr>
                <p:nvPr/>
              </p:nvGraphicFramePr>
              <p:xfrm>
                <a:off x="2245" y="2750"/>
                <a:ext cx="325" cy="648"/>
              </p:xfrm>
              <a:graphic>
                <a:graphicData uri="http://schemas.openxmlformats.org/presentationml/2006/ole">
                  <mc:AlternateContent xmlns:mc="http://schemas.openxmlformats.org/markup-compatibility/2006">
                    <mc:Choice xmlns:v="urn:schemas-microsoft-com:vml" Requires="v">
                      <p:oleObj spid="_x0000_s30061" name="CorelDRAW" r:id="rId18" imgW="371520" imgH="740520" progId="CorelDRAW.Graphic.13">
                        <p:embed/>
                      </p:oleObj>
                    </mc:Choice>
                    <mc:Fallback>
                      <p:oleObj name="CorelDRAW" r:id="rId18" imgW="371520" imgH="740520" progId="CorelDRAW.Graphic.13">
                        <p:embed/>
                        <p:pic>
                          <p:nvPicPr>
                            <p:cNvPr id="0" name="Object 3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5" y="2750"/>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sp>
          <p:nvSpPr>
            <p:cNvPr id="2069" name="Text Box 39"/>
            <p:cNvSpPr txBox="1">
              <a:spLocks noChangeArrowheads="1"/>
            </p:cNvSpPr>
            <p:nvPr/>
          </p:nvSpPr>
          <p:spPr bwMode="auto">
            <a:xfrm>
              <a:off x="7380288" y="3429000"/>
              <a:ext cx="1338262" cy="641350"/>
            </a:xfrm>
            <a:prstGeom prst="rect">
              <a:avLst/>
            </a:prstGeom>
            <a:noFill/>
            <a:ln w="9525">
              <a:noFill/>
              <a:miter lim="800000"/>
              <a:headEnd/>
              <a:tailEnd/>
            </a:ln>
          </p:spPr>
          <p:txBody>
            <a:bodyPr wrap="none">
              <a:spAutoFit/>
            </a:bodyPr>
            <a:lstStyle/>
            <a:p>
              <a:r>
                <a:rPr lang="ru-RU" b="1">
                  <a:solidFill>
                    <a:srgbClr val="FF3399"/>
                  </a:solidFill>
                </a:rPr>
                <a:t>Ценности </a:t>
              </a:r>
              <a:br>
                <a:rPr lang="ru-RU" b="1">
                  <a:solidFill>
                    <a:srgbClr val="FF3399"/>
                  </a:solidFill>
                </a:rPr>
              </a:br>
              <a:r>
                <a:rPr lang="ru-RU" b="1">
                  <a:solidFill>
                    <a:srgbClr val="FF3399"/>
                  </a:solidFill>
                </a:rPr>
                <a:t>семьи </a:t>
              </a:r>
            </a:p>
          </p:txBody>
        </p:sp>
      </p:grpSp>
      <p:sp>
        <p:nvSpPr>
          <p:cNvPr id="2070" name="Rectangle 49"/>
          <p:cNvSpPr>
            <a:spLocks noGrp="1" noChangeArrowheads="1"/>
          </p:cNvSpPr>
          <p:nvPr>
            <p:ph idx="1"/>
          </p:nvPr>
        </p:nvSpPr>
        <p:spPr>
          <a:xfrm>
            <a:off x="3348038" y="188913"/>
            <a:ext cx="1728787" cy="1582737"/>
          </a:xfrm>
        </p:spPr>
        <p:txBody>
          <a:bodyPr/>
          <a:lstStyle/>
          <a:p>
            <a:pPr eaLnBrk="1" hangingPunct="1">
              <a:lnSpc>
                <a:spcPct val="80000"/>
              </a:lnSpc>
            </a:pPr>
            <a:r>
              <a:rPr lang="ru-RU" sz="1600" dirty="0" smtClean="0">
                <a:solidFill>
                  <a:schemeClr val="accent2"/>
                </a:solidFill>
              </a:rPr>
              <a:t>Нация</a:t>
            </a:r>
          </a:p>
          <a:p>
            <a:pPr eaLnBrk="1" hangingPunct="1">
              <a:lnSpc>
                <a:spcPct val="80000"/>
              </a:lnSpc>
            </a:pPr>
            <a:r>
              <a:rPr lang="ru-RU" sz="1600" dirty="0" smtClean="0">
                <a:solidFill>
                  <a:schemeClr val="accent2"/>
                </a:solidFill>
              </a:rPr>
              <a:t>Семья</a:t>
            </a:r>
          </a:p>
          <a:p>
            <a:pPr eaLnBrk="1" hangingPunct="1">
              <a:lnSpc>
                <a:spcPct val="80000"/>
              </a:lnSpc>
            </a:pPr>
            <a:r>
              <a:rPr lang="ru-RU" sz="1600" dirty="0" smtClean="0">
                <a:solidFill>
                  <a:schemeClr val="accent2"/>
                </a:solidFill>
              </a:rPr>
              <a:t>Школа</a:t>
            </a:r>
          </a:p>
          <a:p>
            <a:pPr eaLnBrk="1" hangingPunct="1">
              <a:lnSpc>
                <a:spcPct val="80000"/>
              </a:lnSpc>
            </a:pPr>
            <a:r>
              <a:rPr lang="ru-RU" sz="1600" dirty="0" smtClean="0">
                <a:solidFill>
                  <a:schemeClr val="accent2"/>
                </a:solidFill>
              </a:rPr>
              <a:t>Церковь</a:t>
            </a:r>
          </a:p>
          <a:p>
            <a:pPr eaLnBrk="1" hangingPunct="1">
              <a:lnSpc>
                <a:spcPct val="80000"/>
              </a:lnSpc>
            </a:pPr>
            <a:r>
              <a:rPr lang="ru-RU" sz="1600" dirty="0" smtClean="0">
                <a:solidFill>
                  <a:schemeClr val="accent2"/>
                </a:solidFill>
              </a:rPr>
              <a:t>Банда</a:t>
            </a:r>
          </a:p>
          <a:p>
            <a:pPr eaLnBrk="1" hangingPunct="1">
              <a:lnSpc>
                <a:spcPct val="80000"/>
              </a:lnSpc>
            </a:pPr>
            <a:r>
              <a:rPr lang="ru-RU" sz="1600" dirty="0" smtClean="0">
                <a:solidFill>
                  <a:schemeClr val="accent2"/>
                </a:solidFill>
              </a:rPr>
              <a:t>Диаспора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4643438" y="620713"/>
            <a:ext cx="4176712" cy="3024187"/>
            <a:chOff x="3356" y="255"/>
            <a:chExt cx="2404" cy="1724"/>
          </a:xfrm>
        </p:grpSpPr>
        <p:sp>
          <p:nvSpPr>
            <p:cNvPr id="2087" name="Oval 2"/>
            <p:cNvSpPr>
              <a:spLocks noChangeArrowheads="1"/>
            </p:cNvSpPr>
            <p:nvPr/>
          </p:nvSpPr>
          <p:spPr bwMode="auto">
            <a:xfrm>
              <a:off x="3356" y="255"/>
              <a:ext cx="2404" cy="1724"/>
            </a:xfrm>
            <a:prstGeom prst="ellipse">
              <a:avLst/>
            </a:prstGeom>
            <a:solidFill>
              <a:schemeClr val="accent1"/>
            </a:solidFill>
            <a:ln w="9525">
              <a:solidFill>
                <a:schemeClr val="tx1"/>
              </a:solidFill>
              <a:round/>
              <a:headEnd/>
              <a:tailEnd/>
            </a:ln>
          </p:spPr>
          <p:txBody>
            <a:bodyPr wrap="none" anchor="ctr"/>
            <a:lstStyle/>
            <a:p>
              <a:endParaRPr lang="ru-RU">
                <a:solidFill>
                  <a:srgbClr val="003399"/>
                </a:solidFill>
              </a:endParaRPr>
            </a:p>
          </p:txBody>
        </p:sp>
        <p:grpSp>
          <p:nvGrpSpPr>
            <p:cNvPr id="3" name="Group 12"/>
            <p:cNvGrpSpPr>
              <a:grpSpLocks/>
            </p:cNvGrpSpPr>
            <p:nvPr/>
          </p:nvGrpSpPr>
          <p:grpSpPr bwMode="auto">
            <a:xfrm>
              <a:off x="3787" y="482"/>
              <a:ext cx="1414" cy="1329"/>
              <a:chOff x="1156" y="2069"/>
              <a:chExt cx="1414" cy="1329"/>
            </a:xfrm>
          </p:grpSpPr>
          <p:graphicFrame>
            <p:nvGraphicFramePr>
              <p:cNvPr id="2060" name="Object 3"/>
              <p:cNvGraphicFramePr>
                <a:graphicFrameLocks noChangeAspect="1"/>
              </p:cNvGraphicFramePr>
              <p:nvPr/>
            </p:nvGraphicFramePr>
            <p:xfrm>
              <a:off x="1973" y="2069"/>
              <a:ext cx="325" cy="648"/>
            </p:xfrm>
            <a:graphic>
              <a:graphicData uri="http://schemas.openxmlformats.org/presentationml/2006/ole">
                <mc:AlternateContent xmlns:mc="http://schemas.openxmlformats.org/markup-compatibility/2006">
                  <mc:Choice xmlns:v="urn:schemas-microsoft-com:vml" Requires="v">
                    <p:oleObj spid="_x0000_s31072" name="CorelDRAW" r:id="rId4" imgW="371520" imgH="740520" progId="CorelDRAW.Graphic.13">
                      <p:embed/>
                    </p:oleObj>
                  </mc:Choice>
                  <mc:Fallback>
                    <p:oleObj name="CorelDRAW" r:id="rId4" imgW="371520" imgH="740520" progId="CorelDRAW.Graphic.1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3" y="2069"/>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61" name="Object 4"/>
              <p:cNvGraphicFramePr>
                <a:graphicFrameLocks noChangeAspect="1"/>
              </p:cNvGraphicFramePr>
              <p:nvPr/>
            </p:nvGraphicFramePr>
            <p:xfrm>
              <a:off x="1156" y="2069"/>
              <a:ext cx="325" cy="648"/>
            </p:xfrm>
            <a:graphic>
              <a:graphicData uri="http://schemas.openxmlformats.org/presentationml/2006/ole">
                <mc:AlternateContent xmlns:mc="http://schemas.openxmlformats.org/markup-compatibility/2006">
                  <mc:Choice xmlns:v="urn:schemas-microsoft-com:vml" Requires="v">
                    <p:oleObj spid="_x0000_s31073" name="CorelDRAW" r:id="rId6" imgW="371520" imgH="740520" progId="CorelDRAW.Graphic.13">
                      <p:embed/>
                    </p:oleObj>
                  </mc:Choice>
                  <mc:Fallback>
                    <p:oleObj name="CorelDRAW" r:id="rId6" imgW="371520" imgH="740520" progId="CorelDRAW.Graphic.1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6" y="2069"/>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62" name="Object 5"/>
              <p:cNvGraphicFramePr>
                <a:graphicFrameLocks noChangeAspect="1"/>
              </p:cNvGraphicFramePr>
              <p:nvPr/>
            </p:nvGraphicFramePr>
            <p:xfrm>
              <a:off x="1565" y="2704"/>
              <a:ext cx="325" cy="648"/>
            </p:xfrm>
            <a:graphic>
              <a:graphicData uri="http://schemas.openxmlformats.org/presentationml/2006/ole">
                <mc:AlternateContent xmlns:mc="http://schemas.openxmlformats.org/markup-compatibility/2006">
                  <mc:Choice xmlns:v="urn:schemas-microsoft-com:vml" Requires="v">
                    <p:oleObj spid="_x0000_s31074" name="CorelDRAW" r:id="rId7" imgW="371520" imgH="740520" progId="CorelDRAW.Graphic.13">
                      <p:embed/>
                    </p:oleObj>
                  </mc:Choice>
                  <mc:Fallback>
                    <p:oleObj name="CorelDRAW" r:id="rId7" imgW="371520" imgH="740520" progId="CorelDRAW.Graphic.1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65" y="2704"/>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63" name="Object 6"/>
              <p:cNvGraphicFramePr>
                <a:graphicFrameLocks noChangeAspect="1"/>
              </p:cNvGraphicFramePr>
              <p:nvPr/>
            </p:nvGraphicFramePr>
            <p:xfrm>
              <a:off x="2245" y="2750"/>
              <a:ext cx="325" cy="648"/>
            </p:xfrm>
            <a:graphic>
              <a:graphicData uri="http://schemas.openxmlformats.org/presentationml/2006/ole">
                <mc:AlternateContent xmlns:mc="http://schemas.openxmlformats.org/markup-compatibility/2006">
                  <mc:Choice xmlns:v="urn:schemas-microsoft-com:vml" Requires="v">
                    <p:oleObj spid="_x0000_s31075" name="CorelDRAW" r:id="rId9" imgW="371520" imgH="740520" progId="CorelDRAW.Graphic.13">
                      <p:embed/>
                    </p:oleObj>
                  </mc:Choice>
                  <mc:Fallback>
                    <p:oleObj name="CorelDRAW" r:id="rId9" imgW="371520" imgH="740520" progId="CorelDRAW.Graphic.1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45" y="2750"/>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graphicFrame>
        <p:nvGraphicFramePr>
          <p:cNvPr id="2050" name="Object 7"/>
          <p:cNvGraphicFramePr>
            <a:graphicFrameLocks noChangeAspect="1"/>
          </p:cNvGraphicFramePr>
          <p:nvPr/>
        </p:nvGraphicFramePr>
        <p:xfrm>
          <a:off x="2268538" y="2492375"/>
          <a:ext cx="758825" cy="1512888"/>
        </p:xfrm>
        <a:graphic>
          <a:graphicData uri="http://schemas.openxmlformats.org/presentationml/2006/ole">
            <mc:AlternateContent xmlns:mc="http://schemas.openxmlformats.org/markup-compatibility/2006">
              <mc:Choice xmlns:v="urn:schemas-microsoft-com:vml" Requires="v">
                <p:oleObj spid="_x0000_s31076" name="CorelDRAW" r:id="rId10" imgW="371520" imgH="740520" progId="CorelDRAW.Graphic.13">
                  <p:embed/>
                </p:oleObj>
              </mc:Choice>
              <mc:Fallback>
                <p:oleObj name="CorelDRAW" r:id="rId10" imgW="371520" imgH="740520" progId="CorelDRAW.Graphic.1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68538" y="2492375"/>
                        <a:ext cx="758825" cy="151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 name="Group 50"/>
          <p:cNvGrpSpPr>
            <a:grpSpLocks/>
          </p:cNvGrpSpPr>
          <p:nvPr/>
        </p:nvGrpSpPr>
        <p:grpSpPr bwMode="auto">
          <a:xfrm>
            <a:off x="288925" y="693738"/>
            <a:ext cx="2155825" cy="1798637"/>
            <a:chOff x="431" y="709"/>
            <a:chExt cx="1452" cy="1179"/>
          </a:xfrm>
        </p:grpSpPr>
        <p:grpSp>
          <p:nvGrpSpPr>
            <p:cNvPr id="5" name="Group 21"/>
            <p:cNvGrpSpPr>
              <a:grpSpLocks/>
            </p:cNvGrpSpPr>
            <p:nvPr/>
          </p:nvGrpSpPr>
          <p:grpSpPr bwMode="auto">
            <a:xfrm>
              <a:off x="657" y="1026"/>
              <a:ext cx="1043" cy="862"/>
              <a:chOff x="748" y="436"/>
              <a:chExt cx="1043" cy="862"/>
            </a:xfrm>
          </p:grpSpPr>
          <p:sp>
            <p:nvSpPr>
              <p:cNvPr id="2086" name="Oval 15"/>
              <p:cNvSpPr>
                <a:spLocks noChangeArrowheads="1"/>
              </p:cNvSpPr>
              <p:nvPr/>
            </p:nvSpPr>
            <p:spPr bwMode="auto">
              <a:xfrm>
                <a:off x="748" y="436"/>
                <a:ext cx="1043" cy="862"/>
              </a:xfrm>
              <a:prstGeom prst="ellipse">
                <a:avLst/>
              </a:prstGeom>
              <a:solidFill>
                <a:schemeClr val="accent1"/>
              </a:solidFill>
              <a:ln w="9525">
                <a:solidFill>
                  <a:schemeClr val="tx1"/>
                </a:solidFill>
                <a:round/>
                <a:headEnd/>
                <a:tailEnd/>
              </a:ln>
            </p:spPr>
            <p:txBody>
              <a:bodyPr wrap="none" anchor="ctr"/>
              <a:lstStyle/>
              <a:p>
                <a:endParaRPr lang="ru-RU">
                  <a:solidFill>
                    <a:srgbClr val="003399"/>
                  </a:solidFill>
                </a:endParaRPr>
              </a:p>
            </p:txBody>
          </p:sp>
          <p:graphicFrame>
            <p:nvGraphicFramePr>
              <p:cNvPr id="2059" name="Object 18"/>
              <p:cNvGraphicFramePr>
                <a:graphicFrameLocks noChangeAspect="1"/>
              </p:cNvGraphicFramePr>
              <p:nvPr/>
            </p:nvGraphicFramePr>
            <p:xfrm>
              <a:off x="998" y="527"/>
              <a:ext cx="325" cy="648"/>
            </p:xfrm>
            <a:graphic>
              <a:graphicData uri="http://schemas.openxmlformats.org/presentationml/2006/ole">
                <mc:AlternateContent xmlns:mc="http://schemas.openxmlformats.org/markup-compatibility/2006">
                  <mc:Choice xmlns:v="urn:schemas-microsoft-com:vml" Requires="v">
                    <p:oleObj spid="_x0000_s31077" name="CorelDRAW" r:id="rId11" imgW="371520" imgH="740520" progId="CorelDRAW.Graphic.13">
                      <p:embed/>
                    </p:oleObj>
                  </mc:Choice>
                  <mc:Fallback>
                    <p:oleObj name="CorelDRAW" r:id="rId11" imgW="371520" imgH="740520" progId="CorelDRAW.Graphic.13">
                      <p:embed/>
                      <p:pic>
                        <p:nvPicPr>
                          <p:cNvPr id="0"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8" y="527"/>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2085" name="Text Box 22"/>
            <p:cNvSpPr txBox="1">
              <a:spLocks noChangeArrowheads="1"/>
            </p:cNvSpPr>
            <p:nvPr/>
          </p:nvSpPr>
          <p:spPr bwMode="auto">
            <a:xfrm>
              <a:off x="431" y="709"/>
              <a:ext cx="1452" cy="240"/>
            </a:xfrm>
            <a:prstGeom prst="rect">
              <a:avLst/>
            </a:prstGeom>
            <a:noFill/>
            <a:ln w="9525">
              <a:noFill/>
              <a:miter lim="800000"/>
              <a:headEnd/>
              <a:tailEnd/>
            </a:ln>
          </p:spPr>
          <p:txBody>
            <a:bodyPr wrap="none">
              <a:spAutoFit/>
            </a:bodyPr>
            <a:lstStyle/>
            <a:p>
              <a:r>
                <a:rPr lang="ru-RU" b="1">
                  <a:solidFill>
                    <a:srgbClr val="FF3399"/>
                  </a:solidFill>
                </a:rPr>
                <a:t>Ценность личная</a:t>
              </a:r>
            </a:p>
          </p:txBody>
        </p:sp>
      </p:grpSp>
      <p:sp>
        <p:nvSpPr>
          <p:cNvPr id="2066" name="Text Box 23"/>
          <p:cNvSpPr txBox="1">
            <a:spLocks noChangeArrowheads="1"/>
          </p:cNvSpPr>
          <p:nvPr/>
        </p:nvSpPr>
        <p:spPr bwMode="auto">
          <a:xfrm>
            <a:off x="6372225" y="260350"/>
            <a:ext cx="2439988" cy="366713"/>
          </a:xfrm>
          <a:prstGeom prst="rect">
            <a:avLst/>
          </a:prstGeom>
          <a:noFill/>
          <a:ln w="9525">
            <a:noFill/>
            <a:miter lim="800000"/>
            <a:headEnd/>
            <a:tailEnd/>
          </a:ln>
        </p:spPr>
        <p:txBody>
          <a:bodyPr wrap="none">
            <a:spAutoFit/>
          </a:bodyPr>
          <a:lstStyle/>
          <a:p>
            <a:r>
              <a:rPr lang="ru-RU" b="1">
                <a:solidFill>
                  <a:srgbClr val="FF3399"/>
                </a:solidFill>
              </a:rPr>
              <a:t>Ценности культуры</a:t>
            </a:r>
          </a:p>
        </p:txBody>
      </p:sp>
      <p:grpSp>
        <p:nvGrpSpPr>
          <p:cNvPr id="6" name="Group 51"/>
          <p:cNvGrpSpPr>
            <a:grpSpLocks/>
          </p:cNvGrpSpPr>
          <p:nvPr/>
        </p:nvGrpSpPr>
        <p:grpSpPr bwMode="auto">
          <a:xfrm>
            <a:off x="3203575" y="1700213"/>
            <a:ext cx="2592388" cy="1720850"/>
            <a:chOff x="2154" y="1253"/>
            <a:chExt cx="1633" cy="1084"/>
          </a:xfrm>
        </p:grpSpPr>
        <p:sp>
          <p:nvSpPr>
            <p:cNvPr id="2081" name="Oval 25"/>
            <p:cNvSpPr>
              <a:spLocks noChangeArrowheads="1"/>
            </p:cNvSpPr>
            <p:nvPr/>
          </p:nvSpPr>
          <p:spPr bwMode="auto">
            <a:xfrm>
              <a:off x="2472" y="1253"/>
              <a:ext cx="1315" cy="1042"/>
            </a:xfrm>
            <a:prstGeom prst="ellipse">
              <a:avLst/>
            </a:prstGeom>
            <a:solidFill>
              <a:schemeClr val="accent1">
                <a:alpha val="65881"/>
              </a:schemeClr>
            </a:solidFill>
            <a:ln w="9525">
              <a:solidFill>
                <a:schemeClr val="tx1"/>
              </a:solidFill>
              <a:round/>
              <a:headEnd/>
              <a:tailEnd/>
            </a:ln>
          </p:spPr>
          <p:txBody>
            <a:bodyPr wrap="none" anchor="ctr"/>
            <a:lstStyle/>
            <a:p>
              <a:endParaRPr lang="ru-RU">
                <a:solidFill>
                  <a:srgbClr val="003399"/>
                </a:solidFill>
              </a:endParaRPr>
            </a:p>
          </p:txBody>
        </p:sp>
        <p:grpSp>
          <p:nvGrpSpPr>
            <p:cNvPr id="7" name="Group 26"/>
            <p:cNvGrpSpPr>
              <a:grpSpLocks/>
            </p:cNvGrpSpPr>
            <p:nvPr/>
          </p:nvGrpSpPr>
          <p:grpSpPr bwMode="auto">
            <a:xfrm>
              <a:off x="2708" y="1390"/>
              <a:ext cx="773" cy="803"/>
              <a:chOff x="1156" y="2069"/>
              <a:chExt cx="1414" cy="1329"/>
            </a:xfrm>
          </p:grpSpPr>
          <p:graphicFrame>
            <p:nvGraphicFramePr>
              <p:cNvPr id="2055" name="Object 27"/>
              <p:cNvGraphicFramePr>
                <a:graphicFrameLocks noChangeAspect="1"/>
              </p:cNvGraphicFramePr>
              <p:nvPr/>
            </p:nvGraphicFramePr>
            <p:xfrm>
              <a:off x="1973" y="2069"/>
              <a:ext cx="325" cy="648"/>
            </p:xfrm>
            <a:graphic>
              <a:graphicData uri="http://schemas.openxmlformats.org/presentationml/2006/ole">
                <mc:AlternateContent xmlns:mc="http://schemas.openxmlformats.org/markup-compatibility/2006">
                  <mc:Choice xmlns:v="urn:schemas-microsoft-com:vml" Requires="v">
                    <p:oleObj spid="_x0000_s31078" name="CorelDRAW" r:id="rId12" imgW="371520" imgH="740520" progId="CorelDRAW.Graphic.13">
                      <p:embed/>
                    </p:oleObj>
                  </mc:Choice>
                  <mc:Fallback>
                    <p:oleObj name="CorelDRAW" r:id="rId12" imgW="371520" imgH="740520" progId="CorelDRAW.Graphic.13">
                      <p:embed/>
                      <p:pic>
                        <p:nvPicPr>
                          <p:cNvPr id="0" name="Object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3" y="2069"/>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6" name="Object 28"/>
              <p:cNvGraphicFramePr>
                <a:graphicFrameLocks noChangeAspect="1"/>
              </p:cNvGraphicFramePr>
              <p:nvPr/>
            </p:nvGraphicFramePr>
            <p:xfrm>
              <a:off x="1156" y="2069"/>
              <a:ext cx="325" cy="648"/>
            </p:xfrm>
            <a:graphic>
              <a:graphicData uri="http://schemas.openxmlformats.org/presentationml/2006/ole">
                <mc:AlternateContent xmlns:mc="http://schemas.openxmlformats.org/markup-compatibility/2006">
                  <mc:Choice xmlns:v="urn:schemas-microsoft-com:vml" Requires="v">
                    <p:oleObj spid="_x0000_s31079" name="CorelDRAW" r:id="rId13" imgW="371520" imgH="740520" progId="CorelDRAW.Graphic.13">
                      <p:embed/>
                    </p:oleObj>
                  </mc:Choice>
                  <mc:Fallback>
                    <p:oleObj name="CorelDRAW" r:id="rId13" imgW="371520" imgH="740520" progId="CorelDRAW.Graphic.13">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6" y="2069"/>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7" name="Object 29"/>
              <p:cNvGraphicFramePr>
                <a:graphicFrameLocks noChangeAspect="1"/>
              </p:cNvGraphicFramePr>
              <p:nvPr/>
            </p:nvGraphicFramePr>
            <p:xfrm>
              <a:off x="1565" y="2704"/>
              <a:ext cx="325" cy="648"/>
            </p:xfrm>
            <a:graphic>
              <a:graphicData uri="http://schemas.openxmlformats.org/presentationml/2006/ole">
                <mc:AlternateContent xmlns:mc="http://schemas.openxmlformats.org/markup-compatibility/2006">
                  <mc:Choice xmlns:v="urn:schemas-microsoft-com:vml" Requires="v">
                    <p:oleObj spid="_x0000_s31080" name="CorelDRAW" r:id="rId14" imgW="371520" imgH="740520" progId="CorelDRAW.Graphic.13">
                      <p:embed/>
                    </p:oleObj>
                  </mc:Choice>
                  <mc:Fallback>
                    <p:oleObj name="CorelDRAW" r:id="rId14" imgW="371520" imgH="740520" progId="CorelDRAW.Graphic.13">
                      <p:embed/>
                      <p:pic>
                        <p:nvPicPr>
                          <p:cNvPr id="0" name="Object 2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65" y="2704"/>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8" name="Object 30"/>
              <p:cNvGraphicFramePr>
                <a:graphicFrameLocks noChangeAspect="1"/>
              </p:cNvGraphicFramePr>
              <p:nvPr/>
            </p:nvGraphicFramePr>
            <p:xfrm>
              <a:off x="2245" y="2750"/>
              <a:ext cx="325" cy="648"/>
            </p:xfrm>
            <a:graphic>
              <a:graphicData uri="http://schemas.openxmlformats.org/presentationml/2006/ole">
                <mc:AlternateContent xmlns:mc="http://schemas.openxmlformats.org/markup-compatibility/2006">
                  <mc:Choice xmlns:v="urn:schemas-microsoft-com:vml" Requires="v">
                    <p:oleObj spid="_x0000_s31081" name="CorelDRAW" r:id="rId15" imgW="371520" imgH="740520" progId="CorelDRAW.Graphic.13">
                      <p:embed/>
                    </p:oleObj>
                  </mc:Choice>
                  <mc:Fallback>
                    <p:oleObj name="CorelDRAW" r:id="rId15" imgW="371520" imgH="740520" progId="CorelDRAW.Graphic.13">
                      <p:embed/>
                      <p:pic>
                        <p:nvPicPr>
                          <p:cNvPr id="0" name="Object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45" y="2750"/>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2083" name="Text Box 31"/>
            <p:cNvSpPr txBox="1">
              <a:spLocks noChangeArrowheads="1"/>
            </p:cNvSpPr>
            <p:nvPr/>
          </p:nvSpPr>
          <p:spPr bwMode="auto">
            <a:xfrm>
              <a:off x="2154" y="1933"/>
              <a:ext cx="843" cy="404"/>
            </a:xfrm>
            <a:prstGeom prst="rect">
              <a:avLst/>
            </a:prstGeom>
            <a:noFill/>
            <a:ln w="9525">
              <a:noFill/>
              <a:miter lim="800000"/>
              <a:headEnd/>
              <a:tailEnd/>
            </a:ln>
          </p:spPr>
          <p:txBody>
            <a:bodyPr wrap="none">
              <a:spAutoFit/>
            </a:bodyPr>
            <a:lstStyle/>
            <a:p>
              <a:r>
                <a:rPr lang="ru-RU" b="1">
                  <a:solidFill>
                    <a:srgbClr val="FF3399"/>
                  </a:solidFill>
                </a:rPr>
                <a:t>Ценности </a:t>
              </a:r>
              <a:br>
                <a:rPr lang="ru-RU" b="1">
                  <a:solidFill>
                    <a:srgbClr val="FF3399"/>
                  </a:solidFill>
                </a:rPr>
              </a:br>
              <a:r>
                <a:rPr lang="ru-RU" b="1">
                  <a:solidFill>
                    <a:srgbClr val="FF3399"/>
                  </a:solidFill>
                </a:rPr>
                <a:t>группы </a:t>
              </a:r>
            </a:p>
          </p:txBody>
        </p:sp>
      </p:grpSp>
      <p:grpSp>
        <p:nvGrpSpPr>
          <p:cNvPr id="8" name="Group 52"/>
          <p:cNvGrpSpPr>
            <a:grpSpLocks/>
          </p:cNvGrpSpPr>
          <p:nvPr/>
        </p:nvGrpSpPr>
        <p:grpSpPr bwMode="auto">
          <a:xfrm>
            <a:off x="6588125" y="3068638"/>
            <a:ext cx="863600" cy="792162"/>
            <a:chOff x="4150" y="1933"/>
            <a:chExt cx="544" cy="499"/>
          </a:xfrm>
        </p:grpSpPr>
        <p:sp>
          <p:nvSpPr>
            <p:cNvPr id="2079" name="Oval 33"/>
            <p:cNvSpPr>
              <a:spLocks noChangeArrowheads="1"/>
            </p:cNvSpPr>
            <p:nvPr/>
          </p:nvSpPr>
          <p:spPr bwMode="auto">
            <a:xfrm>
              <a:off x="4150" y="1933"/>
              <a:ext cx="544" cy="499"/>
            </a:xfrm>
            <a:prstGeom prst="ellipse">
              <a:avLst/>
            </a:prstGeom>
            <a:solidFill>
              <a:schemeClr val="accent1">
                <a:alpha val="69019"/>
              </a:schemeClr>
            </a:solidFill>
            <a:ln w="9525">
              <a:solidFill>
                <a:schemeClr val="tx1"/>
              </a:solidFill>
              <a:round/>
              <a:headEnd/>
              <a:tailEnd/>
            </a:ln>
          </p:spPr>
          <p:txBody>
            <a:bodyPr wrap="none" anchor="ctr"/>
            <a:lstStyle/>
            <a:p>
              <a:endParaRPr lang="ru-RU">
                <a:solidFill>
                  <a:srgbClr val="003399"/>
                </a:solidFill>
              </a:endParaRPr>
            </a:p>
          </p:txBody>
        </p:sp>
        <p:grpSp>
          <p:nvGrpSpPr>
            <p:cNvPr id="9" name="Group 34"/>
            <p:cNvGrpSpPr>
              <a:grpSpLocks/>
            </p:cNvGrpSpPr>
            <p:nvPr/>
          </p:nvGrpSpPr>
          <p:grpSpPr bwMode="auto">
            <a:xfrm>
              <a:off x="4286" y="1979"/>
              <a:ext cx="320" cy="384"/>
              <a:chOff x="1156" y="2069"/>
              <a:chExt cx="1414" cy="1329"/>
            </a:xfrm>
          </p:grpSpPr>
          <p:graphicFrame>
            <p:nvGraphicFramePr>
              <p:cNvPr id="2051" name="Object 35"/>
              <p:cNvGraphicFramePr>
                <a:graphicFrameLocks noChangeAspect="1"/>
              </p:cNvGraphicFramePr>
              <p:nvPr/>
            </p:nvGraphicFramePr>
            <p:xfrm>
              <a:off x="1973" y="2069"/>
              <a:ext cx="325" cy="648"/>
            </p:xfrm>
            <a:graphic>
              <a:graphicData uri="http://schemas.openxmlformats.org/presentationml/2006/ole">
                <mc:AlternateContent xmlns:mc="http://schemas.openxmlformats.org/markup-compatibility/2006">
                  <mc:Choice xmlns:v="urn:schemas-microsoft-com:vml" Requires="v">
                    <p:oleObj spid="_x0000_s31082" name="CorelDRAW" r:id="rId16" imgW="371520" imgH="740520" progId="CorelDRAW.Graphic.13">
                      <p:embed/>
                    </p:oleObj>
                  </mc:Choice>
                  <mc:Fallback>
                    <p:oleObj name="CorelDRAW" r:id="rId16" imgW="371520" imgH="740520" progId="CorelDRAW.Graphic.13">
                      <p:embed/>
                      <p:pic>
                        <p:nvPicPr>
                          <p:cNvPr id="0"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3" y="2069"/>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2" name="Object 36"/>
              <p:cNvGraphicFramePr>
                <a:graphicFrameLocks noChangeAspect="1"/>
              </p:cNvGraphicFramePr>
              <p:nvPr/>
            </p:nvGraphicFramePr>
            <p:xfrm>
              <a:off x="1156" y="2069"/>
              <a:ext cx="325" cy="648"/>
            </p:xfrm>
            <a:graphic>
              <a:graphicData uri="http://schemas.openxmlformats.org/presentationml/2006/ole">
                <mc:AlternateContent xmlns:mc="http://schemas.openxmlformats.org/markup-compatibility/2006">
                  <mc:Choice xmlns:v="urn:schemas-microsoft-com:vml" Requires="v">
                    <p:oleObj spid="_x0000_s31083" name="CorelDRAW" r:id="rId17" imgW="371520" imgH="740520" progId="CorelDRAW.Graphic.13">
                      <p:embed/>
                    </p:oleObj>
                  </mc:Choice>
                  <mc:Fallback>
                    <p:oleObj name="CorelDRAW" r:id="rId17" imgW="371520" imgH="740520" progId="CorelDRAW.Graphic.13">
                      <p:embed/>
                      <p:pic>
                        <p:nvPicPr>
                          <p:cNvPr id="0" name="Object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6" y="2069"/>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3" name="Object 37"/>
              <p:cNvGraphicFramePr>
                <a:graphicFrameLocks noChangeAspect="1"/>
              </p:cNvGraphicFramePr>
              <p:nvPr/>
            </p:nvGraphicFramePr>
            <p:xfrm>
              <a:off x="1565" y="2704"/>
              <a:ext cx="325" cy="648"/>
            </p:xfrm>
            <a:graphic>
              <a:graphicData uri="http://schemas.openxmlformats.org/presentationml/2006/ole">
                <mc:AlternateContent xmlns:mc="http://schemas.openxmlformats.org/markup-compatibility/2006">
                  <mc:Choice xmlns:v="urn:schemas-microsoft-com:vml" Requires="v">
                    <p:oleObj spid="_x0000_s31084" name="CorelDRAW" r:id="rId18" imgW="371520" imgH="740520" progId="CorelDRAW.Graphic.13">
                      <p:embed/>
                    </p:oleObj>
                  </mc:Choice>
                  <mc:Fallback>
                    <p:oleObj name="CorelDRAW" r:id="rId18" imgW="371520" imgH="740520" progId="CorelDRAW.Graphic.13">
                      <p:embed/>
                      <p:pic>
                        <p:nvPicPr>
                          <p:cNvPr id="0" name="Object 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65" y="2704"/>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4" name="Object 38"/>
              <p:cNvGraphicFramePr>
                <a:graphicFrameLocks noChangeAspect="1"/>
              </p:cNvGraphicFramePr>
              <p:nvPr/>
            </p:nvGraphicFramePr>
            <p:xfrm>
              <a:off x="2245" y="2750"/>
              <a:ext cx="325" cy="648"/>
            </p:xfrm>
            <a:graphic>
              <a:graphicData uri="http://schemas.openxmlformats.org/presentationml/2006/ole">
                <mc:AlternateContent xmlns:mc="http://schemas.openxmlformats.org/markup-compatibility/2006">
                  <mc:Choice xmlns:v="urn:schemas-microsoft-com:vml" Requires="v">
                    <p:oleObj spid="_x0000_s31085" name="CorelDRAW" r:id="rId19" imgW="371520" imgH="740520" progId="CorelDRAW.Graphic.13">
                      <p:embed/>
                    </p:oleObj>
                  </mc:Choice>
                  <mc:Fallback>
                    <p:oleObj name="CorelDRAW" r:id="rId19" imgW="371520" imgH="740520" progId="CorelDRAW.Graphic.13">
                      <p:embed/>
                      <p:pic>
                        <p:nvPicPr>
                          <p:cNvPr id="0" name="Object 3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45" y="2750"/>
                            <a:ext cx="325" cy="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sp>
        <p:nvSpPr>
          <p:cNvPr id="2069" name="Text Box 39"/>
          <p:cNvSpPr txBox="1">
            <a:spLocks noChangeArrowheads="1"/>
          </p:cNvSpPr>
          <p:nvPr/>
        </p:nvSpPr>
        <p:spPr bwMode="auto">
          <a:xfrm>
            <a:off x="7380288" y="3429000"/>
            <a:ext cx="1338262" cy="641350"/>
          </a:xfrm>
          <a:prstGeom prst="rect">
            <a:avLst/>
          </a:prstGeom>
          <a:noFill/>
          <a:ln w="9525">
            <a:noFill/>
            <a:miter lim="800000"/>
            <a:headEnd/>
            <a:tailEnd/>
          </a:ln>
        </p:spPr>
        <p:txBody>
          <a:bodyPr wrap="none">
            <a:spAutoFit/>
          </a:bodyPr>
          <a:lstStyle/>
          <a:p>
            <a:r>
              <a:rPr lang="ru-RU" b="1">
                <a:solidFill>
                  <a:srgbClr val="FF3399"/>
                </a:solidFill>
              </a:rPr>
              <a:t>Ценности </a:t>
            </a:r>
            <a:br>
              <a:rPr lang="ru-RU" b="1">
                <a:solidFill>
                  <a:srgbClr val="FF3399"/>
                </a:solidFill>
              </a:rPr>
            </a:br>
            <a:r>
              <a:rPr lang="ru-RU" b="1">
                <a:solidFill>
                  <a:srgbClr val="FF3399"/>
                </a:solidFill>
              </a:rPr>
              <a:t>семьи </a:t>
            </a:r>
          </a:p>
        </p:txBody>
      </p:sp>
      <p:sp>
        <p:nvSpPr>
          <p:cNvPr id="2070" name="Rectangle 49"/>
          <p:cNvSpPr>
            <a:spLocks noGrp="1" noChangeArrowheads="1"/>
          </p:cNvSpPr>
          <p:nvPr>
            <p:ph idx="1"/>
          </p:nvPr>
        </p:nvSpPr>
        <p:spPr>
          <a:xfrm>
            <a:off x="3348038" y="188913"/>
            <a:ext cx="1728787" cy="1582737"/>
          </a:xfrm>
        </p:spPr>
        <p:txBody>
          <a:bodyPr/>
          <a:lstStyle/>
          <a:p>
            <a:pPr eaLnBrk="1" hangingPunct="1">
              <a:lnSpc>
                <a:spcPct val="80000"/>
              </a:lnSpc>
            </a:pPr>
            <a:r>
              <a:rPr lang="ru-RU" sz="1600" dirty="0" smtClean="0">
                <a:solidFill>
                  <a:srgbClr val="002060"/>
                </a:solidFill>
              </a:rPr>
              <a:t>Нация</a:t>
            </a:r>
          </a:p>
          <a:p>
            <a:pPr eaLnBrk="1" hangingPunct="1">
              <a:lnSpc>
                <a:spcPct val="80000"/>
              </a:lnSpc>
            </a:pPr>
            <a:r>
              <a:rPr lang="ru-RU" sz="1600" dirty="0" smtClean="0">
                <a:solidFill>
                  <a:srgbClr val="002060"/>
                </a:solidFill>
              </a:rPr>
              <a:t>Семья</a:t>
            </a:r>
          </a:p>
          <a:p>
            <a:pPr eaLnBrk="1" hangingPunct="1">
              <a:lnSpc>
                <a:spcPct val="80000"/>
              </a:lnSpc>
            </a:pPr>
            <a:r>
              <a:rPr lang="ru-RU" sz="1600" dirty="0" smtClean="0">
                <a:solidFill>
                  <a:srgbClr val="002060"/>
                </a:solidFill>
              </a:rPr>
              <a:t>Школа</a:t>
            </a:r>
          </a:p>
          <a:p>
            <a:pPr eaLnBrk="1" hangingPunct="1">
              <a:lnSpc>
                <a:spcPct val="80000"/>
              </a:lnSpc>
            </a:pPr>
            <a:r>
              <a:rPr lang="ru-RU" sz="1600" dirty="0" smtClean="0">
                <a:solidFill>
                  <a:srgbClr val="002060"/>
                </a:solidFill>
              </a:rPr>
              <a:t>Церковь</a:t>
            </a:r>
          </a:p>
          <a:p>
            <a:pPr eaLnBrk="1" hangingPunct="1">
              <a:lnSpc>
                <a:spcPct val="80000"/>
              </a:lnSpc>
            </a:pPr>
            <a:r>
              <a:rPr lang="ru-RU" sz="1600" dirty="0" smtClean="0">
                <a:solidFill>
                  <a:srgbClr val="002060"/>
                </a:solidFill>
              </a:rPr>
              <a:t>Банда</a:t>
            </a:r>
          </a:p>
          <a:p>
            <a:pPr eaLnBrk="1" hangingPunct="1">
              <a:lnSpc>
                <a:spcPct val="80000"/>
              </a:lnSpc>
            </a:pPr>
            <a:r>
              <a:rPr lang="ru-RU" sz="1600" dirty="0" smtClean="0">
                <a:solidFill>
                  <a:srgbClr val="002060"/>
                </a:solidFill>
              </a:rPr>
              <a:t>Диаспора</a:t>
            </a:r>
          </a:p>
        </p:txBody>
      </p:sp>
      <p:sp>
        <p:nvSpPr>
          <p:cNvPr id="2071" name="Oval 55"/>
          <p:cNvSpPr>
            <a:spLocks noChangeArrowheads="1"/>
          </p:cNvSpPr>
          <p:nvPr/>
        </p:nvSpPr>
        <p:spPr bwMode="auto">
          <a:xfrm>
            <a:off x="2268538" y="4868863"/>
            <a:ext cx="1727200" cy="1368425"/>
          </a:xfrm>
          <a:prstGeom prst="ellipse">
            <a:avLst/>
          </a:prstGeom>
          <a:solidFill>
            <a:schemeClr val="accent1"/>
          </a:solidFill>
          <a:ln w="9525">
            <a:noFill/>
            <a:round/>
            <a:headEnd/>
            <a:tailEnd/>
          </a:ln>
        </p:spPr>
        <p:txBody>
          <a:bodyPr wrap="none" anchor="ctr"/>
          <a:lstStyle/>
          <a:p>
            <a:pPr algn="ctr"/>
            <a:r>
              <a:rPr lang="ru-RU" sz="1400" dirty="0">
                <a:solidFill>
                  <a:srgbClr val="003399"/>
                </a:solidFill>
              </a:rPr>
              <a:t>лежит стремление</a:t>
            </a:r>
          </a:p>
          <a:p>
            <a:pPr algn="ctr"/>
            <a:r>
              <a:rPr lang="ru-RU" sz="1400" b="1" dirty="0">
                <a:solidFill>
                  <a:srgbClr val="003399"/>
                </a:solidFill>
              </a:rPr>
              <a:t>принадлежать</a:t>
            </a:r>
            <a:r>
              <a:rPr lang="ru-RU" sz="1400" dirty="0">
                <a:solidFill>
                  <a:srgbClr val="003399"/>
                </a:solidFill>
              </a:rPr>
              <a:t>…</a:t>
            </a:r>
          </a:p>
        </p:txBody>
      </p:sp>
      <p:sp>
        <p:nvSpPr>
          <p:cNvPr id="2072" name="Rectangle 54"/>
          <p:cNvSpPr>
            <a:spLocks noChangeArrowheads="1"/>
          </p:cNvSpPr>
          <p:nvPr/>
        </p:nvSpPr>
        <p:spPr bwMode="auto">
          <a:xfrm>
            <a:off x="1476375" y="4076700"/>
            <a:ext cx="1728788" cy="1152525"/>
          </a:xfrm>
          <a:prstGeom prst="rect">
            <a:avLst/>
          </a:prstGeom>
          <a:solidFill>
            <a:srgbClr val="FF99FF">
              <a:alpha val="32156"/>
            </a:srgbClr>
          </a:solidFill>
          <a:ln w="9525">
            <a:solidFill>
              <a:schemeClr val="tx1"/>
            </a:solidFill>
            <a:miter lim="800000"/>
            <a:headEnd/>
            <a:tailEnd/>
          </a:ln>
        </p:spPr>
        <p:txBody>
          <a:bodyPr/>
          <a:lstStyle/>
          <a:p>
            <a:pPr marL="342900" indent="-342900">
              <a:lnSpc>
                <a:spcPct val="80000"/>
              </a:lnSpc>
              <a:spcBef>
                <a:spcPct val="20000"/>
              </a:spcBef>
              <a:buFontTx/>
              <a:buChar char="•"/>
            </a:pPr>
            <a:r>
              <a:rPr lang="ru-RU" sz="1200" dirty="0">
                <a:solidFill>
                  <a:srgbClr val="002060"/>
                </a:solidFill>
              </a:rPr>
              <a:t>Аккуратность</a:t>
            </a:r>
          </a:p>
          <a:p>
            <a:pPr marL="342900" indent="-342900">
              <a:lnSpc>
                <a:spcPct val="80000"/>
              </a:lnSpc>
              <a:spcBef>
                <a:spcPct val="20000"/>
              </a:spcBef>
              <a:buFontTx/>
              <a:buChar char="•"/>
            </a:pPr>
            <a:r>
              <a:rPr lang="ru-RU" sz="1200" dirty="0">
                <a:solidFill>
                  <a:srgbClr val="002060"/>
                </a:solidFill>
              </a:rPr>
              <a:t>Щедрость</a:t>
            </a:r>
          </a:p>
          <a:p>
            <a:pPr marL="342900" indent="-342900">
              <a:lnSpc>
                <a:spcPct val="80000"/>
              </a:lnSpc>
              <a:spcBef>
                <a:spcPct val="20000"/>
              </a:spcBef>
              <a:buFontTx/>
              <a:buChar char="•"/>
            </a:pPr>
            <a:r>
              <a:rPr lang="ru-RU" sz="1200" dirty="0">
                <a:solidFill>
                  <a:srgbClr val="002060"/>
                </a:solidFill>
              </a:rPr>
              <a:t>Пунктуальность</a:t>
            </a:r>
          </a:p>
          <a:p>
            <a:pPr marL="342900" indent="-342900">
              <a:lnSpc>
                <a:spcPct val="80000"/>
              </a:lnSpc>
              <a:spcBef>
                <a:spcPct val="20000"/>
              </a:spcBef>
              <a:buFontTx/>
              <a:buChar char="•"/>
            </a:pPr>
            <a:r>
              <a:rPr lang="ru-RU" sz="1200" dirty="0">
                <a:solidFill>
                  <a:srgbClr val="002060"/>
                </a:solidFill>
              </a:rPr>
              <a:t>Подчинение закону</a:t>
            </a:r>
          </a:p>
          <a:p>
            <a:pPr marL="342900" indent="-342900">
              <a:lnSpc>
                <a:spcPct val="80000"/>
              </a:lnSpc>
              <a:spcBef>
                <a:spcPct val="20000"/>
              </a:spcBef>
              <a:buFontTx/>
              <a:buChar char="•"/>
            </a:pPr>
            <a:r>
              <a:rPr lang="ru-RU" sz="1200" b="1" dirty="0">
                <a:solidFill>
                  <a:srgbClr val="002060"/>
                </a:solidFill>
              </a:rPr>
              <a:t>Свобода</a:t>
            </a:r>
          </a:p>
        </p:txBody>
      </p:sp>
      <p:sp>
        <p:nvSpPr>
          <p:cNvPr id="2073" name="Line 57"/>
          <p:cNvSpPr>
            <a:spLocks noChangeShapeType="1"/>
          </p:cNvSpPr>
          <p:nvPr/>
        </p:nvSpPr>
        <p:spPr bwMode="auto">
          <a:xfrm flipH="1">
            <a:off x="3059113" y="3716338"/>
            <a:ext cx="2663825" cy="0"/>
          </a:xfrm>
          <a:prstGeom prst="line">
            <a:avLst/>
          </a:prstGeom>
          <a:noFill/>
          <a:ln w="28575">
            <a:solidFill>
              <a:schemeClr val="tx1"/>
            </a:solidFill>
            <a:round/>
            <a:headEnd/>
            <a:tailEnd type="stealth" w="lg" len="lg"/>
          </a:ln>
        </p:spPr>
        <p:txBody>
          <a:bodyPr/>
          <a:lstStyle/>
          <a:p>
            <a:endParaRPr lang="ru-RU">
              <a:solidFill>
                <a:srgbClr val="003399"/>
              </a:solidFill>
            </a:endParaRPr>
          </a:p>
        </p:txBody>
      </p:sp>
      <p:sp>
        <p:nvSpPr>
          <p:cNvPr id="2074" name="Rectangle 58"/>
          <p:cNvSpPr>
            <a:spLocks noChangeArrowheads="1"/>
          </p:cNvSpPr>
          <p:nvPr/>
        </p:nvSpPr>
        <p:spPr bwMode="auto">
          <a:xfrm>
            <a:off x="3492500" y="3789363"/>
            <a:ext cx="3151202" cy="1425587"/>
          </a:xfrm>
          <a:prstGeom prst="rect">
            <a:avLst/>
          </a:prstGeom>
          <a:noFill/>
          <a:ln w="9525">
            <a:noFill/>
            <a:miter lim="800000"/>
            <a:headEnd/>
            <a:tailEnd/>
          </a:ln>
        </p:spPr>
        <p:txBody>
          <a:bodyPr/>
          <a:lstStyle/>
          <a:p>
            <a:pPr marL="342900" indent="-342900">
              <a:lnSpc>
                <a:spcPct val="80000"/>
              </a:lnSpc>
              <a:spcBef>
                <a:spcPct val="20000"/>
              </a:spcBef>
            </a:pPr>
            <a:r>
              <a:rPr lang="ru-RU" sz="1600" dirty="0" smtClean="0">
                <a:solidFill>
                  <a:srgbClr val="003399"/>
                </a:solidFill>
              </a:rPr>
              <a:t>Получил в наследство:</a:t>
            </a:r>
          </a:p>
          <a:p>
            <a:pPr marL="342900" indent="-342900">
              <a:lnSpc>
                <a:spcPct val="80000"/>
              </a:lnSpc>
              <a:spcBef>
                <a:spcPct val="20000"/>
              </a:spcBef>
              <a:buFontTx/>
              <a:buChar char="•"/>
            </a:pPr>
            <a:r>
              <a:rPr lang="ru-RU" sz="1600" dirty="0" smtClean="0">
                <a:solidFill>
                  <a:srgbClr val="003399"/>
                </a:solidFill>
              </a:rPr>
              <a:t>ему сознательно привили…</a:t>
            </a:r>
            <a:endParaRPr lang="ru-RU" sz="1600" b="1" dirty="0" smtClean="0">
              <a:solidFill>
                <a:srgbClr val="003399"/>
              </a:solidFill>
            </a:endParaRPr>
          </a:p>
          <a:p>
            <a:pPr marL="342900" indent="-342900">
              <a:lnSpc>
                <a:spcPct val="80000"/>
              </a:lnSpc>
              <a:spcBef>
                <a:spcPct val="20000"/>
              </a:spcBef>
              <a:buFontTx/>
              <a:buChar char="•"/>
            </a:pPr>
            <a:r>
              <a:rPr lang="ru-RU" sz="1600" dirty="0" smtClean="0">
                <a:solidFill>
                  <a:srgbClr val="003399"/>
                </a:solidFill>
              </a:rPr>
              <a:t>он случайно впитал…</a:t>
            </a:r>
          </a:p>
          <a:p>
            <a:pPr marL="342900" indent="-342900">
              <a:lnSpc>
                <a:spcPct val="80000"/>
              </a:lnSpc>
              <a:spcBef>
                <a:spcPct val="20000"/>
              </a:spcBef>
              <a:buFontTx/>
              <a:buChar char="•"/>
            </a:pPr>
            <a:r>
              <a:rPr lang="ru-RU" sz="1600" dirty="0" smtClean="0">
                <a:solidFill>
                  <a:srgbClr val="003399"/>
                </a:solidFill>
              </a:rPr>
              <a:t>выбрал из полученного в наследство списка?</a:t>
            </a:r>
            <a:endParaRPr lang="ru-RU" sz="1600" dirty="0">
              <a:solidFill>
                <a:srgbClr val="003399"/>
              </a:solidFill>
            </a:endParaRPr>
          </a:p>
        </p:txBody>
      </p:sp>
      <p:grpSp>
        <p:nvGrpSpPr>
          <p:cNvPr id="10" name="Group 61"/>
          <p:cNvGrpSpPr>
            <a:grpSpLocks/>
          </p:cNvGrpSpPr>
          <p:nvPr/>
        </p:nvGrpSpPr>
        <p:grpSpPr bwMode="auto">
          <a:xfrm>
            <a:off x="179388" y="2708275"/>
            <a:ext cx="1944687" cy="1233488"/>
            <a:chOff x="204" y="2115"/>
            <a:chExt cx="1225" cy="777"/>
          </a:xfrm>
        </p:grpSpPr>
        <p:sp>
          <p:nvSpPr>
            <p:cNvPr id="2076" name="Text Box 44"/>
            <p:cNvSpPr txBox="1">
              <a:spLocks noChangeArrowheads="1"/>
            </p:cNvSpPr>
            <p:nvPr/>
          </p:nvSpPr>
          <p:spPr bwMode="auto">
            <a:xfrm>
              <a:off x="204" y="2432"/>
              <a:ext cx="1179" cy="460"/>
            </a:xfrm>
            <a:prstGeom prst="rect">
              <a:avLst/>
            </a:prstGeom>
            <a:noFill/>
            <a:ln w="9525">
              <a:noFill/>
              <a:miter lim="800000"/>
              <a:headEnd/>
              <a:tailEnd/>
            </a:ln>
          </p:spPr>
          <p:txBody>
            <a:bodyPr>
              <a:spAutoFit/>
            </a:bodyPr>
            <a:lstStyle/>
            <a:p>
              <a:pPr algn="r"/>
              <a:r>
                <a:rPr lang="ru-RU" sz="1400" i="1" dirty="0">
                  <a:solidFill>
                    <a:srgbClr val="003399"/>
                  </a:solidFill>
                </a:rPr>
                <a:t>На пустом месте или выбрал из списка?</a:t>
              </a:r>
            </a:p>
          </p:txBody>
        </p:sp>
        <p:sp>
          <p:nvSpPr>
            <p:cNvPr id="2077" name="Line 59"/>
            <p:cNvSpPr>
              <a:spLocks noChangeShapeType="1"/>
            </p:cNvSpPr>
            <p:nvPr/>
          </p:nvSpPr>
          <p:spPr bwMode="auto">
            <a:xfrm>
              <a:off x="340" y="2341"/>
              <a:ext cx="1089" cy="0"/>
            </a:xfrm>
            <a:prstGeom prst="line">
              <a:avLst/>
            </a:prstGeom>
            <a:noFill/>
            <a:ln w="28575">
              <a:solidFill>
                <a:schemeClr val="tx1"/>
              </a:solidFill>
              <a:round/>
              <a:headEnd/>
              <a:tailEnd type="stealth" w="lg" len="lg"/>
            </a:ln>
          </p:spPr>
          <p:txBody>
            <a:bodyPr/>
            <a:lstStyle/>
            <a:p>
              <a:endParaRPr lang="ru-RU">
                <a:solidFill>
                  <a:srgbClr val="003399"/>
                </a:solidFill>
              </a:endParaRPr>
            </a:p>
          </p:txBody>
        </p:sp>
        <p:sp>
          <p:nvSpPr>
            <p:cNvPr id="2078" name="Rectangle 60"/>
            <p:cNvSpPr>
              <a:spLocks noChangeArrowheads="1"/>
            </p:cNvSpPr>
            <p:nvPr/>
          </p:nvSpPr>
          <p:spPr bwMode="auto">
            <a:xfrm>
              <a:off x="385" y="2115"/>
              <a:ext cx="907" cy="182"/>
            </a:xfrm>
            <a:prstGeom prst="rect">
              <a:avLst/>
            </a:prstGeom>
            <a:noFill/>
            <a:ln w="9525">
              <a:noFill/>
              <a:miter lim="800000"/>
              <a:headEnd/>
              <a:tailEnd/>
            </a:ln>
          </p:spPr>
          <p:txBody>
            <a:bodyPr/>
            <a:lstStyle/>
            <a:p>
              <a:pPr marL="342900" indent="-342900">
                <a:lnSpc>
                  <a:spcPct val="80000"/>
                </a:lnSpc>
                <a:spcBef>
                  <a:spcPct val="20000"/>
                </a:spcBef>
                <a:buFontTx/>
                <a:buChar char="•"/>
              </a:pPr>
              <a:r>
                <a:rPr lang="ru-RU" sz="1600" dirty="0">
                  <a:solidFill>
                    <a:srgbClr val="003399"/>
                  </a:solidFill>
                </a:rPr>
                <a:t>Создал?</a:t>
              </a:r>
            </a:p>
          </p:txBody>
        </p:sp>
      </p:grpSp>
      <p:sp>
        <p:nvSpPr>
          <p:cNvPr id="41" name="TextBox 40"/>
          <p:cNvSpPr txBox="1"/>
          <p:nvPr/>
        </p:nvSpPr>
        <p:spPr>
          <a:xfrm>
            <a:off x="3571868" y="5929330"/>
            <a:ext cx="4144661" cy="646331"/>
          </a:xfrm>
          <a:prstGeom prst="rect">
            <a:avLst/>
          </a:prstGeom>
          <a:noFill/>
        </p:spPr>
        <p:txBody>
          <a:bodyPr wrap="none" rtlCol="0">
            <a:spAutoFit/>
          </a:bodyPr>
          <a:lstStyle/>
          <a:p>
            <a:r>
              <a:rPr lang="ru-RU" dirty="0" smtClean="0">
                <a:solidFill>
                  <a:srgbClr val="003399"/>
                </a:solidFill>
              </a:rPr>
              <a:t>За тягой к свободе нередко лежит </a:t>
            </a:r>
            <a:br>
              <a:rPr lang="ru-RU" dirty="0" smtClean="0">
                <a:solidFill>
                  <a:srgbClr val="003399"/>
                </a:solidFill>
              </a:rPr>
            </a:br>
            <a:r>
              <a:rPr lang="ru-RU" dirty="0" smtClean="0">
                <a:solidFill>
                  <a:srgbClr val="003399"/>
                </a:solidFill>
              </a:rPr>
              <a:t>несвободное, шаблонное мышление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7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7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7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7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7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7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anim calcmode="lin" valueType="num">
                                      <p:cBhvr>
                                        <p:cTn id="33" dur="500" fill="hold"/>
                                        <p:tgtEl>
                                          <p:spTgt spid="41"/>
                                        </p:tgtEl>
                                        <p:attrNameLst>
                                          <p:attrName>style.rotation</p:attrName>
                                        </p:attrNameLst>
                                      </p:cBhvr>
                                      <p:tavLst>
                                        <p:tav tm="0">
                                          <p:val>
                                            <p:fltVal val="360"/>
                                          </p:val>
                                        </p:tav>
                                        <p:tav tm="100000">
                                          <p:val>
                                            <p:fltVal val="0"/>
                                          </p:val>
                                        </p:tav>
                                      </p:tavLst>
                                    </p:anim>
                                    <p:animEffect transition="in" filter="fade">
                                      <p:cBhvr>
                                        <p:cTn id="3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1" grpId="0" animBg="1"/>
      <p:bldP spid="2072" grpId="0" animBg="1"/>
      <p:bldP spid="4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4925" y="1"/>
            <a:ext cx="9144000" cy="714356"/>
          </a:xfrm>
          <a:solidFill>
            <a:schemeClr val="accent1"/>
          </a:solidFill>
        </p:spPr>
        <p:txBody>
          <a:bodyPr/>
          <a:lstStyle/>
          <a:p>
            <a:pPr eaLnBrk="1" hangingPunct="1"/>
            <a:r>
              <a:rPr lang="ru-RU" dirty="0" smtClean="0"/>
              <a:t>Истоки отчуждения людей</a:t>
            </a:r>
          </a:p>
        </p:txBody>
      </p:sp>
      <p:sp>
        <p:nvSpPr>
          <p:cNvPr id="17411" name="Rectangle 3"/>
          <p:cNvSpPr>
            <a:spLocks noGrp="1" noChangeArrowheads="1"/>
          </p:cNvSpPr>
          <p:nvPr>
            <p:ph idx="1"/>
          </p:nvPr>
        </p:nvSpPr>
        <p:spPr>
          <a:xfrm>
            <a:off x="457200" y="857232"/>
            <a:ext cx="8435975" cy="5857892"/>
          </a:xfrm>
        </p:spPr>
        <p:txBody>
          <a:bodyPr/>
          <a:lstStyle/>
          <a:p>
            <a:pPr marL="0" indent="4763">
              <a:buNone/>
            </a:pPr>
            <a:r>
              <a:rPr lang="ru-RU" sz="1600" dirty="0" smtClean="0"/>
              <a:t>Главный девиз Карнеги: "избегайте конфликтов", однако многие психологи считают, что сегодня конфликты и конфликтные ситуации отступают на задний план перед другой, куда более пугающей проблемой современности. Конфликты - это неудача </a:t>
            </a:r>
            <a:r>
              <a:rPr lang="ru-RU" sz="1600" dirty="0" smtClean="0">
                <a:solidFill>
                  <a:srgbClr val="FF0000"/>
                </a:solidFill>
              </a:rPr>
              <a:t>общения</a:t>
            </a:r>
            <a:r>
              <a:rPr lang="ru-RU" sz="1600" dirty="0" smtClean="0"/>
              <a:t>; они происходят от того, что человек не хочет принимать людей такими, какие они есть. Еще страшнее противоположная крайность - заведомый отказ от </a:t>
            </a:r>
            <a:r>
              <a:rPr lang="ru-RU" sz="1600" dirty="0" smtClean="0">
                <a:solidFill>
                  <a:srgbClr val="FF0000"/>
                </a:solidFill>
              </a:rPr>
              <a:t>подлинного межличностного контакта </a:t>
            </a:r>
            <a:r>
              <a:rPr lang="ru-RU" sz="1600" dirty="0" smtClean="0"/>
              <a:t>и подмена его формальными поверхностными отношениями. Вместо глубокого искреннего общения - заученный ритуал вежливости, и то - в лучшем случае. Человек всем своим видом и поведением как бы предупреждает другого: "Ты мне интересен лишь как объект, выполняющий свои социальные функции. Меня не интересует, чем ты живешь на самом деле! И ты тоже не переступай порога моего внутреннего мира". Как следствие - глубочайшее одиночество и отчужденность современного человека, что в развитых "постиндустриальных" странах особенно подает повод для серьезной озабоченности врачам-психиатрам.</a:t>
            </a:r>
          </a:p>
          <a:p>
            <a:pPr marL="0" indent="4763">
              <a:buNone/>
            </a:pPr>
            <a:r>
              <a:rPr lang="ru-RU" sz="1600" dirty="0" smtClean="0"/>
              <a:t>Внутренняя установка на уклонение от личностного контакта, по сути дела, приводит к тому же результату, что и всякая ложь, разрушающая прежде всего подлинные взаимоотношения людей. Более того, перестав видеть в окружающих людях их личностную глубину, человек просто теряет чувство реальности: он уже не понимает, почему ложь хуже правды. Ведь когда люди общаются с глубокой душевной открытостью, правдивость сближает их, а любая попытка покривить душой отдаляет друг от друга. Когда же их общение поверхностно-формально, то правдивость обесценивается, а ложь, напротив, перестает страшить потерей взаимной близости - нельзя потерять то, чего нет.... </a:t>
            </a:r>
          </a:p>
          <a:p>
            <a:pPr marL="0" indent="12700" algn="just">
              <a:buNone/>
              <a:defRPr/>
            </a:pPr>
            <a:r>
              <a:rPr lang="ru-RU" sz="1800" dirty="0" smtClean="0"/>
              <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4925" y="1"/>
            <a:ext cx="9144000" cy="714356"/>
          </a:xfrm>
          <a:solidFill>
            <a:schemeClr val="accent1"/>
          </a:solidFill>
        </p:spPr>
        <p:txBody>
          <a:bodyPr/>
          <a:lstStyle/>
          <a:p>
            <a:pPr eaLnBrk="1" hangingPunct="1"/>
            <a:r>
              <a:rPr lang="ru-RU" dirty="0" smtClean="0"/>
              <a:t>Истоки отчуждения людей</a:t>
            </a:r>
          </a:p>
        </p:txBody>
      </p:sp>
      <p:sp>
        <p:nvSpPr>
          <p:cNvPr id="17411" name="Rectangle 3"/>
          <p:cNvSpPr>
            <a:spLocks noGrp="1" noChangeArrowheads="1"/>
          </p:cNvSpPr>
          <p:nvPr>
            <p:ph idx="1"/>
          </p:nvPr>
        </p:nvSpPr>
        <p:spPr>
          <a:xfrm>
            <a:off x="457200" y="857232"/>
            <a:ext cx="8435975" cy="5857892"/>
          </a:xfrm>
        </p:spPr>
        <p:txBody>
          <a:bodyPr/>
          <a:lstStyle/>
          <a:p>
            <a:pPr marL="400050" lvl="1" indent="4763">
              <a:buNone/>
            </a:pPr>
            <a:r>
              <a:rPr lang="ru-RU" sz="1800" dirty="0" smtClean="0"/>
              <a:t>Главный девиз Карнеги: "избегайте конфликтов", однако многие психологи считают, что сегодня конфликты и конфликтные ситуации отступают на задний план перед другой, куда более пугающей проблемой современности. </a:t>
            </a:r>
          </a:p>
          <a:p>
            <a:pPr marL="0" indent="4763">
              <a:buNone/>
            </a:pPr>
            <a:r>
              <a:rPr lang="ru-RU" sz="2000" dirty="0" smtClean="0"/>
              <a:t>Конфликты - это неудача </a:t>
            </a:r>
            <a:r>
              <a:rPr lang="ru-RU" sz="2000" dirty="0" smtClean="0">
                <a:solidFill>
                  <a:srgbClr val="FF0000"/>
                </a:solidFill>
              </a:rPr>
              <a:t>общения</a:t>
            </a:r>
            <a:r>
              <a:rPr lang="ru-RU" sz="2000" dirty="0" smtClean="0"/>
              <a:t>;</a:t>
            </a:r>
          </a:p>
          <a:p>
            <a:pPr marL="400050" lvl="1" indent="4763">
              <a:buNone/>
            </a:pPr>
            <a:r>
              <a:rPr lang="ru-RU" sz="1800" dirty="0" smtClean="0"/>
              <a:t>они происходят от того, что человек не хочет принимать людей такими, какие они есть. </a:t>
            </a:r>
          </a:p>
          <a:p>
            <a:pPr marL="0" indent="4763">
              <a:buNone/>
            </a:pPr>
            <a:r>
              <a:rPr lang="ru-RU" sz="2000" dirty="0" smtClean="0"/>
              <a:t>Еще страшнее противоположная крайность - заведомый отказ от </a:t>
            </a:r>
            <a:r>
              <a:rPr lang="ru-RU" sz="2000" dirty="0" smtClean="0">
                <a:solidFill>
                  <a:srgbClr val="FF0000"/>
                </a:solidFill>
              </a:rPr>
              <a:t>подлинного межличностного контакта </a:t>
            </a:r>
            <a:r>
              <a:rPr lang="ru-RU" sz="2000" dirty="0" smtClean="0"/>
              <a:t>и подмена его</a:t>
            </a:r>
            <a:r>
              <a:rPr lang="ru-RU" sz="2000" dirty="0" smtClean="0">
                <a:solidFill>
                  <a:srgbClr val="00B050"/>
                </a:solidFill>
              </a:rPr>
              <a:t> формальными поверхностными отношениями.</a:t>
            </a:r>
            <a:r>
              <a:rPr lang="ru-RU" sz="2000" dirty="0" smtClean="0"/>
              <a:t> Вместо</a:t>
            </a:r>
            <a:r>
              <a:rPr lang="ru-RU" sz="2000" dirty="0" smtClean="0">
                <a:solidFill>
                  <a:srgbClr val="FF0000"/>
                </a:solidFill>
              </a:rPr>
              <a:t> глубокого искреннего общения </a:t>
            </a:r>
            <a:r>
              <a:rPr lang="ru-RU" sz="2000" dirty="0" smtClean="0"/>
              <a:t>- </a:t>
            </a:r>
            <a:r>
              <a:rPr lang="ru-RU" sz="2000" dirty="0" smtClean="0">
                <a:solidFill>
                  <a:srgbClr val="00B050"/>
                </a:solidFill>
              </a:rPr>
              <a:t>заученный ритуал вежливости</a:t>
            </a:r>
            <a:r>
              <a:rPr lang="ru-RU" sz="2000" dirty="0" smtClean="0"/>
              <a:t>, и то - в лучшем случае. Человек всем своим видом и поведением как бы предупреждает другого: "Ты мне интересен лишь </a:t>
            </a:r>
            <a:r>
              <a:rPr lang="ru-RU" sz="2000" dirty="0" smtClean="0">
                <a:solidFill>
                  <a:srgbClr val="00B050"/>
                </a:solidFill>
              </a:rPr>
              <a:t>как объект, выполняющий свои социальные функции.</a:t>
            </a:r>
            <a:r>
              <a:rPr lang="ru-RU" sz="2000" dirty="0" smtClean="0"/>
              <a:t> Меня </a:t>
            </a:r>
            <a:r>
              <a:rPr lang="ru-RU" sz="2000" dirty="0" smtClean="0">
                <a:solidFill>
                  <a:srgbClr val="00B050"/>
                </a:solidFill>
              </a:rPr>
              <a:t>не интересует</a:t>
            </a:r>
            <a:r>
              <a:rPr lang="ru-RU" sz="2000" dirty="0" smtClean="0"/>
              <a:t>, чем ты живешь на самом деле! И ты тоже </a:t>
            </a:r>
            <a:r>
              <a:rPr lang="ru-RU" sz="2000" dirty="0" smtClean="0">
                <a:solidFill>
                  <a:srgbClr val="00B050"/>
                </a:solidFill>
              </a:rPr>
              <a:t>не переступай </a:t>
            </a:r>
            <a:r>
              <a:rPr lang="ru-RU" sz="2000" dirty="0" smtClean="0"/>
              <a:t>порога моего внутреннего мира". </a:t>
            </a:r>
          </a:p>
          <a:p>
            <a:pPr marL="400050" lvl="1" indent="4763">
              <a:buNone/>
            </a:pPr>
            <a:r>
              <a:rPr lang="ru-RU" sz="2000" dirty="0" smtClean="0"/>
              <a:t>Следствие - одиночество и отчужденность современного человека и повод для серьезной озабоченности  врачам-психиатрам.</a:t>
            </a:r>
            <a:r>
              <a:rPr lang="ru-RU" dirty="0" smtClean="0"/>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Oval 44"/>
          <p:cNvSpPr>
            <a:spLocks noChangeArrowheads="1"/>
          </p:cNvSpPr>
          <p:nvPr/>
        </p:nvSpPr>
        <p:spPr bwMode="auto">
          <a:xfrm>
            <a:off x="3813146" y="1776409"/>
            <a:ext cx="3168650" cy="3168650"/>
          </a:xfrm>
          <a:prstGeom prst="ellipse">
            <a:avLst/>
          </a:prstGeom>
          <a:solidFill>
            <a:schemeClr val="accent1">
              <a:alpha val="52156"/>
            </a:schemeClr>
          </a:solidFill>
          <a:ln w="9525">
            <a:noFill/>
            <a:round/>
            <a:headEnd/>
            <a:tailEnd/>
          </a:ln>
        </p:spPr>
        <p:txBody>
          <a:bodyPr wrap="none" anchor="ctr"/>
          <a:lstStyle/>
          <a:p>
            <a:endParaRPr lang="ru-RU">
              <a:solidFill>
                <a:srgbClr val="003399"/>
              </a:solidFill>
            </a:endParaRPr>
          </a:p>
        </p:txBody>
      </p:sp>
      <p:sp>
        <p:nvSpPr>
          <p:cNvPr id="3080" name="Oval 45"/>
          <p:cNvSpPr>
            <a:spLocks noChangeArrowheads="1"/>
          </p:cNvSpPr>
          <p:nvPr/>
        </p:nvSpPr>
        <p:spPr bwMode="auto">
          <a:xfrm>
            <a:off x="644496" y="1344609"/>
            <a:ext cx="3168650" cy="3168650"/>
          </a:xfrm>
          <a:prstGeom prst="ellipse">
            <a:avLst/>
          </a:prstGeom>
          <a:solidFill>
            <a:schemeClr val="accent1">
              <a:alpha val="54117"/>
            </a:schemeClr>
          </a:solidFill>
          <a:ln w="0">
            <a:noFill/>
            <a:round/>
            <a:headEnd/>
            <a:tailEnd/>
          </a:ln>
        </p:spPr>
        <p:txBody>
          <a:bodyPr wrap="none" anchor="ctr"/>
          <a:lstStyle/>
          <a:p>
            <a:endParaRPr lang="ru-RU">
              <a:solidFill>
                <a:srgbClr val="003399"/>
              </a:solidFill>
            </a:endParaRPr>
          </a:p>
        </p:txBody>
      </p:sp>
      <p:sp>
        <p:nvSpPr>
          <p:cNvPr id="3081" name="Rectangle 3"/>
          <p:cNvSpPr>
            <a:spLocks noChangeArrowheads="1"/>
          </p:cNvSpPr>
          <p:nvPr/>
        </p:nvSpPr>
        <p:spPr bwMode="auto">
          <a:xfrm>
            <a:off x="4244946" y="4008434"/>
            <a:ext cx="1079500" cy="360363"/>
          </a:xfrm>
          <a:prstGeom prst="rect">
            <a:avLst/>
          </a:prstGeom>
          <a:solidFill>
            <a:schemeClr val="accent1"/>
          </a:solidFill>
          <a:ln w="9525">
            <a:solidFill>
              <a:schemeClr val="tx1"/>
            </a:solidFill>
            <a:miter lim="800000"/>
            <a:headEnd/>
            <a:tailEnd/>
          </a:ln>
        </p:spPr>
        <p:txBody>
          <a:bodyPr wrap="none" anchor="ctr"/>
          <a:lstStyle/>
          <a:p>
            <a:endParaRPr lang="ru-RU">
              <a:solidFill>
                <a:srgbClr val="003399"/>
              </a:solidFill>
            </a:endParaRPr>
          </a:p>
        </p:txBody>
      </p:sp>
      <p:sp>
        <p:nvSpPr>
          <p:cNvPr id="3082" name="Oval 5"/>
          <p:cNvSpPr>
            <a:spLocks noChangeArrowheads="1"/>
          </p:cNvSpPr>
          <p:nvPr/>
        </p:nvSpPr>
        <p:spPr bwMode="auto">
          <a:xfrm>
            <a:off x="644496" y="3865559"/>
            <a:ext cx="1728788" cy="720725"/>
          </a:xfrm>
          <a:prstGeom prst="ellipse">
            <a:avLst/>
          </a:prstGeom>
          <a:solidFill>
            <a:srgbClr val="9966FF"/>
          </a:solidFill>
          <a:ln w="9525">
            <a:solidFill>
              <a:schemeClr val="tx1"/>
            </a:solidFill>
            <a:round/>
            <a:headEnd/>
            <a:tailEnd/>
          </a:ln>
        </p:spPr>
        <p:txBody>
          <a:bodyPr wrap="none" anchor="ctr"/>
          <a:lstStyle/>
          <a:p>
            <a:endParaRPr lang="ru-RU">
              <a:solidFill>
                <a:srgbClr val="003399"/>
              </a:solidFill>
            </a:endParaRPr>
          </a:p>
        </p:txBody>
      </p:sp>
      <p:sp>
        <p:nvSpPr>
          <p:cNvPr id="3083" name="Rectangle 6"/>
          <p:cNvSpPr>
            <a:spLocks noChangeArrowheads="1"/>
          </p:cNvSpPr>
          <p:nvPr/>
        </p:nvSpPr>
        <p:spPr bwMode="auto">
          <a:xfrm>
            <a:off x="5397471" y="4008434"/>
            <a:ext cx="1079500" cy="360363"/>
          </a:xfrm>
          <a:prstGeom prst="rect">
            <a:avLst/>
          </a:prstGeom>
          <a:solidFill>
            <a:schemeClr val="accent1"/>
          </a:solidFill>
          <a:ln w="9525">
            <a:solidFill>
              <a:schemeClr val="tx1"/>
            </a:solidFill>
            <a:miter lim="800000"/>
            <a:headEnd/>
            <a:tailEnd/>
          </a:ln>
        </p:spPr>
        <p:txBody>
          <a:bodyPr wrap="none" anchor="ctr"/>
          <a:lstStyle/>
          <a:p>
            <a:endParaRPr lang="ru-RU">
              <a:solidFill>
                <a:srgbClr val="003399"/>
              </a:solidFill>
            </a:endParaRPr>
          </a:p>
        </p:txBody>
      </p:sp>
      <p:graphicFrame>
        <p:nvGraphicFramePr>
          <p:cNvPr id="3074" name="Object 7"/>
          <p:cNvGraphicFramePr>
            <a:graphicFrameLocks noGrp="1" noChangeAspect="1"/>
          </p:cNvGraphicFramePr>
          <p:nvPr>
            <p:ph/>
          </p:nvPr>
        </p:nvGraphicFramePr>
        <p:xfrm>
          <a:off x="3956021" y="2570159"/>
          <a:ext cx="541338" cy="1077913"/>
        </p:xfrm>
        <a:graphic>
          <a:graphicData uri="http://schemas.openxmlformats.org/presentationml/2006/ole">
            <mc:AlternateContent xmlns:mc="http://schemas.openxmlformats.org/markup-compatibility/2006">
              <mc:Choice xmlns:v="urn:schemas-microsoft-com:vml" Requires="v">
                <p:oleObj spid="_x0000_s35942" name="CorelDRAW" r:id="rId3" imgW="371520" imgH="740520" progId="CorelDRAW.Graphic.13">
                  <p:embed/>
                </p:oleObj>
              </mc:Choice>
              <mc:Fallback>
                <p:oleObj name="CorelDRAW" r:id="rId3" imgW="371520" imgH="740520" progId="CorelDRAW.Graphic.1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6021" y="2570159"/>
                        <a:ext cx="541338"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5" name="Object 8"/>
          <p:cNvGraphicFramePr>
            <a:graphicFrameLocks noChangeAspect="1"/>
          </p:cNvGraphicFramePr>
          <p:nvPr/>
        </p:nvGraphicFramePr>
        <p:xfrm>
          <a:off x="5397471" y="2568572"/>
          <a:ext cx="485775" cy="1081087"/>
        </p:xfrm>
        <a:graphic>
          <a:graphicData uri="http://schemas.openxmlformats.org/presentationml/2006/ole">
            <mc:AlternateContent xmlns:mc="http://schemas.openxmlformats.org/markup-compatibility/2006">
              <mc:Choice xmlns:v="urn:schemas-microsoft-com:vml" Requires="v">
                <p:oleObj spid="_x0000_s35943" name="CorelDRAW" r:id="rId5" imgW="320040" imgH="711360" progId="CorelDRAW.Graphic.13">
                  <p:embed/>
                </p:oleObj>
              </mc:Choice>
              <mc:Fallback>
                <p:oleObj name="CorelDRAW" r:id="rId5" imgW="320040" imgH="711360" progId="CorelDRAW.Graphic.1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7471" y="2568572"/>
                        <a:ext cx="485775"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4" name="AutoShape 9"/>
          <p:cNvSpPr>
            <a:spLocks noChangeArrowheads="1"/>
          </p:cNvSpPr>
          <p:nvPr/>
        </p:nvSpPr>
        <p:spPr bwMode="auto">
          <a:xfrm flipH="1">
            <a:off x="2805084" y="2928934"/>
            <a:ext cx="1008062" cy="288925"/>
          </a:xfrm>
          <a:custGeom>
            <a:avLst/>
            <a:gdLst>
              <a:gd name="T0" fmla="*/ 35284316 w 21600"/>
              <a:gd name="T1" fmla="*/ 0 h 21600"/>
              <a:gd name="T2" fmla="*/ 0 w 21600"/>
              <a:gd name="T3" fmla="*/ 1932360 h 21600"/>
              <a:gd name="T4" fmla="*/ 35284316 w 21600"/>
              <a:gd name="T5" fmla="*/ 3864707 h 21600"/>
              <a:gd name="T6" fmla="*/ 47045781 w 21600"/>
              <a:gd name="T7" fmla="*/ 193236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ru-RU">
              <a:solidFill>
                <a:srgbClr val="003399"/>
              </a:solidFill>
            </a:endParaRPr>
          </a:p>
        </p:txBody>
      </p:sp>
      <p:sp>
        <p:nvSpPr>
          <p:cNvPr id="3085" name="Text Box 10"/>
          <p:cNvSpPr txBox="1">
            <a:spLocks noChangeArrowheads="1"/>
          </p:cNvSpPr>
          <p:nvPr/>
        </p:nvSpPr>
        <p:spPr bwMode="auto">
          <a:xfrm>
            <a:off x="1581121" y="3360734"/>
            <a:ext cx="1323975" cy="366713"/>
          </a:xfrm>
          <a:prstGeom prst="rect">
            <a:avLst/>
          </a:prstGeom>
          <a:noFill/>
          <a:ln w="9525">
            <a:noFill/>
            <a:miter lim="800000"/>
            <a:headEnd/>
            <a:tailEnd/>
          </a:ln>
        </p:spPr>
        <p:txBody>
          <a:bodyPr wrap="none">
            <a:spAutoFit/>
          </a:bodyPr>
          <a:lstStyle/>
          <a:p>
            <a:r>
              <a:rPr lang="ru-RU" dirty="0">
                <a:solidFill>
                  <a:srgbClr val="333399"/>
                </a:solidFill>
              </a:rPr>
              <a:t>Уклонение</a:t>
            </a:r>
          </a:p>
        </p:txBody>
      </p:sp>
      <p:sp>
        <p:nvSpPr>
          <p:cNvPr id="3086" name="Text Box 11"/>
          <p:cNvSpPr txBox="1">
            <a:spLocks noChangeArrowheads="1"/>
          </p:cNvSpPr>
          <p:nvPr/>
        </p:nvSpPr>
        <p:spPr bwMode="auto">
          <a:xfrm>
            <a:off x="4532284" y="3289297"/>
            <a:ext cx="1290637" cy="641350"/>
          </a:xfrm>
          <a:prstGeom prst="rect">
            <a:avLst/>
          </a:prstGeom>
          <a:noFill/>
          <a:ln w="9525">
            <a:noFill/>
            <a:miter lim="800000"/>
            <a:headEnd/>
            <a:tailEnd/>
          </a:ln>
        </p:spPr>
        <p:txBody>
          <a:bodyPr wrap="none">
            <a:spAutoFit/>
          </a:bodyPr>
          <a:lstStyle/>
          <a:p>
            <a:r>
              <a:rPr lang="ru-RU" dirty="0">
                <a:solidFill>
                  <a:srgbClr val="333399"/>
                </a:solidFill>
              </a:rPr>
              <a:t>Контакт </a:t>
            </a:r>
          </a:p>
          <a:p>
            <a:r>
              <a:rPr lang="ru-RU" dirty="0">
                <a:solidFill>
                  <a:srgbClr val="333399"/>
                </a:solidFill>
              </a:rPr>
              <a:t>личностей</a:t>
            </a:r>
          </a:p>
        </p:txBody>
      </p:sp>
      <p:sp>
        <p:nvSpPr>
          <p:cNvPr id="3087" name="AutoShape 12"/>
          <p:cNvSpPr>
            <a:spLocks noChangeArrowheads="1"/>
          </p:cNvSpPr>
          <p:nvPr/>
        </p:nvSpPr>
        <p:spPr bwMode="auto">
          <a:xfrm flipH="1">
            <a:off x="5181571" y="2928934"/>
            <a:ext cx="287338" cy="288925"/>
          </a:xfrm>
          <a:custGeom>
            <a:avLst/>
            <a:gdLst>
              <a:gd name="T0" fmla="*/ 2866768 w 21600"/>
              <a:gd name="T1" fmla="*/ 0 h 21600"/>
              <a:gd name="T2" fmla="*/ 0 w 21600"/>
              <a:gd name="T3" fmla="*/ 1932360 h 21600"/>
              <a:gd name="T4" fmla="*/ 2866768 w 21600"/>
              <a:gd name="T5" fmla="*/ 3864707 h 21600"/>
              <a:gd name="T6" fmla="*/ 3822367 w 21600"/>
              <a:gd name="T7" fmla="*/ 193236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ru-RU">
              <a:solidFill>
                <a:srgbClr val="003399"/>
              </a:solidFill>
            </a:endParaRPr>
          </a:p>
        </p:txBody>
      </p:sp>
      <p:sp>
        <p:nvSpPr>
          <p:cNvPr id="3088" name="AutoShape 13"/>
          <p:cNvSpPr>
            <a:spLocks noChangeArrowheads="1"/>
          </p:cNvSpPr>
          <p:nvPr/>
        </p:nvSpPr>
        <p:spPr bwMode="auto">
          <a:xfrm>
            <a:off x="4821209" y="2928934"/>
            <a:ext cx="288925" cy="288925"/>
          </a:xfrm>
          <a:custGeom>
            <a:avLst/>
            <a:gdLst>
              <a:gd name="T0" fmla="*/ 2898533 w 21600"/>
              <a:gd name="T1" fmla="*/ 0 h 21600"/>
              <a:gd name="T2" fmla="*/ 0 w 21600"/>
              <a:gd name="T3" fmla="*/ 1932360 h 21600"/>
              <a:gd name="T4" fmla="*/ 2898533 w 21600"/>
              <a:gd name="T5" fmla="*/ 3864707 h 21600"/>
              <a:gd name="T6" fmla="*/ 3864707 w 21600"/>
              <a:gd name="T7" fmla="*/ 193236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ru-RU">
              <a:solidFill>
                <a:srgbClr val="003399"/>
              </a:solidFill>
            </a:endParaRPr>
          </a:p>
        </p:txBody>
      </p:sp>
      <p:sp>
        <p:nvSpPr>
          <p:cNvPr id="3089" name="Line 14"/>
          <p:cNvSpPr>
            <a:spLocks noChangeShapeType="1"/>
          </p:cNvSpPr>
          <p:nvPr/>
        </p:nvSpPr>
        <p:spPr bwMode="auto">
          <a:xfrm flipH="1">
            <a:off x="4748184" y="3360734"/>
            <a:ext cx="360362" cy="647700"/>
          </a:xfrm>
          <a:prstGeom prst="line">
            <a:avLst/>
          </a:prstGeom>
          <a:noFill/>
          <a:ln w="9525">
            <a:solidFill>
              <a:schemeClr val="tx1"/>
            </a:solidFill>
            <a:round/>
            <a:headEnd/>
            <a:tailEnd type="triangle" w="med" len="med"/>
          </a:ln>
        </p:spPr>
        <p:txBody>
          <a:bodyPr/>
          <a:lstStyle/>
          <a:p>
            <a:endParaRPr lang="ru-RU">
              <a:solidFill>
                <a:srgbClr val="003399"/>
              </a:solidFill>
            </a:endParaRPr>
          </a:p>
        </p:txBody>
      </p:sp>
      <p:sp>
        <p:nvSpPr>
          <p:cNvPr id="3090" name="Line 15"/>
          <p:cNvSpPr>
            <a:spLocks noChangeShapeType="1"/>
          </p:cNvSpPr>
          <p:nvPr/>
        </p:nvSpPr>
        <p:spPr bwMode="auto">
          <a:xfrm>
            <a:off x="5253009" y="3360734"/>
            <a:ext cx="358775" cy="649288"/>
          </a:xfrm>
          <a:prstGeom prst="line">
            <a:avLst/>
          </a:prstGeom>
          <a:noFill/>
          <a:ln w="9525">
            <a:solidFill>
              <a:schemeClr val="tx1"/>
            </a:solidFill>
            <a:round/>
            <a:headEnd/>
            <a:tailEnd type="triangle" w="med" len="med"/>
          </a:ln>
        </p:spPr>
        <p:txBody>
          <a:bodyPr/>
          <a:lstStyle/>
          <a:p>
            <a:endParaRPr lang="ru-RU">
              <a:solidFill>
                <a:srgbClr val="003399"/>
              </a:solidFill>
            </a:endParaRPr>
          </a:p>
        </p:txBody>
      </p:sp>
      <p:sp>
        <p:nvSpPr>
          <p:cNvPr id="3091" name="Text Box 16"/>
          <p:cNvSpPr txBox="1">
            <a:spLocks noChangeArrowheads="1"/>
          </p:cNvSpPr>
          <p:nvPr/>
        </p:nvSpPr>
        <p:spPr bwMode="auto">
          <a:xfrm>
            <a:off x="4316384" y="4008434"/>
            <a:ext cx="1058862" cy="336550"/>
          </a:xfrm>
          <a:prstGeom prst="rect">
            <a:avLst/>
          </a:prstGeom>
          <a:noFill/>
          <a:ln w="9525">
            <a:noFill/>
            <a:miter lim="800000"/>
            <a:headEnd/>
            <a:tailEnd/>
          </a:ln>
        </p:spPr>
        <p:txBody>
          <a:bodyPr>
            <a:spAutoFit/>
          </a:bodyPr>
          <a:lstStyle/>
          <a:p>
            <a:r>
              <a:rPr lang="ru-RU" sz="1600" dirty="0">
                <a:solidFill>
                  <a:srgbClr val="003399"/>
                </a:solidFill>
              </a:rPr>
              <a:t>неудача</a:t>
            </a:r>
          </a:p>
        </p:txBody>
      </p:sp>
      <p:sp>
        <p:nvSpPr>
          <p:cNvPr id="3092" name="Text Box 17"/>
          <p:cNvSpPr txBox="1">
            <a:spLocks noChangeArrowheads="1"/>
          </p:cNvSpPr>
          <p:nvPr/>
        </p:nvSpPr>
        <p:spPr bwMode="auto">
          <a:xfrm>
            <a:off x="5540346" y="4008434"/>
            <a:ext cx="736600" cy="336550"/>
          </a:xfrm>
          <a:prstGeom prst="rect">
            <a:avLst/>
          </a:prstGeom>
          <a:noFill/>
          <a:ln w="9525">
            <a:noFill/>
            <a:miter lim="800000"/>
            <a:headEnd/>
            <a:tailEnd/>
          </a:ln>
        </p:spPr>
        <p:txBody>
          <a:bodyPr wrap="none">
            <a:spAutoFit/>
          </a:bodyPr>
          <a:lstStyle/>
          <a:p>
            <a:r>
              <a:rPr lang="ru-RU" sz="1600" dirty="0">
                <a:solidFill>
                  <a:srgbClr val="003399"/>
                </a:solidFill>
              </a:rPr>
              <a:t>удача</a:t>
            </a:r>
          </a:p>
        </p:txBody>
      </p:sp>
      <p:grpSp>
        <p:nvGrpSpPr>
          <p:cNvPr id="2" name="Group 46"/>
          <p:cNvGrpSpPr>
            <a:grpSpLocks/>
          </p:cNvGrpSpPr>
          <p:nvPr/>
        </p:nvGrpSpPr>
        <p:grpSpPr bwMode="auto">
          <a:xfrm>
            <a:off x="3956021" y="4297359"/>
            <a:ext cx="1368425" cy="576263"/>
            <a:chOff x="2109" y="3067"/>
            <a:chExt cx="862" cy="363"/>
          </a:xfrm>
        </p:grpSpPr>
        <p:sp>
          <p:nvSpPr>
            <p:cNvPr id="3119" name="Oval 4"/>
            <p:cNvSpPr>
              <a:spLocks noChangeArrowheads="1"/>
            </p:cNvSpPr>
            <p:nvPr/>
          </p:nvSpPr>
          <p:spPr bwMode="auto">
            <a:xfrm>
              <a:off x="2109" y="3067"/>
              <a:ext cx="862" cy="363"/>
            </a:xfrm>
            <a:prstGeom prst="ellipse">
              <a:avLst/>
            </a:prstGeom>
            <a:solidFill>
              <a:srgbClr val="9966FF"/>
            </a:solidFill>
            <a:ln w="9525">
              <a:solidFill>
                <a:schemeClr val="tx1"/>
              </a:solidFill>
              <a:round/>
              <a:headEnd/>
              <a:tailEnd/>
            </a:ln>
          </p:spPr>
          <p:txBody>
            <a:bodyPr wrap="none" anchor="ctr"/>
            <a:lstStyle/>
            <a:p>
              <a:endParaRPr lang="ru-RU">
                <a:solidFill>
                  <a:srgbClr val="003399"/>
                </a:solidFill>
              </a:endParaRPr>
            </a:p>
          </p:txBody>
        </p:sp>
        <p:sp>
          <p:nvSpPr>
            <p:cNvPr id="3120" name="Text Box 18"/>
            <p:cNvSpPr txBox="1">
              <a:spLocks noChangeArrowheads="1"/>
            </p:cNvSpPr>
            <p:nvPr/>
          </p:nvSpPr>
          <p:spPr bwMode="auto">
            <a:xfrm>
              <a:off x="2245" y="3158"/>
              <a:ext cx="657" cy="192"/>
            </a:xfrm>
            <a:prstGeom prst="rect">
              <a:avLst/>
            </a:prstGeom>
            <a:noFill/>
            <a:ln w="9525">
              <a:noFill/>
              <a:miter lim="800000"/>
              <a:headEnd/>
              <a:tailEnd/>
            </a:ln>
          </p:spPr>
          <p:txBody>
            <a:bodyPr wrap="none">
              <a:spAutoFit/>
            </a:bodyPr>
            <a:lstStyle/>
            <a:p>
              <a:r>
                <a:rPr lang="ru-RU" sz="1400" b="1" dirty="0">
                  <a:solidFill>
                    <a:srgbClr val="003399"/>
                  </a:solidFill>
                </a:rPr>
                <a:t>конфликт</a:t>
              </a:r>
            </a:p>
          </p:txBody>
        </p:sp>
      </p:grpSp>
      <p:graphicFrame>
        <p:nvGraphicFramePr>
          <p:cNvPr id="3076" name="Object 19"/>
          <p:cNvGraphicFramePr>
            <a:graphicFrameLocks noChangeAspect="1"/>
          </p:cNvGraphicFramePr>
          <p:nvPr/>
        </p:nvGraphicFramePr>
        <p:xfrm>
          <a:off x="2300259" y="2713034"/>
          <a:ext cx="352425" cy="625475"/>
        </p:xfrm>
        <a:graphic>
          <a:graphicData uri="http://schemas.openxmlformats.org/presentationml/2006/ole">
            <mc:AlternateContent xmlns:mc="http://schemas.openxmlformats.org/markup-compatibility/2006">
              <mc:Choice xmlns:v="urn:schemas-microsoft-com:vml" Requires="v">
                <p:oleObj spid="_x0000_s35944" name="CorelDRAW" r:id="rId7" imgW="390960" imgH="692280" progId="CorelDRAW.Graphic.13">
                  <p:embed/>
                </p:oleObj>
              </mc:Choice>
              <mc:Fallback>
                <p:oleObj name="CorelDRAW" r:id="rId7" imgW="390960" imgH="692280" progId="CorelDRAW.Graphic.13">
                  <p:embed/>
                  <p:pic>
                    <p:nvPicPr>
                      <p:cNvPr id="0" name="Object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00259" y="2713034"/>
                        <a:ext cx="352425"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7" name="Object 20"/>
          <p:cNvGraphicFramePr>
            <a:graphicFrameLocks noChangeAspect="1"/>
          </p:cNvGraphicFramePr>
          <p:nvPr/>
        </p:nvGraphicFramePr>
        <p:xfrm>
          <a:off x="1652559" y="2713034"/>
          <a:ext cx="384175" cy="639763"/>
        </p:xfrm>
        <a:graphic>
          <a:graphicData uri="http://schemas.openxmlformats.org/presentationml/2006/ole">
            <mc:AlternateContent xmlns:mc="http://schemas.openxmlformats.org/markup-compatibility/2006">
              <mc:Choice xmlns:v="urn:schemas-microsoft-com:vml" Requires="v">
                <p:oleObj spid="_x0000_s35945" name="CorelDRAW" r:id="rId9" imgW="424800" imgH="707760" progId="CorelDRAW.Graphic.13">
                  <p:embed/>
                </p:oleObj>
              </mc:Choice>
              <mc:Fallback>
                <p:oleObj name="CorelDRAW" r:id="rId9" imgW="424800" imgH="707760" progId="CorelDRAW.Graphic.13">
                  <p:embed/>
                  <p:pic>
                    <p:nvPicPr>
                      <p:cNvPr id="0" name="Object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52559" y="2713034"/>
                        <a:ext cx="38417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94" name="Text Box 21"/>
          <p:cNvSpPr txBox="1">
            <a:spLocks noChangeArrowheads="1"/>
          </p:cNvSpPr>
          <p:nvPr/>
        </p:nvSpPr>
        <p:spPr bwMode="auto">
          <a:xfrm>
            <a:off x="5397471" y="4873622"/>
            <a:ext cx="2444750" cy="304800"/>
          </a:xfrm>
          <a:prstGeom prst="rect">
            <a:avLst/>
          </a:prstGeom>
          <a:noFill/>
          <a:ln w="9525">
            <a:noFill/>
            <a:miter lim="800000"/>
            <a:headEnd/>
            <a:tailEnd/>
          </a:ln>
        </p:spPr>
        <p:txBody>
          <a:bodyPr wrap="none">
            <a:spAutoFit/>
          </a:bodyPr>
          <a:lstStyle/>
          <a:p>
            <a:r>
              <a:rPr lang="ru-RU" sz="1400" dirty="0">
                <a:solidFill>
                  <a:srgbClr val="003399"/>
                </a:solidFill>
              </a:rPr>
              <a:t>Принимают людей как есть</a:t>
            </a:r>
          </a:p>
        </p:txBody>
      </p:sp>
      <p:sp>
        <p:nvSpPr>
          <p:cNvPr id="3095" name="Text Box 22"/>
          <p:cNvSpPr txBox="1">
            <a:spLocks noChangeArrowheads="1"/>
          </p:cNvSpPr>
          <p:nvPr/>
        </p:nvSpPr>
        <p:spPr bwMode="auto">
          <a:xfrm>
            <a:off x="428596" y="1200147"/>
            <a:ext cx="2192338" cy="1368425"/>
          </a:xfrm>
          <a:prstGeom prst="rect">
            <a:avLst/>
          </a:prstGeom>
          <a:noFill/>
          <a:ln w="9525">
            <a:noFill/>
            <a:miter lim="800000"/>
            <a:headEnd/>
            <a:tailEnd/>
          </a:ln>
        </p:spPr>
        <p:txBody>
          <a:bodyPr wrap="none">
            <a:spAutoFit/>
          </a:bodyPr>
          <a:lstStyle/>
          <a:p>
            <a:pPr algn="r"/>
            <a:r>
              <a:rPr lang="ru-RU" sz="1400" dirty="0">
                <a:solidFill>
                  <a:srgbClr val="003399"/>
                </a:solidFill>
              </a:rPr>
              <a:t>Отношения </a:t>
            </a:r>
          </a:p>
          <a:p>
            <a:pPr algn="r"/>
            <a:r>
              <a:rPr lang="ru-RU" sz="1400" dirty="0">
                <a:solidFill>
                  <a:srgbClr val="003399"/>
                </a:solidFill>
              </a:rPr>
              <a:t>Формальные </a:t>
            </a:r>
          </a:p>
          <a:p>
            <a:pPr algn="r"/>
            <a:r>
              <a:rPr lang="ru-RU" sz="1400" dirty="0">
                <a:solidFill>
                  <a:srgbClr val="003399"/>
                </a:solidFill>
              </a:rPr>
              <a:t>поверхностные</a:t>
            </a:r>
          </a:p>
          <a:p>
            <a:pPr algn="r"/>
            <a:r>
              <a:rPr lang="ru-RU" sz="1400" dirty="0">
                <a:solidFill>
                  <a:srgbClr val="003399"/>
                </a:solidFill>
              </a:rPr>
              <a:t>заученные</a:t>
            </a:r>
          </a:p>
          <a:p>
            <a:pPr algn="r"/>
            <a:r>
              <a:rPr lang="ru-RU" sz="1400" dirty="0">
                <a:solidFill>
                  <a:srgbClr val="003399"/>
                </a:solidFill>
              </a:rPr>
              <a:t>Ритуал вежливости</a:t>
            </a:r>
          </a:p>
          <a:p>
            <a:pPr algn="r"/>
            <a:r>
              <a:rPr lang="ru-RU" sz="1400" dirty="0">
                <a:solidFill>
                  <a:srgbClr val="003399"/>
                </a:solidFill>
              </a:rPr>
              <a:t>Интересен полезностью</a:t>
            </a:r>
          </a:p>
        </p:txBody>
      </p:sp>
      <p:sp>
        <p:nvSpPr>
          <p:cNvPr id="3096" name="Text Box 23"/>
          <p:cNvSpPr txBox="1">
            <a:spLocks noChangeArrowheads="1"/>
          </p:cNvSpPr>
          <p:nvPr/>
        </p:nvSpPr>
        <p:spPr bwMode="auto">
          <a:xfrm>
            <a:off x="4675160" y="1142984"/>
            <a:ext cx="2112962" cy="942975"/>
          </a:xfrm>
          <a:prstGeom prst="rect">
            <a:avLst/>
          </a:prstGeom>
          <a:noFill/>
          <a:ln w="9525">
            <a:noFill/>
            <a:miter lim="800000"/>
            <a:headEnd/>
            <a:tailEnd/>
          </a:ln>
        </p:spPr>
        <p:txBody>
          <a:bodyPr wrap="none">
            <a:spAutoFit/>
          </a:bodyPr>
          <a:lstStyle/>
          <a:p>
            <a:r>
              <a:rPr lang="ru-RU" sz="1400" dirty="0">
                <a:solidFill>
                  <a:srgbClr val="003399"/>
                </a:solidFill>
              </a:rPr>
              <a:t>Неформальные </a:t>
            </a:r>
          </a:p>
          <a:p>
            <a:r>
              <a:rPr lang="ru-RU" sz="1400" dirty="0">
                <a:solidFill>
                  <a:srgbClr val="003399"/>
                </a:solidFill>
              </a:rPr>
              <a:t>Глубокие</a:t>
            </a:r>
          </a:p>
          <a:p>
            <a:r>
              <a:rPr lang="ru-RU" sz="1400" dirty="0">
                <a:solidFill>
                  <a:srgbClr val="003399"/>
                </a:solidFill>
              </a:rPr>
              <a:t>Искренние</a:t>
            </a:r>
          </a:p>
          <a:p>
            <a:r>
              <a:rPr lang="ru-RU" sz="1400" dirty="0">
                <a:solidFill>
                  <a:srgbClr val="003399"/>
                </a:solidFill>
              </a:rPr>
              <a:t>Интересен сам по себе</a:t>
            </a:r>
          </a:p>
        </p:txBody>
      </p:sp>
      <p:sp>
        <p:nvSpPr>
          <p:cNvPr id="3097" name="Text Box 24"/>
          <p:cNvSpPr txBox="1">
            <a:spLocks noChangeArrowheads="1"/>
          </p:cNvSpPr>
          <p:nvPr/>
        </p:nvSpPr>
        <p:spPr bwMode="auto">
          <a:xfrm>
            <a:off x="3165446" y="4800597"/>
            <a:ext cx="2025650" cy="517525"/>
          </a:xfrm>
          <a:prstGeom prst="rect">
            <a:avLst/>
          </a:prstGeom>
          <a:noFill/>
          <a:ln w="9525">
            <a:noFill/>
            <a:miter lim="800000"/>
            <a:headEnd/>
            <a:tailEnd/>
          </a:ln>
        </p:spPr>
        <p:txBody>
          <a:bodyPr wrap="none">
            <a:spAutoFit/>
          </a:bodyPr>
          <a:lstStyle/>
          <a:p>
            <a:pPr algn="r"/>
            <a:r>
              <a:rPr lang="ru-RU" sz="1400" dirty="0">
                <a:solidFill>
                  <a:srgbClr val="003399"/>
                </a:solidFill>
              </a:rPr>
              <a:t>Не принимают людей </a:t>
            </a:r>
            <a:br>
              <a:rPr lang="ru-RU" sz="1400" dirty="0">
                <a:solidFill>
                  <a:srgbClr val="003399"/>
                </a:solidFill>
              </a:rPr>
            </a:br>
            <a:r>
              <a:rPr lang="ru-RU" sz="1400" dirty="0">
                <a:solidFill>
                  <a:srgbClr val="003399"/>
                </a:solidFill>
              </a:rPr>
              <a:t>как есть</a:t>
            </a:r>
          </a:p>
        </p:txBody>
      </p:sp>
      <p:sp>
        <p:nvSpPr>
          <p:cNvPr id="3098" name="Text Box 25"/>
          <p:cNvSpPr txBox="1">
            <a:spLocks noChangeArrowheads="1"/>
          </p:cNvSpPr>
          <p:nvPr/>
        </p:nvSpPr>
        <p:spPr bwMode="auto">
          <a:xfrm>
            <a:off x="860396" y="3936997"/>
            <a:ext cx="1414463" cy="517525"/>
          </a:xfrm>
          <a:prstGeom prst="rect">
            <a:avLst/>
          </a:prstGeom>
          <a:noFill/>
          <a:ln w="9525">
            <a:noFill/>
            <a:miter lim="800000"/>
            <a:headEnd/>
            <a:tailEnd/>
          </a:ln>
        </p:spPr>
        <p:txBody>
          <a:bodyPr wrap="none">
            <a:spAutoFit/>
          </a:bodyPr>
          <a:lstStyle/>
          <a:p>
            <a:r>
              <a:rPr lang="ru-RU" sz="1400" b="1" dirty="0">
                <a:solidFill>
                  <a:srgbClr val="003399"/>
                </a:solidFill>
              </a:rPr>
              <a:t>Одиночество </a:t>
            </a:r>
          </a:p>
          <a:p>
            <a:r>
              <a:rPr lang="ru-RU" sz="1400" b="1" dirty="0">
                <a:solidFill>
                  <a:srgbClr val="003399"/>
                </a:solidFill>
              </a:rPr>
              <a:t>и отчуждение</a:t>
            </a:r>
          </a:p>
        </p:txBody>
      </p:sp>
      <p:sp>
        <p:nvSpPr>
          <p:cNvPr id="3099" name="Line 26"/>
          <p:cNvSpPr>
            <a:spLocks noChangeShapeType="1"/>
          </p:cNvSpPr>
          <p:nvPr/>
        </p:nvSpPr>
        <p:spPr bwMode="auto">
          <a:xfrm>
            <a:off x="2012921" y="2784472"/>
            <a:ext cx="360363" cy="0"/>
          </a:xfrm>
          <a:prstGeom prst="line">
            <a:avLst/>
          </a:prstGeom>
          <a:noFill/>
          <a:ln w="9525">
            <a:solidFill>
              <a:schemeClr val="tx1"/>
            </a:solidFill>
            <a:round/>
            <a:headEnd type="triangle" w="med" len="med"/>
            <a:tailEnd type="triangle" w="med" len="med"/>
          </a:ln>
        </p:spPr>
        <p:txBody>
          <a:bodyPr/>
          <a:lstStyle/>
          <a:p>
            <a:endParaRPr lang="ru-RU">
              <a:solidFill>
                <a:srgbClr val="003399"/>
              </a:solidFill>
            </a:endParaRPr>
          </a:p>
        </p:txBody>
      </p:sp>
      <p:grpSp>
        <p:nvGrpSpPr>
          <p:cNvPr id="3" name="Group 47"/>
          <p:cNvGrpSpPr>
            <a:grpSpLocks/>
          </p:cNvGrpSpPr>
          <p:nvPr/>
        </p:nvGrpSpPr>
        <p:grpSpPr bwMode="auto">
          <a:xfrm>
            <a:off x="5468909" y="4297359"/>
            <a:ext cx="1368425" cy="576263"/>
            <a:chOff x="3560" y="3067"/>
            <a:chExt cx="862" cy="363"/>
          </a:xfrm>
        </p:grpSpPr>
        <p:sp>
          <p:nvSpPr>
            <p:cNvPr id="3117" name="Oval 27"/>
            <p:cNvSpPr>
              <a:spLocks noChangeArrowheads="1"/>
            </p:cNvSpPr>
            <p:nvPr/>
          </p:nvSpPr>
          <p:spPr bwMode="auto">
            <a:xfrm>
              <a:off x="3560" y="3067"/>
              <a:ext cx="862" cy="363"/>
            </a:xfrm>
            <a:prstGeom prst="ellipse">
              <a:avLst/>
            </a:prstGeom>
            <a:solidFill>
              <a:srgbClr val="FFCC00"/>
            </a:solidFill>
            <a:ln w="9525">
              <a:solidFill>
                <a:schemeClr val="tx1"/>
              </a:solidFill>
              <a:round/>
              <a:headEnd/>
              <a:tailEnd/>
            </a:ln>
          </p:spPr>
          <p:txBody>
            <a:bodyPr wrap="none" anchor="ctr"/>
            <a:lstStyle/>
            <a:p>
              <a:endParaRPr lang="ru-RU">
                <a:solidFill>
                  <a:srgbClr val="003399"/>
                </a:solidFill>
              </a:endParaRPr>
            </a:p>
          </p:txBody>
        </p:sp>
        <p:sp>
          <p:nvSpPr>
            <p:cNvPr id="3118" name="Text Box 28"/>
            <p:cNvSpPr txBox="1">
              <a:spLocks noChangeArrowheads="1"/>
            </p:cNvSpPr>
            <p:nvPr/>
          </p:nvSpPr>
          <p:spPr bwMode="auto">
            <a:xfrm>
              <a:off x="3696" y="3158"/>
              <a:ext cx="647" cy="192"/>
            </a:xfrm>
            <a:prstGeom prst="rect">
              <a:avLst/>
            </a:prstGeom>
            <a:noFill/>
            <a:ln w="9525">
              <a:noFill/>
              <a:miter lim="800000"/>
              <a:headEnd/>
              <a:tailEnd/>
            </a:ln>
          </p:spPr>
          <p:txBody>
            <a:bodyPr wrap="none">
              <a:spAutoFit/>
            </a:bodyPr>
            <a:lstStyle/>
            <a:p>
              <a:r>
                <a:rPr lang="ru-RU" sz="1400" b="1" dirty="0">
                  <a:solidFill>
                    <a:srgbClr val="003399"/>
                  </a:solidFill>
                </a:rPr>
                <a:t>Близость</a:t>
              </a:r>
            </a:p>
          </p:txBody>
        </p:sp>
      </p:grpSp>
      <p:sp>
        <p:nvSpPr>
          <p:cNvPr id="3101" name="Text Box 29"/>
          <p:cNvSpPr txBox="1">
            <a:spLocks noChangeArrowheads="1"/>
          </p:cNvSpPr>
          <p:nvPr/>
        </p:nvSpPr>
        <p:spPr bwMode="auto">
          <a:xfrm>
            <a:off x="3092421" y="2641597"/>
            <a:ext cx="639763" cy="304800"/>
          </a:xfrm>
          <a:prstGeom prst="rect">
            <a:avLst/>
          </a:prstGeom>
          <a:noFill/>
          <a:ln w="9525">
            <a:noFill/>
            <a:miter lim="800000"/>
            <a:headEnd/>
            <a:tailEnd/>
          </a:ln>
        </p:spPr>
        <p:txBody>
          <a:bodyPr wrap="none">
            <a:spAutoFit/>
          </a:bodyPr>
          <a:lstStyle/>
          <a:p>
            <a:r>
              <a:rPr lang="ru-RU" sz="1400" b="1" dirty="0">
                <a:solidFill>
                  <a:srgbClr val="333399"/>
                </a:solidFill>
              </a:rPr>
              <a:t>ложь</a:t>
            </a:r>
          </a:p>
        </p:txBody>
      </p:sp>
      <p:sp>
        <p:nvSpPr>
          <p:cNvPr id="3102" name="Text Box 30"/>
          <p:cNvSpPr txBox="1">
            <a:spLocks noChangeArrowheads="1"/>
          </p:cNvSpPr>
          <p:nvPr/>
        </p:nvSpPr>
        <p:spPr bwMode="auto">
          <a:xfrm>
            <a:off x="4605309" y="2641597"/>
            <a:ext cx="819150" cy="304800"/>
          </a:xfrm>
          <a:prstGeom prst="rect">
            <a:avLst/>
          </a:prstGeom>
          <a:noFill/>
          <a:ln w="9525">
            <a:noFill/>
            <a:miter lim="800000"/>
            <a:headEnd/>
            <a:tailEnd/>
          </a:ln>
        </p:spPr>
        <p:txBody>
          <a:bodyPr wrap="none">
            <a:spAutoFit/>
          </a:bodyPr>
          <a:lstStyle/>
          <a:p>
            <a:r>
              <a:rPr lang="ru-RU" sz="1400" b="1" dirty="0">
                <a:solidFill>
                  <a:srgbClr val="333399"/>
                </a:solidFill>
              </a:rPr>
              <a:t>правда</a:t>
            </a:r>
          </a:p>
        </p:txBody>
      </p:sp>
      <p:sp>
        <p:nvSpPr>
          <p:cNvPr id="3103" name="Line 37"/>
          <p:cNvSpPr>
            <a:spLocks noChangeShapeType="1"/>
          </p:cNvSpPr>
          <p:nvPr/>
        </p:nvSpPr>
        <p:spPr bwMode="auto">
          <a:xfrm>
            <a:off x="4532284" y="2568572"/>
            <a:ext cx="0" cy="1008062"/>
          </a:xfrm>
          <a:prstGeom prst="line">
            <a:avLst/>
          </a:prstGeom>
          <a:noFill/>
          <a:ln w="9525">
            <a:solidFill>
              <a:schemeClr val="tx1"/>
            </a:solidFill>
            <a:round/>
            <a:headEnd/>
            <a:tailEnd type="triangle" w="med" len="med"/>
          </a:ln>
        </p:spPr>
        <p:txBody>
          <a:bodyPr/>
          <a:lstStyle/>
          <a:p>
            <a:endParaRPr lang="ru-RU">
              <a:solidFill>
                <a:srgbClr val="003399"/>
              </a:solidFill>
            </a:endParaRPr>
          </a:p>
        </p:txBody>
      </p:sp>
      <p:sp>
        <p:nvSpPr>
          <p:cNvPr id="3104" name="Text Box 38"/>
          <p:cNvSpPr txBox="1">
            <a:spLocks noChangeArrowheads="1"/>
          </p:cNvSpPr>
          <p:nvPr/>
        </p:nvSpPr>
        <p:spPr bwMode="auto">
          <a:xfrm>
            <a:off x="4676746" y="2065334"/>
            <a:ext cx="1271588" cy="517525"/>
          </a:xfrm>
          <a:prstGeom prst="rect">
            <a:avLst/>
          </a:prstGeom>
          <a:noFill/>
          <a:ln w="9525">
            <a:noFill/>
            <a:miter lim="800000"/>
            <a:headEnd/>
            <a:tailEnd/>
          </a:ln>
        </p:spPr>
        <p:txBody>
          <a:bodyPr wrap="none">
            <a:spAutoFit/>
          </a:bodyPr>
          <a:lstStyle/>
          <a:p>
            <a:r>
              <a:rPr lang="ru-RU" sz="1400" b="1">
                <a:solidFill>
                  <a:srgbClr val="333399"/>
                </a:solidFill>
              </a:rPr>
              <a:t>Подлинные </a:t>
            </a:r>
          </a:p>
          <a:p>
            <a:r>
              <a:rPr lang="ru-RU" sz="1400" b="1">
                <a:solidFill>
                  <a:srgbClr val="333399"/>
                </a:solidFill>
              </a:rPr>
              <a:t>отношения</a:t>
            </a:r>
          </a:p>
        </p:txBody>
      </p:sp>
      <p:sp>
        <p:nvSpPr>
          <p:cNvPr id="3105" name="Text Box 39"/>
          <p:cNvSpPr txBox="1">
            <a:spLocks noChangeArrowheads="1"/>
          </p:cNvSpPr>
          <p:nvPr/>
        </p:nvSpPr>
        <p:spPr bwMode="auto">
          <a:xfrm>
            <a:off x="2589184" y="2065334"/>
            <a:ext cx="1323975" cy="517525"/>
          </a:xfrm>
          <a:prstGeom prst="rect">
            <a:avLst/>
          </a:prstGeom>
          <a:noFill/>
          <a:ln w="9525">
            <a:noFill/>
            <a:miter lim="800000"/>
            <a:headEnd/>
            <a:tailEnd/>
          </a:ln>
        </p:spPr>
        <p:txBody>
          <a:bodyPr wrap="none">
            <a:spAutoFit/>
          </a:bodyPr>
          <a:lstStyle/>
          <a:p>
            <a:r>
              <a:rPr lang="ru-RU" sz="1400" b="1">
                <a:solidFill>
                  <a:srgbClr val="333399"/>
                </a:solidFill>
              </a:rPr>
              <a:t>Фальшивые </a:t>
            </a:r>
          </a:p>
          <a:p>
            <a:r>
              <a:rPr lang="ru-RU" sz="1400" b="1">
                <a:solidFill>
                  <a:srgbClr val="333399"/>
                </a:solidFill>
              </a:rPr>
              <a:t>отношения</a:t>
            </a:r>
          </a:p>
        </p:txBody>
      </p:sp>
      <p:sp>
        <p:nvSpPr>
          <p:cNvPr id="3106" name="Text Box 40"/>
          <p:cNvSpPr txBox="1">
            <a:spLocks noChangeArrowheads="1"/>
          </p:cNvSpPr>
          <p:nvPr/>
        </p:nvSpPr>
        <p:spPr bwMode="auto">
          <a:xfrm>
            <a:off x="2247900" y="495300"/>
            <a:ext cx="4230688" cy="457200"/>
          </a:xfrm>
          <a:prstGeom prst="rect">
            <a:avLst/>
          </a:prstGeom>
          <a:noFill/>
          <a:ln w="9525">
            <a:noFill/>
            <a:miter lim="800000"/>
            <a:headEnd/>
            <a:tailEnd/>
          </a:ln>
        </p:spPr>
        <p:txBody>
          <a:bodyPr wrap="none">
            <a:spAutoFit/>
          </a:bodyPr>
          <a:lstStyle/>
          <a:p>
            <a:r>
              <a:rPr lang="ru-RU" sz="2400" b="1" u="sng">
                <a:solidFill>
                  <a:srgbClr val="003399"/>
                </a:solidFill>
              </a:rPr>
              <a:t>Истоки отчуждения людей</a:t>
            </a:r>
          </a:p>
        </p:txBody>
      </p:sp>
      <p:sp>
        <p:nvSpPr>
          <p:cNvPr id="3107" name="Rectangle 42"/>
          <p:cNvSpPr>
            <a:spLocks noChangeArrowheads="1"/>
          </p:cNvSpPr>
          <p:nvPr/>
        </p:nvSpPr>
        <p:spPr bwMode="auto">
          <a:xfrm>
            <a:off x="3884584" y="2497134"/>
            <a:ext cx="720725" cy="1152525"/>
          </a:xfrm>
          <a:prstGeom prst="rect">
            <a:avLst/>
          </a:prstGeom>
          <a:noFill/>
          <a:ln w="9525">
            <a:solidFill>
              <a:schemeClr val="tx1"/>
            </a:solidFill>
            <a:prstDash val="lgDash"/>
            <a:miter lim="800000"/>
            <a:headEnd/>
            <a:tailEnd/>
          </a:ln>
        </p:spPr>
        <p:txBody>
          <a:bodyPr wrap="none" anchor="ctr"/>
          <a:lstStyle/>
          <a:p>
            <a:endParaRPr lang="ru-RU">
              <a:solidFill>
                <a:srgbClr val="00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0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8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0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8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8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09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8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8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9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9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3090"/>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3089"/>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308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09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09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8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3079"/>
                                        </p:tgtEl>
                                        <p:attrNameLst>
                                          <p:attrName>style.visibility</p:attrName>
                                        </p:attrNameLst>
                                      </p:cBhvr>
                                      <p:to>
                                        <p:strVal val="visible"/>
                                      </p:to>
                                    </p:set>
                                    <p:animEffect transition="in" filter="wipe(down)">
                                      <p:cBhvr>
                                        <p:cTn id="65" dur="500"/>
                                        <p:tgtEl>
                                          <p:spTgt spid="3079"/>
                                        </p:tgtEl>
                                      </p:cBhvr>
                                    </p:animEffect>
                                  </p:childTnLst>
                                </p:cTn>
                              </p:par>
                              <p:par>
                                <p:cTn id="66" presetID="1" presetClass="entr" presetSubtype="0" fill="hold" grpId="0" nodeType="withEffect">
                                  <p:stCondLst>
                                    <p:cond delay="0"/>
                                  </p:stCondLst>
                                  <p:childTnLst>
                                    <p:set>
                                      <p:cBhvr>
                                        <p:cTn id="67" dur="1" fill="hold">
                                          <p:stCondLst>
                                            <p:cond delay="0"/>
                                          </p:stCondLst>
                                        </p:cTn>
                                        <p:tgtEl>
                                          <p:spTgt spid="3096"/>
                                        </p:tgtEl>
                                        <p:attrNameLst>
                                          <p:attrName>style.visibility</p:attrName>
                                        </p:attrNameLst>
                                      </p:cBhvr>
                                      <p:to>
                                        <p:strVal val="visible"/>
                                      </p:to>
                                    </p:set>
                                  </p:childTnLst>
                                </p:cTn>
                              </p:par>
                              <p:par>
                                <p:cTn id="68" presetID="22" presetClass="entr" presetSubtype="4" fill="hold" grpId="0" nodeType="withEffect">
                                  <p:stCondLst>
                                    <p:cond delay="0"/>
                                  </p:stCondLst>
                                  <p:childTnLst>
                                    <p:set>
                                      <p:cBhvr>
                                        <p:cTn id="69" dur="1" fill="hold">
                                          <p:stCondLst>
                                            <p:cond delay="0"/>
                                          </p:stCondLst>
                                        </p:cTn>
                                        <p:tgtEl>
                                          <p:spTgt spid="3104"/>
                                        </p:tgtEl>
                                        <p:attrNameLst>
                                          <p:attrName>style.visibility</p:attrName>
                                        </p:attrNameLst>
                                      </p:cBhvr>
                                      <p:to>
                                        <p:strVal val="visible"/>
                                      </p:to>
                                    </p:set>
                                    <p:animEffect transition="in" filter="wipe(down)">
                                      <p:cBhvr>
                                        <p:cTn id="70" dur="500"/>
                                        <p:tgtEl>
                                          <p:spTgt spid="3104"/>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2" fill="hold" grpId="0" nodeType="clickEffect">
                                  <p:stCondLst>
                                    <p:cond delay="0"/>
                                  </p:stCondLst>
                                  <p:childTnLst>
                                    <p:set>
                                      <p:cBhvr>
                                        <p:cTn id="74" dur="1" fill="hold">
                                          <p:stCondLst>
                                            <p:cond delay="0"/>
                                          </p:stCondLst>
                                        </p:cTn>
                                        <p:tgtEl>
                                          <p:spTgt spid="3084"/>
                                        </p:tgtEl>
                                        <p:attrNameLst>
                                          <p:attrName>style.visibility</p:attrName>
                                        </p:attrNameLst>
                                      </p:cBhvr>
                                      <p:to>
                                        <p:strVal val="visible"/>
                                      </p:to>
                                    </p:set>
                                    <p:animEffect transition="in" filter="wipe(right)">
                                      <p:cBhvr>
                                        <p:cTn id="75" dur="500"/>
                                        <p:tgtEl>
                                          <p:spTgt spid="3084"/>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3101"/>
                                        </p:tgtEl>
                                        <p:attrNameLst>
                                          <p:attrName>style.visibility</p:attrName>
                                        </p:attrNameLst>
                                      </p:cBhvr>
                                      <p:to>
                                        <p:strVal val="visible"/>
                                      </p:to>
                                    </p:set>
                                    <p:animEffect transition="in" filter="wipe(down)">
                                      <p:cBhvr>
                                        <p:cTn id="78" dur="500"/>
                                        <p:tgtEl>
                                          <p:spTgt spid="3101"/>
                                        </p:tgtEl>
                                      </p:cBhvr>
                                    </p:animEffec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080"/>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307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085"/>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307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09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10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09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49" presetClass="entr" presetSubtype="0" decel="100000" fill="hold" grpId="0" nodeType="clickEffect">
                                  <p:stCondLst>
                                    <p:cond delay="0"/>
                                  </p:stCondLst>
                                  <p:childTnLst>
                                    <p:set>
                                      <p:cBhvr>
                                        <p:cTn id="102" dur="1" fill="hold">
                                          <p:stCondLst>
                                            <p:cond delay="0"/>
                                          </p:stCondLst>
                                        </p:cTn>
                                        <p:tgtEl>
                                          <p:spTgt spid="3082"/>
                                        </p:tgtEl>
                                        <p:attrNameLst>
                                          <p:attrName>style.visibility</p:attrName>
                                        </p:attrNameLst>
                                      </p:cBhvr>
                                      <p:to>
                                        <p:strVal val="visible"/>
                                      </p:to>
                                    </p:set>
                                    <p:anim calcmode="lin" valueType="num">
                                      <p:cBhvr>
                                        <p:cTn id="103" dur="500" fill="hold"/>
                                        <p:tgtEl>
                                          <p:spTgt spid="3082"/>
                                        </p:tgtEl>
                                        <p:attrNameLst>
                                          <p:attrName>ppt_w</p:attrName>
                                        </p:attrNameLst>
                                      </p:cBhvr>
                                      <p:tavLst>
                                        <p:tav tm="0">
                                          <p:val>
                                            <p:fltVal val="0"/>
                                          </p:val>
                                        </p:tav>
                                        <p:tav tm="100000">
                                          <p:val>
                                            <p:strVal val="#ppt_w"/>
                                          </p:val>
                                        </p:tav>
                                      </p:tavLst>
                                    </p:anim>
                                    <p:anim calcmode="lin" valueType="num">
                                      <p:cBhvr>
                                        <p:cTn id="104" dur="500" fill="hold"/>
                                        <p:tgtEl>
                                          <p:spTgt spid="3082"/>
                                        </p:tgtEl>
                                        <p:attrNameLst>
                                          <p:attrName>ppt_h</p:attrName>
                                        </p:attrNameLst>
                                      </p:cBhvr>
                                      <p:tavLst>
                                        <p:tav tm="0">
                                          <p:val>
                                            <p:fltVal val="0"/>
                                          </p:val>
                                        </p:tav>
                                        <p:tav tm="100000">
                                          <p:val>
                                            <p:strVal val="#ppt_h"/>
                                          </p:val>
                                        </p:tav>
                                      </p:tavLst>
                                    </p:anim>
                                    <p:anim calcmode="lin" valueType="num">
                                      <p:cBhvr>
                                        <p:cTn id="105" dur="500" fill="hold"/>
                                        <p:tgtEl>
                                          <p:spTgt spid="3082"/>
                                        </p:tgtEl>
                                        <p:attrNameLst>
                                          <p:attrName>style.rotation</p:attrName>
                                        </p:attrNameLst>
                                      </p:cBhvr>
                                      <p:tavLst>
                                        <p:tav tm="0">
                                          <p:val>
                                            <p:fltVal val="360"/>
                                          </p:val>
                                        </p:tav>
                                        <p:tav tm="100000">
                                          <p:val>
                                            <p:fltVal val="0"/>
                                          </p:val>
                                        </p:tav>
                                      </p:tavLst>
                                    </p:anim>
                                    <p:animEffect transition="in" filter="fade">
                                      <p:cBhvr>
                                        <p:cTn id="106" dur="500"/>
                                        <p:tgtEl>
                                          <p:spTgt spid="3082"/>
                                        </p:tgtEl>
                                      </p:cBhvr>
                                    </p:animEffect>
                                  </p:childTnLst>
                                </p:cTn>
                              </p:par>
                              <p:par>
                                <p:cTn id="107" presetID="1" presetClass="entr" presetSubtype="0" fill="hold" grpId="0" nodeType="withEffect">
                                  <p:stCondLst>
                                    <p:cond delay="0"/>
                                  </p:stCondLst>
                                  <p:childTnLst>
                                    <p:set>
                                      <p:cBhvr>
                                        <p:cTn id="108" dur="1" fill="hold">
                                          <p:stCondLst>
                                            <p:cond delay="0"/>
                                          </p:stCondLst>
                                        </p:cTn>
                                        <p:tgtEl>
                                          <p:spTgt spid="3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animBg="1"/>
      <p:bldP spid="3080" grpId="0" animBg="1"/>
      <p:bldP spid="3081" grpId="0" animBg="1"/>
      <p:bldP spid="3082" grpId="0" animBg="1"/>
      <p:bldP spid="3083" grpId="0" animBg="1"/>
      <p:bldP spid="3083" grpId="1" animBg="1"/>
      <p:bldP spid="3084" grpId="0" animBg="1"/>
      <p:bldP spid="3085" grpId="0"/>
      <p:bldP spid="3086" grpId="0"/>
      <p:bldP spid="3087" grpId="0" animBg="1"/>
      <p:bldP spid="3088" grpId="0" animBg="1"/>
      <p:bldP spid="3089" grpId="0" animBg="1"/>
      <p:bldP spid="3089" grpId="1" animBg="1"/>
      <p:bldP spid="3090" grpId="0" animBg="1"/>
      <p:bldP spid="3090" grpId="1" animBg="1"/>
      <p:bldP spid="3091" grpId="0"/>
      <p:bldP spid="3092" grpId="0"/>
      <p:bldP spid="3094" grpId="0"/>
      <p:bldP spid="3095" grpId="0"/>
      <p:bldP spid="3096" grpId="0"/>
      <p:bldP spid="3097" grpId="0"/>
      <p:bldP spid="3098" grpId="0"/>
      <p:bldP spid="3099" grpId="0" animBg="1"/>
      <p:bldP spid="3101" grpId="0"/>
      <p:bldP spid="3102" grpId="0"/>
      <p:bldP spid="3103" grpId="0" animBg="1"/>
      <p:bldP spid="3104" grpId="0"/>
      <p:bldP spid="3105" grpId="0"/>
      <p:bldP spid="310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0" y="0"/>
            <a:ext cx="9144000" cy="1643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5400" dirty="0" smtClean="0">
                <a:solidFill>
                  <a:schemeClr val="accent6"/>
                </a:solidFill>
              </a:rPr>
              <a:t>Уровни понимания текста</a:t>
            </a:r>
            <a:endParaRPr lang="ru-RU" sz="5400" dirty="0">
              <a:solidFill>
                <a:schemeClr val="accent6"/>
              </a:solidFill>
            </a:endParaRPr>
          </a:p>
        </p:txBody>
      </p:sp>
      <p:sp>
        <p:nvSpPr>
          <p:cNvPr id="3" name="Скругленный прямоугольник 2"/>
          <p:cNvSpPr/>
          <p:nvPr/>
        </p:nvSpPr>
        <p:spPr>
          <a:xfrm>
            <a:off x="0" y="5000636"/>
            <a:ext cx="2928926" cy="1071570"/>
          </a:xfrm>
          <a:prstGeom prst="roundRect">
            <a:avLst/>
          </a:prstGeom>
          <a:solidFill>
            <a:schemeClr val="tx2">
              <a:lumMod val="20000"/>
              <a:lumOff val="80000"/>
            </a:schemeClr>
          </a:solidFill>
          <a:ln>
            <a:solidFill>
              <a:schemeClr val="accent6">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accent6"/>
                </a:solidFill>
              </a:rPr>
              <a:t>Презентация</a:t>
            </a:r>
            <a:endParaRPr lang="ru-RU" sz="2800" dirty="0">
              <a:solidFill>
                <a:schemeClr val="accent6"/>
              </a:solidFill>
            </a:endParaRPr>
          </a:p>
        </p:txBody>
      </p:sp>
      <p:sp>
        <p:nvSpPr>
          <p:cNvPr id="4" name="Скругленный прямоугольник 3"/>
          <p:cNvSpPr/>
          <p:nvPr/>
        </p:nvSpPr>
        <p:spPr>
          <a:xfrm>
            <a:off x="3071802" y="3643314"/>
            <a:ext cx="2928926" cy="1071570"/>
          </a:xfrm>
          <a:prstGeom prst="roundRect">
            <a:avLst/>
          </a:prstGeom>
          <a:solidFill>
            <a:schemeClr val="tx2">
              <a:lumMod val="60000"/>
              <a:lumOff val="40000"/>
            </a:schemeClr>
          </a:solidFill>
          <a:ln>
            <a:solidFill>
              <a:schemeClr val="accent6">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t>Рабочее понимание</a:t>
            </a:r>
            <a:endParaRPr lang="ru-RU" sz="2800" dirty="0"/>
          </a:p>
        </p:txBody>
      </p:sp>
      <p:sp>
        <p:nvSpPr>
          <p:cNvPr id="5" name="Скругленный прямоугольник 4"/>
          <p:cNvSpPr/>
          <p:nvPr/>
        </p:nvSpPr>
        <p:spPr>
          <a:xfrm>
            <a:off x="6215074" y="2428868"/>
            <a:ext cx="2928926" cy="1071570"/>
          </a:xfrm>
          <a:prstGeom prst="roundRect">
            <a:avLst/>
          </a:prstGeom>
          <a:solidFill>
            <a:schemeClr val="tx2">
              <a:lumMod val="50000"/>
            </a:schemeClr>
          </a:solidFill>
          <a:ln>
            <a:solidFill>
              <a:schemeClr val="accent6">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t>Глубокое понимание</a:t>
            </a:r>
            <a:endParaRPr lang="ru-RU" sz="2800" dirty="0"/>
          </a:p>
        </p:txBody>
      </p:sp>
      <p:sp>
        <p:nvSpPr>
          <p:cNvPr id="6" name="TextBox 5"/>
          <p:cNvSpPr txBox="1"/>
          <p:nvPr/>
        </p:nvSpPr>
        <p:spPr>
          <a:xfrm>
            <a:off x="0" y="4143380"/>
            <a:ext cx="2786050" cy="646331"/>
          </a:xfrm>
          <a:prstGeom prst="rect">
            <a:avLst/>
          </a:prstGeom>
          <a:noFill/>
        </p:spPr>
        <p:txBody>
          <a:bodyPr wrap="square" rtlCol="0">
            <a:spAutoFit/>
          </a:bodyPr>
          <a:lstStyle/>
          <a:p>
            <a:r>
              <a:rPr lang="ru-RU" dirty="0" smtClean="0"/>
              <a:t>Знать - не знаю, рассказать - расскажу</a:t>
            </a:r>
            <a:endParaRPr lang="ru-RU" dirty="0"/>
          </a:p>
        </p:txBody>
      </p:sp>
      <p:sp>
        <p:nvSpPr>
          <p:cNvPr id="7" name="TextBox 6"/>
          <p:cNvSpPr txBox="1"/>
          <p:nvPr/>
        </p:nvSpPr>
        <p:spPr>
          <a:xfrm>
            <a:off x="3071802" y="3059668"/>
            <a:ext cx="2786050" cy="369332"/>
          </a:xfrm>
          <a:prstGeom prst="rect">
            <a:avLst/>
          </a:prstGeom>
          <a:noFill/>
        </p:spPr>
        <p:txBody>
          <a:bodyPr wrap="square" rtlCol="0">
            <a:spAutoFit/>
          </a:bodyPr>
          <a:lstStyle/>
          <a:p>
            <a:r>
              <a:rPr lang="ru-RU" dirty="0" smtClean="0"/>
              <a:t>В целом понимаю</a:t>
            </a:r>
            <a:endParaRPr lang="ru-RU" dirty="0"/>
          </a:p>
        </p:txBody>
      </p:sp>
      <p:sp>
        <p:nvSpPr>
          <p:cNvPr id="8" name="TextBox 7"/>
          <p:cNvSpPr txBox="1"/>
          <p:nvPr/>
        </p:nvSpPr>
        <p:spPr>
          <a:xfrm>
            <a:off x="6357950" y="1714488"/>
            <a:ext cx="2786050" cy="646331"/>
          </a:xfrm>
          <a:prstGeom prst="rect">
            <a:avLst/>
          </a:prstGeom>
          <a:noFill/>
        </p:spPr>
        <p:txBody>
          <a:bodyPr wrap="square" rtlCol="0">
            <a:spAutoFit/>
          </a:bodyPr>
          <a:lstStyle/>
          <a:p>
            <a:r>
              <a:rPr lang="ru-RU" dirty="0" smtClean="0"/>
              <a:t>Понимаю в мельчайших деталях</a:t>
            </a: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Oval 44"/>
          <p:cNvSpPr>
            <a:spLocks noChangeArrowheads="1"/>
          </p:cNvSpPr>
          <p:nvPr/>
        </p:nvSpPr>
        <p:spPr bwMode="auto">
          <a:xfrm>
            <a:off x="3813146" y="1776409"/>
            <a:ext cx="3168650" cy="3168650"/>
          </a:xfrm>
          <a:prstGeom prst="ellipse">
            <a:avLst/>
          </a:prstGeom>
          <a:solidFill>
            <a:schemeClr val="accent1">
              <a:alpha val="52156"/>
            </a:schemeClr>
          </a:solidFill>
          <a:ln w="9525">
            <a:noFill/>
            <a:round/>
            <a:headEnd/>
            <a:tailEnd/>
          </a:ln>
        </p:spPr>
        <p:txBody>
          <a:bodyPr wrap="none" anchor="ctr"/>
          <a:lstStyle/>
          <a:p>
            <a:endParaRPr lang="ru-RU">
              <a:solidFill>
                <a:srgbClr val="003399"/>
              </a:solidFill>
            </a:endParaRPr>
          </a:p>
        </p:txBody>
      </p:sp>
      <p:sp>
        <p:nvSpPr>
          <p:cNvPr id="3080" name="Oval 45"/>
          <p:cNvSpPr>
            <a:spLocks noChangeArrowheads="1"/>
          </p:cNvSpPr>
          <p:nvPr/>
        </p:nvSpPr>
        <p:spPr bwMode="auto">
          <a:xfrm>
            <a:off x="644496" y="1344609"/>
            <a:ext cx="3168650" cy="3168650"/>
          </a:xfrm>
          <a:prstGeom prst="ellipse">
            <a:avLst/>
          </a:prstGeom>
          <a:solidFill>
            <a:schemeClr val="accent1">
              <a:alpha val="54117"/>
            </a:schemeClr>
          </a:solidFill>
          <a:ln w="0">
            <a:noFill/>
            <a:round/>
            <a:headEnd/>
            <a:tailEnd/>
          </a:ln>
        </p:spPr>
        <p:txBody>
          <a:bodyPr wrap="none" anchor="ctr"/>
          <a:lstStyle/>
          <a:p>
            <a:endParaRPr lang="ru-RU">
              <a:solidFill>
                <a:srgbClr val="003399"/>
              </a:solidFill>
            </a:endParaRPr>
          </a:p>
        </p:txBody>
      </p:sp>
      <p:sp>
        <p:nvSpPr>
          <p:cNvPr id="3082" name="Oval 5"/>
          <p:cNvSpPr>
            <a:spLocks noChangeArrowheads="1"/>
          </p:cNvSpPr>
          <p:nvPr/>
        </p:nvSpPr>
        <p:spPr bwMode="auto">
          <a:xfrm>
            <a:off x="644496" y="3865559"/>
            <a:ext cx="1728788" cy="720725"/>
          </a:xfrm>
          <a:prstGeom prst="ellipse">
            <a:avLst/>
          </a:prstGeom>
          <a:solidFill>
            <a:srgbClr val="9966FF"/>
          </a:solidFill>
          <a:ln w="9525">
            <a:solidFill>
              <a:schemeClr val="tx1"/>
            </a:solidFill>
            <a:round/>
            <a:headEnd/>
            <a:tailEnd/>
          </a:ln>
        </p:spPr>
        <p:txBody>
          <a:bodyPr wrap="none" anchor="ctr"/>
          <a:lstStyle/>
          <a:p>
            <a:endParaRPr lang="ru-RU">
              <a:solidFill>
                <a:srgbClr val="003399"/>
              </a:solidFill>
            </a:endParaRPr>
          </a:p>
        </p:txBody>
      </p:sp>
      <p:graphicFrame>
        <p:nvGraphicFramePr>
          <p:cNvPr id="3074" name="Object 7"/>
          <p:cNvGraphicFramePr>
            <a:graphicFrameLocks noGrp="1" noChangeAspect="1"/>
          </p:cNvGraphicFramePr>
          <p:nvPr>
            <p:ph/>
          </p:nvPr>
        </p:nvGraphicFramePr>
        <p:xfrm>
          <a:off x="3956021" y="2570159"/>
          <a:ext cx="541338" cy="1077913"/>
        </p:xfrm>
        <a:graphic>
          <a:graphicData uri="http://schemas.openxmlformats.org/presentationml/2006/ole">
            <mc:AlternateContent xmlns:mc="http://schemas.openxmlformats.org/markup-compatibility/2006">
              <mc:Choice xmlns:v="urn:schemas-microsoft-com:vml" Requires="v">
                <p:oleObj spid="_x0000_s36991" name="CorelDRAW" r:id="rId3" imgW="371520" imgH="740520" progId="CorelDRAW.Graphic.13">
                  <p:embed/>
                </p:oleObj>
              </mc:Choice>
              <mc:Fallback>
                <p:oleObj name="CorelDRAW" r:id="rId3" imgW="371520" imgH="740520" progId="CorelDRAW.Graphic.1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6021" y="2570159"/>
                        <a:ext cx="541338"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5" name="Object 8"/>
          <p:cNvGraphicFramePr>
            <a:graphicFrameLocks noChangeAspect="1"/>
          </p:cNvGraphicFramePr>
          <p:nvPr/>
        </p:nvGraphicFramePr>
        <p:xfrm>
          <a:off x="5397471" y="2568572"/>
          <a:ext cx="485775" cy="1081087"/>
        </p:xfrm>
        <a:graphic>
          <a:graphicData uri="http://schemas.openxmlformats.org/presentationml/2006/ole">
            <mc:AlternateContent xmlns:mc="http://schemas.openxmlformats.org/markup-compatibility/2006">
              <mc:Choice xmlns:v="urn:schemas-microsoft-com:vml" Requires="v">
                <p:oleObj spid="_x0000_s36992" name="CorelDRAW" r:id="rId5" imgW="320040" imgH="711360" progId="CorelDRAW.Graphic.13">
                  <p:embed/>
                </p:oleObj>
              </mc:Choice>
              <mc:Fallback>
                <p:oleObj name="CorelDRAW" r:id="rId5" imgW="320040" imgH="711360" progId="CorelDRAW.Graphic.1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7471" y="2568572"/>
                        <a:ext cx="485775"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4" name="AutoShape 9"/>
          <p:cNvSpPr>
            <a:spLocks noChangeArrowheads="1"/>
          </p:cNvSpPr>
          <p:nvPr/>
        </p:nvSpPr>
        <p:spPr bwMode="auto">
          <a:xfrm flipH="1">
            <a:off x="2805084" y="2928934"/>
            <a:ext cx="1008062" cy="288925"/>
          </a:xfrm>
          <a:custGeom>
            <a:avLst/>
            <a:gdLst>
              <a:gd name="T0" fmla="*/ 35284316 w 21600"/>
              <a:gd name="T1" fmla="*/ 0 h 21600"/>
              <a:gd name="T2" fmla="*/ 0 w 21600"/>
              <a:gd name="T3" fmla="*/ 1932360 h 21600"/>
              <a:gd name="T4" fmla="*/ 35284316 w 21600"/>
              <a:gd name="T5" fmla="*/ 3864707 h 21600"/>
              <a:gd name="T6" fmla="*/ 47045781 w 21600"/>
              <a:gd name="T7" fmla="*/ 193236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ru-RU">
              <a:solidFill>
                <a:srgbClr val="003399"/>
              </a:solidFill>
            </a:endParaRPr>
          </a:p>
        </p:txBody>
      </p:sp>
      <p:sp>
        <p:nvSpPr>
          <p:cNvPr id="3085" name="Text Box 10"/>
          <p:cNvSpPr txBox="1">
            <a:spLocks noChangeArrowheads="1"/>
          </p:cNvSpPr>
          <p:nvPr/>
        </p:nvSpPr>
        <p:spPr bwMode="auto">
          <a:xfrm>
            <a:off x="1581121" y="3360734"/>
            <a:ext cx="1323975" cy="366713"/>
          </a:xfrm>
          <a:prstGeom prst="rect">
            <a:avLst/>
          </a:prstGeom>
          <a:noFill/>
          <a:ln w="9525">
            <a:noFill/>
            <a:miter lim="800000"/>
            <a:headEnd/>
            <a:tailEnd/>
          </a:ln>
        </p:spPr>
        <p:txBody>
          <a:bodyPr wrap="none">
            <a:spAutoFit/>
          </a:bodyPr>
          <a:lstStyle/>
          <a:p>
            <a:r>
              <a:rPr lang="ru-RU" dirty="0">
                <a:solidFill>
                  <a:srgbClr val="333399"/>
                </a:solidFill>
              </a:rPr>
              <a:t>Уклонение</a:t>
            </a:r>
          </a:p>
        </p:txBody>
      </p:sp>
      <p:sp>
        <p:nvSpPr>
          <p:cNvPr id="3086" name="Text Box 11"/>
          <p:cNvSpPr txBox="1">
            <a:spLocks noChangeArrowheads="1"/>
          </p:cNvSpPr>
          <p:nvPr/>
        </p:nvSpPr>
        <p:spPr bwMode="auto">
          <a:xfrm>
            <a:off x="4532284" y="3289297"/>
            <a:ext cx="1141531" cy="369332"/>
          </a:xfrm>
          <a:prstGeom prst="rect">
            <a:avLst/>
          </a:prstGeom>
          <a:noFill/>
          <a:ln w="9525">
            <a:noFill/>
            <a:miter lim="800000"/>
            <a:headEnd/>
            <a:tailEnd/>
          </a:ln>
        </p:spPr>
        <p:txBody>
          <a:bodyPr wrap="none">
            <a:spAutoFit/>
          </a:bodyPr>
          <a:lstStyle/>
          <a:p>
            <a:r>
              <a:rPr lang="ru-RU" dirty="0" smtClean="0">
                <a:solidFill>
                  <a:srgbClr val="333399"/>
                </a:solidFill>
              </a:rPr>
              <a:t>близость</a:t>
            </a:r>
            <a:endParaRPr lang="ru-RU" dirty="0">
              <a:solidFill>
                <a:srgbClr val="333399"/>
              </a:solidFill>
            </a:endParaRPr>
          </a:p>
        </p:txBody>
      </p:sp>
      <p:sp>
        <p:nvSpPr>
          <p:cNvPr id="3087" name="AutoShape 12"/>
          <p:cNvSpPr>
            <a:spLocks noChangeArrowheads="1"/>
          </p:cNvSpPr>
          <p:nvPr/>
        </p:nvSpPr>
        <p:spPr bwMode="auto">
          <a:xfrm flipH="1">
            <a:off x="5181571" y="2928934"/>
            <a:ext cx="287338" cy="288925"/>
          </a:xfrm>
          <a:custGeom>
            <a:avLst/>
            <a:gdLst>
              <a:gd name="T0" fmla="*/ 2866768 w 21600"/>
              <a:gd name="T1" fmla="*/ 0 h 21600"/>
              <a:gd name="T2" fmla="*/ 0 w 21600"/>
              <a:gd name="T3" fmla="*/ 1932360 h 21600"/>
              <a:gd name="T4" fmla="*/ 2866768 w 21600"/>
              <a:gd name="T5" fmla="*/ 3864707 h 21600"/>
              <a:gd name="T6" fmla="*/ 3822367 w 21600"/>
              <a:gd name="T7" fmla="*/ 193236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ru-RU">
              <a:solidFill>
                <a:srgbClr val="003399"/>
              </a:solidFill>
            </a:endParaRPr>
          </a:p>
        </p:txBody>
      </p:sp>
      <p:sp>
        <p:nvSpPr>
          <p:cNvPr id="3088" name="AutoShape 13"/>
          <p:cNvSpPr>
            <a:spLocks noChangeArrowheads="1"/>
          </p:cNvSpPr>
          <p:nvPr/>
        </p:nvSpPr>
        <p:spPr bwMode="auto">
          <a:xfrm>
            <a:off x="4821209" y="2928934"/>
            <a:ext cx="288925" cy="288925"/>
          </a:xfrm>
          <a:custGeom>
            <a:avLst/>
            <a:gdLst>
              <a:gd name="T0" fmla="*/ 2898533 w 21600"/>
              <a:gd name="T1" fmla="*/ 0 h 21600"/>
              <a:gd name="T2" fmla="*/ 0 w 21600"/>
              <a:gd name="T3" fmla="*/ 1932360 h 21600"/>
              <a:gd name="T4" fmla="*/ 2898533 w 21600"/>
              <a:gd name="T5" fmla="*/ 3864707 h 21600"/>
              <a:gd name="T6" fmla="*/ 3864707 w 21600"/>
              <a:gd name="T7" fmla="*/ 193236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ru-RU">
              <a:solidFill>
                <a:srgbClr val="003399"/>
              </a:solidFill>
            </a:endParaRPr>
          </a:p>
        </p:txBody>
      </p:sp>
      <p:grpSp>
        <p:nvGrpSpPr>
          <p:cNvPr id="2" name="Group 46"/>
          <p:cNvGrpSpPr>
            <a:grpSpLocks/>
          </p:cNvGrpSpPr>
          <p:nvPr/>
        </p:nvGrpSpPr>
        <p:grpSpPr bwMode="auto">
          <a:xfrm>
            <a:off x="4203707" y="4000504"/>
            <a:ext cx="1368425" cy="576263"/>
            <a:chOff x="2109" y="3067"/>
            <a:chExt cx="862" cy="363"/>
          </a:xfrm>
        </p:grpSpPr>
        <p:sp>
          <p:nvSpPr>
            <p:cNvPr id="3119" name="Oval 4"/>
            <p:cNvSpPr>
              <a:spLocks noChangeArrowheads="1"/>
            </p:cNvSpPr>
            <p:nvPr/>
          </p:nvSpPr>
          <p:spPr bwMode="auto">
            <a:xfrm>
              <a:off x="2109" y="3067"/>
              <a:ext cx="862" cy="363"/>
            </a:xfrm>
            <a:prstGeom prst="ellipse">
              <a:avLst/>
            </a:prstGeom>
            <a:solidFill>
              <a:srgbClr val="9966FF"/>
            </a:solidFill>
            <a:ln w="9525">
              <a:solidFill>
                <a:schemeClr val="tx1"/>
              </a:solidFill>
              <a:round/>
              <a:headEnd/>
              <a:tailEnd/>
            </a:ln>
          </p:spPr>
          <p:txBody>
            <a:bodyPr wrap="none" anchor="ctr"/>
            <a:lstStyle/>
            <a:p>
              <a:endParaRPr lang="ru-RU">
                <a:solidFill>
                  <a:srgbClr val="003399"/>
                </a:solidFill>
              </a:endParaRPr>
            </a:p>
          </p:txBody>
        </p:sp>
        <p:sp>
          <p:nvSpPr>
            <p:cNvPr id="3120" name="Text Box 18"/>
            <p:cNvSpPr txBox="1">
              <a:spLocks noChangeArrowheads="1"/>
            </p:cNvSpPr>
            <p:nvPr/>
          </p:nvSpPr>
          <p:spPr bwMode="auto">
            <a:xfrm>
              <a:off x="2245" y="3158"/>
              <a:ext cx="657" cy="192"/>
            </a:xfrm>
            <a:prstGeom prst="rect">
              <a:avLst/>
            </a:prstGeom>
            <a:noFill/>
            <a:ln w="9525">
              <a:noFill/>
              <a:miter lim="800000"/>
              <a:headEnd/>
              <a:tailEnd/>
            </a:ln>
          </p:spPr>
          <p:txBody>
            <a:bodyPr wrap="none">
              <a:spAutoFit/>
            </a:bodyPr>
            <a:lstStyle/>
            <a:p>
              <a:r>
                <a:rPr lang="ru-RU" sz="1400" b="1" dirty="0">
                  <a:solidFill>
                    <a:srgbClr val="003399"/>
                  </a:solidFill>
                </a:rPr>
                <a:t>конфликт</a:t>
              </a:r>
            </a:p>
          </p:txBody>
        </p:sp>
      </p:grpSp>
      <p:graphicFrame>
        <p:nvGraphicFramePr>
          <p:cNvPr id="3076" name="Object 19"/>
          <p:cNvGraphicFramePr>
            <a:graphicFrameLocks noChangeAspect="1"/>
          </p:cNvGraphicFramePr>
          <p:nvPr/>
        </p:nvGraphicFramePr>
        <p:xfrm>
          <a:off x="2300259" y="2713034"/>
          <a:ext cx="352425" cy="625475"/>
        </p:xfrm>
        <a:graphic>
          <a:graphicData uri="http://schemas.openxmlformats.org/presentationml/2006/ole">
            <mc:AlternateContent xmlns:mc="http://schemas.openxmlformats.org/markup-compatibility/2006">
              <mc:Choice xmlns:v="urn:schemas-microsoft-com:vml" Requires="v">
                <p:oleObj spid="_x0000_s36993" name="CorelDRAW" r:id="rId7" imgW="390960" imgH="692280" progId="CorelDRAW.Graphic.13">
                  <p:embed/>
                </p:oleObj>
              </mc:Choice>
              <mc:Fallback>
                <p:oleObj name="CorelDRAW" r:id="rId7" imgW="390960" imgH="692280" progId="CorelDRAW.Graphic.13">
                  <p:embed/>
                  <p:pic>
                    <p:nvPicPr>
                      <p:cNvPr id="0" name="Object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00259" y="2713034"/>
                        <a:ext cx="352425"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7" name="Object 20"/>
          <p:cNvGraphicFramePr>
            <a:graphicFrameLocks noChangeAspect="1"/>
          </p:cNvGraphicFramePr>
          <p:nvPr/>
        </p:nvGraphicFramePr>
        <p:xfrm>
          <a:off x="1652559" y="2713034"/>
          <a:ext cx="384175" cy="639763"/>
        </p:xfrm>
        <a:graphic>
          <a:graphicData uri="http://schemas.openxmlformats.org/presentationml/2006/ole">
            <mc:AlternateContent xmlns:mc="http://schemas.openxmlformats.org/markup-compatibility/2006">
              <mc:Choice xmlns:v="urn:schemas-microsoft-com:vml" Requires="v">
                <p:oleObj spid="_x0000_s36994" name="CorelDRAW" r:id="rId9" imgW="424800" imgH="707760" progId="CorelDRAW.Graphic.13">
                  <p:embed/>
                </p:oleObj>
              </mc:Choice>
              <mc:Fallback>
                <p:oleObj name="CorelDRAW" r:id="rId9" imgW="424800" imgH="707760" progId="CorelDRAW.Graphic.13">
                  <p:embed/>
                  <p:pic>
                    <p:nvPicPr>
                      <p:cNvPr id="0" name="Object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52559" y="2713034"/>
                        <a:ext cx="38417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98" name="Text Box 25"/>
          <p:cNvSpPr txBox="1">
            <a:spLocks noChangeArrowheads="1"/>
          </p:cNvSpPr>
          <p:nvPr/>
        </p:nvSpPr>
        <p:spPr bwMode="auto">
          <a:xfrm>
            <a:off x="860396" y="3936997"/>
            <a:ext cx="1414463" cy="517525"/>
          </a:xfrm>
          <a:prstGeom prst="rect">
            <a:avLst/>
          </a:prstGeom>
          <a:noFill/>
          <a:ln w="9525">
            <a:noFill/>
            <a:miter lim="800000"/>
            <a:headEnd/>
            <a:tailEnd/>
          </a:ln>
        </p:spPr>
        <p:txBody>
          <a:bodyPr wrap="none">
            <a:spAutoFit/>
          </a:bodyPr>
          <a:lstStyle/>
          <a:p>
            <a:r>
              <a:rPr lang="ru-RU" sz="1400" b="1" dirty="0">
                <a:solidFill>
                  <a:srgbClr val="003399"/>
                </a:solidFill>
              </a:rPr>
              <a:t>Одиночество </a:t>
            </a:r>
          </a:p>
          <a:p>
            <a:r>
              <a:rPr lang="ru-RU" sz="1400" b="1" dirty="0">
                <a:solidFill>
                  <a:srgbClr val="003399"/>
                </a:solidFill>
              </a:rPr>
              <a:t>и отчуждение</a:t>
            </a:r>
          </a:p>
        </p:txBody>
      </p:sp>
      <p:sp>
        <p:nvSpPr>
          <p:cNvPr id="3099" name="Line 26"/>
          <p:cNvSpPr>
            <a:spLocks noChangeShapeType="1"/>
          </p:cNvSpPr>
          <p:nvPr/>
        </p:nvSpPr>
        <p:spPr bwMode="auto">
          <a:xfrm>
            <a:off x="2012921" y="2784472"/>
            <a:ext cx="360363" cy="0"/>
          </a:xfrm>
          <a:prstGeom prst="line">
            <a:avLst/>
          </a:prstGeom>
          <a:noFill/>
          <a:ln w="9525">
            <a:solidFill>
              <a:schemeClr val="tx1"/>
            </a:solidFill>
            <a:round/>
            <a:headEnd type="triangle" w="med" len="med"/>
            <a:tailEnd type="triangle" w="med" len="med"/>
          </a:ln>
        </p:spPr>
        <p:txBody>
          <a:bodyPr/>
          <a:lstStyle/>
          <a:p>
            <a:endParaRPr lang="ru-RU">
              <a:solidFill>
                <a:srgbClr val="003399"/>
              </a:solidFill>
            </a:endParaRPr>
          </a:p>
        </p:txBody>
      </p:sp>
      <p:grpSp>
        <p:nvGrpSpPr>
          <p:cNvPr id="3" name="Group 47"/>
          <p:cNvGrpSpPr>
            <a:grpSpLocks/>
          </p:cNvGrpSpPr>
          <p:nvPr/>
        </p:nvGrpSpPr>
        <p:grpSpPr bwMode="auto">
          <a:xfrm>
            <a:off x="5468909" y="3929066"/>
            <a:ext cx="1368425" cy="576263"/>
            <a:chOff x="3560" y="3067"/>
            <a:chExt cx="862" cy="363"/>
          </a:xfrm>
        </p:grpSpPr>
        <p:sp>
          <p:nvSpPr>
            <p:cNvPr id="3117" name="Oval 27"/>
            <p:cNvSpPr>
              <a:spLocks noChangeArrowheads="1"/>
            </p:cNvSpPr>
            <p:nvPr/>
          </p:nvSpPr>
          <p:spPr bwMode="auto">
            <a:xfrm>
              <a:off x="3560" y="3067"/>
              <a:ext cx="862" cy="363"/>
            </a:xfrm>
            <a:prstGeom prst="ellipse">
              <a:avLst/>
            </a:prstGeom>
            <a:solidFill>
              <a:srgbClr val="FFCC00"/>
            </a:solidFill>
            <a:ln w="9525">
              <a:solidFill>
                <a:schemeClr val="tx1"/>
              </a:solidFill>
              <a:round/>
              <a:headEnd/>
              <a:tailEnd/>
            </a:ln>
          </p:spPr>
          <p:txBody>
            <a:bodyPr wrap="none" anchor="ctr"/>
            <a:lstStyle/>
            <a:p>
              <a:endParaRPr lang="ru-RU">
                <a:solidFill>
                  <a:srgbClr val="003399"/>
                </a:solidFill>
              </a:endParaRPr>
            </a:p>
          </p:txBody>
        </p:sp>
        <p:sp>
          <p:nvSpPr>
            <p:cNvPr id="3118" name="Text Box 28"/>
            <p:cNvSpPr txBox="1">
              <a:spLocks noChangeArrowheads="1"/>
            </p:cNvSpPr>
            <p:nvPr/>
          </p:nvSpPr>
          <p:spPr bwMode="auto">
            <a:xfrm>
              <a:off x="3696" y="3158"/>
              <a:ext cx="647" cy="192"/>
            </a:xfrm>
            <a:prstGeom prst="rect">
              <a:avLst/>
            </a:prstGeom>
            <a:noFill/>
            <a:ln w="9525">
              <a:noFill/>
              <a:miter lim="800000"/>
              <a:headEnd/>
              <a:tailEnd/>
            </a:ln>
          </p:spPr>
          <p:txBody>
            <a:bodyPr wrap="none">
              <a:spAutoFit/>
            </a:bodyPr>
            <a:lstStyle/>
            <a:p>
              <a:r>
                <a:rPr lang="ru-RU" sz="1400" b="1" dirty="0">
                  <a:solidFill>
                    <a:srgbClr val="003399"/>
                  </a:solidFill>
                </a:rPr>
                <a:t>Близость</a:t>
              </a:r>
            </a:p>
          </p:txBody>
        </p:sp>
      </p:grpSp>
      <p:sp>
        <p:nvSpPr>
          <p:cNvPr id="3101" name="Text Box 29"/>
          <p:cNvSpPr txBox="1">
            <a:spLocks noChangeArrowheads="1"/>
          </p:cNvSpPr>
          <p:nvPr/>
        </p:nvSpPr>
        <p:spPr bwMode="auto">
          <a:xfrm>
            <a:off x="1857356" y="2357430"/>
            <a:ext cx="639763" cy="304800"/>
          </a:xfrm>
          <a:prstGeom prst="rect">
            <a:avLst/>
          </a:prstGeom>
          <a:noFill/>
          <a:ln w="9525">
            <a:noFill/>
            <a:miter lim="800000"/>
            <a:headEnd/>
            <a:tailEnd/>
          </a:ln>
        </p:spPr>
        <p:txBody>
          <a:bodyPr wrap="none">
            <a:spAutoFit/>
          </a:bodyPr>
          <a:lstStyle/>
          <a:p>
            <a:r>
              <a:rPr lang="ru-RU" sz="1400" b="1" dirty="0">
                <a:solidFill>
                  <a:srgbClr val="333399"/>
                </a:solidFill>
              </a:rPr>
              <a:t>ложь</a:t>
            </a:r>
          </a:p>
        </p:txBody>
      </p:sp>
      <p:sp>
        <p:nvSpPr>
          <p:cNvPr id="3102" name="Text Box 30"/>
          <p:cNvSpPr txBox="1">
            <a:spLocks noChangeArrowheads="1"/>
          </p:cNvSpPr>
          <p:nvPr/>
        </p:nvSpPr>
        <p:spPr bwMode="auto">
          <a:xfrm>
            <a:off x="4605309" y="2641597"/>
            <a:ext cx="819150" cy="304800"/>
          </a:xfrm>
          <a:prstGeom prst="rect">
            <a:avLst/>
          </a:prstGeom>
          <a:noFill/>
          <a:ln w="9525">
            <a:noFill/>
            <a:miter lim="800000"/>
            <a:headEnd/>
            <a:tailEnd/>
          </a:ln>
        </p:spPr>
        <p:txBody>
          <a:bodyPr wrap="none">
            <a:spAutoFit/>
          </a:bodyPr>
          <a:lstStyle/>
          <a:p>
            <a:r>
              <a:rPr lang="ru-RU" sz="1400" b="1" dirty="0">
                <a:solidFill>
                  <a:srgbClr val="333399"/>
                </a:solidFill>
              </a:rPr>
              <a:t>правда</a:t>
            </a:r>
          </a:p>
        </p:txBody>
      </p:sp>
      <p:sp>
        <p:nvSpPr>
          <p:cNvPr id="3103" name="Line 37"/>
          <p:cNvSpPr>
            <a:spLocks noChangeShapeType="1"/>
          </p:cNvSpPr>
          <p:nvPr/>
        </p:nvSpPr>
        <p:spPr bwMode="auto">
          <a:xfrm>
            <a:off x="4532284" y="2568572"/>
            <a:ext cx="0" cy="1008062"/>
          </a:xfrm>
          <a:prstGeom prst="line">
            <a:avLst/>
          </a:prstGeom>
          <a:noFill/>
          <a:ln w="9525">
            <a:solidFill>
              <a:schemeClr val="tx1"/>
            </a:solidFill>
            <a:round/>
            <a:headEnd/>
            <a:tailEnd type="triangle" w="med" len="med"/>
          </a:ln>
        </p:spPr>
        <p:txBody>
          <a:bodyPr/>
          <a:lstStyle/>
          <a:p>
            <a:endParaRPr lang="ru-RU">
              <a:solidFill>
                <a:srgbClr val="003399"/>
              </a:solidFill>
            </a:endParaRPr>
          </a:p>
        </p:txBody>
      </p:sp>
      <p:sp>
        <p:nvSpPr>
          <p:cNvPr id="3104" name="Text Box 38"/>
          <p:cNvSpPr txBox="1">
            <a:spLocks noChangeArrowheads="1"/>
          </p:cNvSpPr>
          <p:nvPr/>
        </p:nvSpPr>
        <p:spPr bwMode="auto">
          <a:xfrm>
            <a:off x="4729172" y="1857364"/>
            <a:ext cx="1271588" cy="517525"/>
          </a:xfrm>
          <a:prstGeom prst="rect">
            <a:avLst/>
          </a:prstGeom>
          <a:noFill/>
          <a:ln w="9525">
            <a:noFill/>
            <a:miter lim="800000"/>
            <a:headEnd/>
            <a:tailEnd/>
          </a:ln>
        </p:spPr>
        <p:txBody>
          <a:bodyPr wrap="none">
            <a:spAutoFit/>
          </a:bodyPr>
          <a:lstStyle/>
          <a:p>
            <a:r>
              <a:rPr lang="ru-RU" sz="1400" b="1" dirty="0">
                <a:solidFill>
                  <a:srgbClr val="333399"/>
                </a:solidFill>
              </a:rPr>
              <a:t>Подлинные </a:t>
            </a:r>
          </a:p>
          <a:p>
            <a:r>
              <a:rPr lang="ru-RU" sz="1400" b="1" dirty="0">
                <a:solidFill>
                  <a:srgbClr val="333399"/>
                </a:solidFill>
              </a:rPr>
              <a:t>отношения</a:t>
            </a:r>
          </a:p>
        </p:txBody>
      </p:sp>
      <p:sp>
        <p:nvSpPr>
          <p:cNvPr id="3105" name="Text Box 39"/>
          <p:cNvSpPr txBox="1">
            <a:spLocks noChangeArrowheads="1"/>
          </p:cNvSpPr>
          <p:nvPr/>
        </p:nvSpPr>
        <p:spPr bwMode="auto">
          <a:xfrm>
            <a:off x="1533513" y="1772816"/>
            <a:ext cx="1323975" cy="517525"/>
          </a:xfrm>
          <a:prstGeom prst="rect">
            <a:avLst/>
          </a:prstGeom>
          <a:noFill/>
          <a:ln w="9525">
            <a:noFill/>
            <a:miter lim="800000"/>
            <a:headEnd/>
            <a:tailEnd/>
          </a:ln>
        </p:spPr>
        <p:txBody>
          <a:bodyPr wrap="none">
            <a:spAutoFit/>
          </a:bodyPr>
          <a:lstStyle/>
          <a:p>
            <a:r>
              <a:rPr lang="ru-RU" sz="1400" b="1" dirty="0">
                <a:solidFill>
                  <a:srgbClr val="333399"/>
                </a:solidFill>
              </a:rPr>
              <a:t>Фальшивые </a:t>
            </a:r>
          </a:p>
          <a:p>
            <a:r>
              <a:rPr lang="ru-RU" sz="1400" b="1" dirty="0">
                <a:solidFill>
                  <a:srgbClr val="333399"/>
                </a:solidFill>
              </a:rPr>
              <a:t>отношения</a:t>
            </a:r>
          </a:p>
        </p:txBody>
      </p:sp>
      <p:sp>
        <p:nvSpPr>
          <p:cNvPr id="3106" name="Text Box 40"/>
          <p:cNvSpPr txBox="1">
            <a:spLocks noChangeArrowheads="1"/>
          </p:cNvSpPr>
          <p:nvPr/>
        </p:nvSpPr>
        <p:spPr bwMode="auto">
          <a:xfrm>
            <a:off x="2247900" y="495300"/>
            <a:ext cx="4230688" cy="457200"/>
          </a:xfrm>
          <a:prstGeom prst="rect">
            <a:avLst/>
          </a:prstGeom>
          <a:noFill/>
          <a:ln w="9525">
            <a:noFill/>
            <a:miter lim="800000"/>
            <a:headEnd/>
            <a:tailEnd/>
          </a:ln>
        </p:spPr>
        <p:txBody>
          <a:bodyPr wrap="none">
            <a:spAutoFit/>
          </a:bodyPr>
          <a:lstStyle/>
          <a:p>
            <a:r>
              <a:rPr lang="ru-RU" sz="2400" b="1" u="sng">
                <a:solidFill>
                  <a:srgbClr val="003399"/>
                </a:solidFill>
              </a:rPr>
              <a:t>Истоки отчуждения людей</a:t>
            </a:r>
          </a:p>
        </p:txBody>
      </p:sp>
      <p:sp>
        <p:nvSpPr>
          <p:cNvPr id="3107" name="Rectangle 42"/>
          <p:cNvSpPr>
            <a:spLocks noChangeArrowheads="1"/>
          </p:cNvSpPr>
          <p:nvPr/>
        </p:nvSpPr>
        <p:spPr bwMode="auto">
          <a:xfrm>
            <a:off x="3884584" y="2497134"/>
            <a:ext cx="720725" cy="1152525"/>
          </a:xfrm>
          <a:prstGeom prst="rect">
            <a:avLst/>
          </a:prstGeom>
          <a:noFill/>
          <a:ln w="9525">
            <a:solidFill>
              <a:schemeClr val="tx1"/>
            </a:solidFill>
            <a:prstDash val="lgDash"/>
            <a:miter lim="800000"/>
            <a:headEnd/>
            <a:tailEnd/>
          </a:ln>
        </p:spPr>
        <p:txBody>
          <a:bodyPr wrap="none" anchor="ctr"/>
          <a:lstStyle/>
          <a:p>
            <a:endParaRPr lang="ru-RU">
              <a:solidFill>
                <a:srgbClr val="003399"/>
              </a:solidFill>
            </a:endParaRPr>
          </a:p>
        </p:txBody>
      </p:sp>
      <p:grpSp>
        <p:nvGrpSpPr>
          <p:cNvPr id="4" name="Group 48"/>
          <p:cNvGrpSpPr>
            <a:grpSpLocks/>
          </p:cNvGrpSpPr>
          <p:nvPr/>
        </p:nvGrpSpPr>
        <p:grpSpPr bwMode="auto">
          <a:xfrm>
            <a:off x="7092950" y="620713"/>
            <a:ext cx="1795463" cy="2663825"/>
            <a:chOff x="4286" y="754"/>
            <a:chExt cx="1272" cy="1814"/>
          </a:xfrm>
        </p:grpSpPr>
        <p:sp>
          <p:nvSpPr>
            <p:cNvPr id="3109" name="Oval 2"/>
            <p:cNvSpPr>
              <a:spLocks noChangeArrowheads="1"/>
            </p:cNvSpPr>
            <p:nvPr/>
          </p:nvSpPr>
          <p:spPr bwMode="auto">
            <a:xfrm>
              <a:off x="4422" y="1751"/>
              <a:ext cx="681" cy="317"/>
            </a:xfrm>
            <a:prstGeom prst="ellipse">
              <a:avLst/>
            </a:prstGeom>
            <a:solidFill>
              <a:srgbClr val="9966FF"/>
            </a:solidFill>
            <a:ln w="9525">
              <a:solidFill>
                <a:schemeClr val="tx1"/>
              </a:solidFill>
              <a:round/>
              <a:headEnd/>
              <a:tailEnd/>
            </a:ln>
          </p:spPr>
          <p:txBody>
            <a:bodyPr wrap="none" anchor="ctr"/>
            <a:lstStyle/>
            <a:p>
              <a:endParaRPr lang="ru-RU">
                <a:solidFill>
                  <a:srgbClr val="003399"/>
                </a:solidFill>
              </a:endParaRPr>
            </a:p>
          </p:txBody>
        </p:sp>
        <p:graphicFrame>
          <p:nvGraphicFramePr>
            <p:cNvPr id="3078" name="Object 31"/>
            <p:cNvGraphicFramePr>
              <a:graphicFrameLocks noChangeAspect="1"/>
            </p:cNvGraphicFramePr>
            <p:nvPr/>
          </p:nvGraphicFramePr>
          <p:xfrm>
            <a:off x="4830" y="799"/>
            <a:ext cx="568" cy="1134"/>
          </p:xfrm>
          <a:graphic>
            <a:graphicData uri="http://schemas.openxmlformats.org/presentationml/2006/ole">
              <mc:AlternateContent xmlns:mc="http://schemas.openxmlformats.org/markup-compatibility/2006">
                <mc:Choice xmlns:v="urn:schemas-microsoft-com:vml" Requires="v">
                  <p:oleObj spid="_x0000_s36995" name="CorelDRAW" r:id="rId11" imgW="371520" imgH="740520" progId="CorelDRAW.Graphic.13">
                    <p:embed/>
                  </p:oleObj>
                </mc:Choice>
                <mc:Fallback>
                  <p:oleObj name="CorelDRAW" r:id="rId11" imgW="371520" imgH="740520" progId="CorelDRAW.Graphic.13">
                    <p:embed/>
                    <p:pic>
                      <p:nvPicPr>
                        <p:cNvPr id="0" name="Object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30" y="799"/>
                          <a:ext cx="568" cy="1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10" name="Text Box 32"/>
            <p:cNvSpPr txBox="1">
              <a:spLocks noChangeArrowheads="1"/>
            </p:cNvSpPr>
            <p:nvPr/>
          </p:nvSpPr>
          <p:spPr bwMode="auto">
            <a:xfrm>
              <a:off x="4740" y="2115"/>
              <a:ext cx="818" cy="352"/>
            </a:xfrm>
            <a:prstGeom prst="rect">
              <a:avLst/>
            </a:prstGeom>
            <a:solidFill>
              <a:srgbClr val="FFCC00"/>
            </a:solidFill>
            <a:ln w="9525">
              <a:noFill/>
              <a:miter lim="800000"/>
              <a:headEnd/>
              <a:tailEnd/>
            </a:ln>
          </p:spPr>
          <p:txBody>
            <a:bodyPr wrap="none">
              <a:spAutoFit/>
            </a:bodyPr>
            <a:lstStyle/>
            <a:p>
              <a:r>
                <a:rPr lang="ru-RU" sz="1400">
                  <a:solidFill>
                    <a:srgbClr val="003399"/>
                  </a:solidFill>
                </a:rPr>
                <a:t>Личностная</a:t>
              </a:r>
            </a:p>
            <a:p>
              <a:r>
                <a:rPr lang="ru-RU" sz="1400">
                  <a:solidFill>
                    <a:srgbClr val="003399"/>
                  </a:solidFill>
                </a:rPr>
                <a:t>глубина</a:t>
              </a:r>
            </a:p>
          </p:txBody>
        </p:sp>
        <p:sp>
          <p:nvSpPr>
            <p:cNvPr id="3111" name="Text Box 33"/>
            <p:cNvSpPr txBox="1">
              <a:spLocks noChangeArrowheads="1"/>
            </p:cNvSpPr>
            <p:nvPr/>
          </p:nvSpPr>
          <p:spPr bwMode="auto">
            <a:xfrm>
              <a:off x="4377" y="1162"/>
              <a:ext cx="1000" cy="187"/>
            </a:xfrm>
            <a:prstGeom prst="rect">
              <a:avLst/>
            </a:prstGeom>
            <a:solidFill>
              <a:srgbClr val="FFCC00"/>
            </a:solidFill>
            <a:ln w="9525">
              <a:noFill/>
              <a:miter lim="800000"/>
              <a:headEnd/>
              <a:tailEnd/>
            </a:ln>
          </p:spPr>
          <p:txBody>
            <a:bodyPr wrap="none">
              <a:spAutoFit/>
            </a:bodyPr>
            <a:lstStyle/>
            <a:p>
              <a:r>
                <a:rPr lang="ru-RU" sz="1200">
                  <a:solidFill>
                    <a:srgbClr val="003399"/>
                  </a:solidFill>
                </a:rPr>
                <a:t>Поверхностность</a:t>
              </a:r>
            </a:p>
          </p:txBody>
        </p:sp>
        <p:sp>
          <p:nvSpPr>
            <p:cNvPr id="3112" name="Text Box 34"/>
            <p:cNvSpPr txBox="1">
              <a:spLocks noChangeArrowheads="1"/>
            </p:cNvSpPr>
            <p:nvPr/>
          </p:nvSpPr>
          <p:spPr bwMode="auto">
            <a:xfrm>
              <a:off x="4513" y="1797"/>
              <a:ext cx="581" cy="208"/>
            </a:xfrm>
            <a:prstGeom prst="rect">
              <a:avLst/>
            </a:prstGeom>
            <a:noFill/>
            <a:ln w="9525">
              <a:noFill/>
              <a:miter lim="800000"/>
              <a:headEnd/>
              <a:tailEnd/>
            </a:ln>
          </p:spPr>
          <p:txBody>
            <a:bodyPr wrap="none">
              <a:spAutoFit/>
            </a:bodyPr>
            <a:lstStyle/>
            <a:p>
              <a:r>
                <a:rPr lang="ru-RU" sz="1400" b="1">
                  <a:solidFill>
                    <a:srgbClr val="003399"/>
                  </a:solidFill>
                </a:rPr>
                <a:t>правда</a:t>
              </a:r>
            </a:p>
          </p:txBody>
        </p:sp>
        <p:sp>
          <p:nvSpPr>
            <p:cNvPr id="3113" name="Oval 35"/>
            <p:cNvSpPr>
              <a:spLocks noChangeArrowheads="1"/>
            </p:cNvSpPr>
            <p:nvPr/>
          </p:nvSpPr>
          <p:spPr bwMode="auto">
            <a:xfrm>
              <a:off x="4286" y="1524"/>
              <a:ext cx="590" cy="273"/>
            </a:xfrm>
            <a:prstGeom prst="ellipse">
              <a:avLst/>
            </a:prstGeom>
            <a:solidFill>
              <a:schemeClr val="folHlink"/>
            </a:solidFill>
            <a:ln w="9525">
              <a:solidFill>
                <a:schemeClr val="tx1"/>
              </a:solidFill>
              <a:round/>
              <a:headEnd/>
              <a:tailEnd/>
            </a:ln>
          </p:spPr>
          <p:txBody>
            <a:bodyPr wrap="none" anchor="ctr"/>
            <a:lstStyle/>
            <a:p>
              <a:endParaRPr lang="ru-RU">
                <a:solidFill>
                  <a:srgbClr val="003399"/>
                </a:solidFill>
              </a:endParaRPr>
            </a:p>
          </p:txBody>
        </p:sp>
        <p:sp>
          <p:nvSpPr>
            <p:cNvPr id="3114" name="Text Box 36"/>
            <p:cNvSpPr txBox="1">
              <a:spLocks noChangeArrowheads="1"/>
            </p:cNvSpPr>
            <p:nvPr/>
          </p:nvSpPr>
          <p:spPr bwMode="auto">
            <a:xfrm>
              <a:off x="4377" y="1570"/>
              <a:ext cx="453" cy="208"/>
            </a:xfrm>
            <a:prstGeom prst="rect">
              <a:avLst/>
            </a:prstGeom>
            <a:noFill/>
            <a:ln w="9525">
              <a:noFill/>
              <a:miter lim="800000"/>
              <a:headEnd/>
              <a:tailEnd/>
            </a:ln>
          </p:spPr>
          <p:txBody>
            <a:bodyPr wrap="none">
              <a:spAutoFit/>
            </a:bodyPr>
            <a:lstStyle/>
            <a:p>
              <a:r>
                <a:rPr lang="ru-RU" sz="1400" b="1">
                  <a:solidFill>
                    <a:srgbClr val="003399"/>
                  </a:solidFill>
                </a:rPr>
                <a:t>ложь</a:t>
              </a:r>
            </a:p>
          </p:txBody>
        </p:sp>
        <p:sp>
          <p:nvSpPr>
            <p:cNvPr id="3115" name="Line 41"/>
            <p:cNvSpPr>
              <a:spLocks noChangeShapeType="1"/>
            </p:cNvSpPr>
            <p:nvPr/>
          </p:nvSpPr>
          <p:spPr bwMode="auto">
            <a:xfrm>
              <a:off x="5420" y="845"/>
              <a:ext cx="0" cy="1224"/>
            </a:xfrm>
            <a:prstGeom prst="line">
              <a:avLst/>
            </a:prstGeom>
            <a:noFill/>
            <a:ln w="9525">
              <a:solidFill>
                <a:schemeClr val="tx1"/>
              </a:solidFill>
              <a:round/>
              <a:headEnd/>
              <a:tailEnd type="triangle" w="med" len="med"/>
            </a:ln>
          </p:spPr>
          <p:txBody>
            <a:bodyPr/>
            <a:lstStyle/>
            <a:p>
              <a:endParaRPr lang="ru-RU">
                <a:solidFill>
                  <a:srgbClr val="003399"/>
                </a:solidFill>
              </a:endParaRPr>
            </a:p>
          </p:txBody>
        </p:sp>
        <p:sp>
          <p:nvSpPr>
            <p:cNvPr id="3116" name="Rectangle 43"/>
            <p:cNvSpPr>
              <a:spLocks noChangeArrowheads="1"/>
            </p:cNvSpPr>
            <p:nvPr/>
          </p:nvSpPr>
          <p:spPr bwMode="auto">
            <a:xfrm>
              <a:off x="4286" y="754"/>
              <a:ext cx="1225" cy="1814"/>
            </a:xfrm>
            <a:prstGeom prst="rect">
              <a:avLst/>
            </a:prstGeom>
            <a:noFill/>
            <a:ln w="9525">
              <a:solidFill>
                <a:schemeClr val="tx1"/>
              </a:solidFill>
              <a:prstDash val="lgDash"/>
              <a:miter lim="800000"/>
              <a:headEnd/>
              <a:tailEnd/>
            </a:ln>
          </p:spPr>
          <p:txBody>
            <a:bodyPr wrap="none" anchor="ctr"/>
            <a:lstStyle/>
            <a:p>
              <a:endParaRPr lang="ru-RU">
                <a:solidFill>
                  <a:srgbClr val="003399"/>
                </a:solidFill>
              </a:endParaRPr>
            </a:p>
          </p:txBody>
        </p:sp>
      </p:grpSp>
      <p:sp>
        <p:nvSpPr>
          <p:cNvPr id="50" name="Rectangle 49"/>
          <p:cNvSpPr txBox="1">
            <a:spLocks noChangeArrowheads="1"/>
          </p:cNvSpPr>
          <p:nvPr/>
        </p:nvSpPr>
        <p:spPr>
          <a:xfrm>
            <a:off x="500034" y="5500702"/>
            <a:ext cx="7500990" cy="1357298"/>
          </a:xfrm>
          <a:prstGeom prst="rect">
            <a:avLst/>
          </a:prstGeom>
        </p:spPr>
        <p:txBody>
          <a:bodyPr/>
          <a:lstStyle/>
          <a:p>
            <a:pPr marL="342900" indent="-342900">
              <a:lnSpc>
                <a:spcPct val="80000"/>
              </a:lnSpc>
              <a:spcBef>
                <a:spcPct val="20000"/>
              </a:spcBef>
              <a:buFontTx/>
              <a:buChar char="•"/>
              <a:defRPr/>
            </a:pPr>
            <a:r>
              <a:rPr lang="ru-RU" sz="1600" kern="0" dirty="0" smtClean="0">
                <a:solidFill>
                  <a:srgbClr val="333399"/>
                </a:solidFill>
                <a:latin typeface="Arial"/>
              </a:rPr>
              <a:t>Ищите возможность строить настоящие, глубокие отношения. </a:t>
            </a:r>
          </a:p>
          <a:p>
            <a:pPr marL="342900" indent="-342900">
              <a:lnSpc>
                <a:spcPct val="80000"/>
              </a:lnSpc>
              <a:spcBef>
                <a:spcPct val="20000"/>
              </a:spcBef>
              <a:buFontTx/>
              <a:buChar char="•"/>
              <a:defRPr/>
            </a:pPr>
            <a:r>
              <a:rPr lang="ru-RU" sz="1600" kern="0" dirty="0" smtClean="0">
                <a:solidFill>
                  <a:srgbClr val="333399"/>
                </a:solidFill>
                <a:latin typeface="Arial"/>
              </a:rPr>
              <a:t>Это отношения открытые, близкие и глубокие</a:t>
            </a:r>
          </a:p>
          <a:p>
            <a:pPr marL="342900" indent="-342900">
              <a:lnSpc>
                <a:spcPct val="80000"/>
              </a:lnSpc>
              <a:spcBef>
                <a:spcPct val="20000"/>
              </a:spcBef>
              <a:buFontTx/>
              <a:buChar char="•"/>
              <a:defRPr/>
            </a:pPr>
            <a:r>
              <a:rPr lang="ru-RU" sz="1600" kern="0" dirty="0" smtClean="0">
                <a:solidFill>
                  <a:srgbClr val="333399"/>
                </a:solidFill>
                <a:latin typeface="Arial"/>
              </a:rPr>
              <a:t>Все другое – страшный ужас.</a:t>
            </a:r>
          </a:p>
          <a:p>
            <a:pPr marL="342900" indent="-342900">
              <a:lnSpc>
                <a:spcPct val="80000"/>
              </a:lnSpc>
              <a:spcBef>
                <a:spcPct val="20000"/>
              </a:spcBef>
              <a:buFontTx/>
              <a:buChar char="•"/>
            </a:pPr>
            <a:r>
              <a:rPr lang="ru-RU" sz="1600" kern="0" dirty="0" smtClean="0">
                <a:solidFill>
                  <a:srgbClr val="333399"/>
                </a:solidFill>
              </a:rPr>
              <a:t>Конфликт – не страшен, если он проявление открытости и близости</a:t>
            </a:r>
          </a:p>
          <a:p>
            <a:pPr marL="342900" indent="-342900">
              <a:lnSpc>
                <a:spcPct val="80000"/>
              </a:lnSpc>
              <a:spcBef>
                <a:spcPct val="20000"/>
              </a:spcBef>
              <a:buFontTx/>
              <a:buChar char="•"/>
            </a:pPr>
            <a:r>
              <a:rPr lang="ru-RU" sz="1600" kern="0" dirty="0" smtClean="0">
                <a:solidFill>
                  <a:srgbClr val="333399"/>
                </a:solidFill>
              </a:rPr>
              <a:t>Чтобы  не было ненужных конфликтов, учитесь принимать людей</a:t>
            </a:r>
          </a:p>
          <a:p>
            <a:pPr marL="342900" indent="-342900">
              <a:lnSpc>
                <a:spcPct val="80000"/>
              </a:lnSpc>
              <a:spcBef>
                <a:spcPct val="20000"/>
              </a:spcBef>
              <a:defRPr/>
            </a:pPr>
            <a:endParaRPr lang="ru-RU" sz="1600" kern="0" dirty="0" smtClean="0">
              <a:solidFill>
                <a:srgbClr val="333399"/>
              </a:solidFill>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0" y="2290006"/>
            <a:ext cx="9144000" cy="1643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4000" b="1" dirty="0">
                <a:solidFill>
                  <a:schemeClr val="tx2"/>
                </a:solidFill>
              </a:rPr>
              <a:t>Паразит и Деятель: ваш выбор?</a:t>
            </a:r>
          </a:p>
        </p:txBody>
      </p:sp>
    </p:spTree>
    <p:extLst>
      <p:ext uri="{BB962C8B-B14F-4D97-AF65-F5344CB8AC3E}">
        <p14:creationId xmlns:p14="http://schemas.microsoft.com/office/powerpoint/2010/main" val="20831822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4925" y="1"/>
            <a:ext cx="9144000" cy="714356"/>
          </a:xfrm>
          <a:solidFill>
            <a:schemeClr val="accent1"/>
          </a:solidFill>
        </p:spPr>
        <p:txBody>
          <a:bodyPr/>
          <a:lstStyle/>
          <a:p>
            <a:pPr eaLnBrk="1" hangingPunct="1"/>
            <a:r>
              <a:rPr lang="ru-RU" dirty="0" smtClean="0"/>
              <a:t>Имидж</a:t>
            </a:r>
          </a:p>
        </p:txBody>
      </p:sp>
      <p:sp>
        <p:nvSpPr>
          <p:cNvPr id="17411" name="Rectangle 3"/>
          <p:cNvSpPr>
            <a:spLocks noGrp="1" noChangeArrowheads="1"/>
          </p:cNvSpPr>
          <p:nvPr>
            <p:ph idx="1"/>
          </p:nvPr>
        </p:nvSpPr>
        <p:spPr>
          <a:xfrm>
            <a:off x="457200" y="857232"/>
            <a:ext cx="8435975" cy="5857892"/>
          </a:xfrm>
        </p:spPr>
        <p:txBody>
          <a:bodyPr/>
          <a:lstStyle/>
          <a:p>
            <a:pPr marL="0" indent="12700" algn="just">
              <a:buNone/>
            </a:pPr>
            <a:r>
              <a:rPr lang="ru-RU" sz="1800" dirty="0" smtClean="0"/>
              <a:t>Как вы думаете, по какой причине человек вообще задумывается об имидже? Какая цель существует у человека, заботящегося об изменении своего облика? Верно, скорее всего, он ищет положительной оценки окружающих и, как следствие, психологического комфорта, успеха в личной жизни, в деловом общении и своем деле. И создание имиджа – это одно из средств. Хотя, конечно, далеко не единственное и не главное, но все-таки имеющее значение. </a:t>
            </a:r>
          </a:p>
          <a:p>
            <a:pPr marL="0" indent="12700" algn="just">
              <a:buNone/>
            </a:pPr>
            <a:r>
              <a:rPr lang="ru-RU" sz="1800" dirty="0" smtClean="0"/>
              <a:t>При этом личное обаяние возможно во всех стилях и образах, и лучше, если вы умеете быть гибким и разным, тогда любому человеку, с которым вы общаетесь, вы сможете показать себя таким, каким он вас ожидает увидеть. И, что очень важно, в любой ситуации обаятельно выглядит прежде всего естественность, не напряженность, внутренняя свобода. При этом, конечно, если только вы не гениальный актер, далеко не всякий образ будет на вас «смотреться». Если вы играете образ, в котором сами чувствуете себя неловко, неорганично, если вы переигрываете или «надеваете» на себя что-то совершенно неблизкое, ваш «зритель» неизбежно почувствует фальшь и наигранность вашего облика. Поэтому надо учитывать некоторую реальность: в человеке существует часть личности, которую можно изменить, и часть личности, которую изменить нельзя, даже если вы (пофантазируем) полностью изменяете свою внешность. </a:t>
            </a:r>
          </a:p>
          <a:p>
            <a:pPr marL="0" indent="12700" algn="just">
              <a:buNone/>
              <a:defRPr/>
            </a:pPr>
            <a:r>
              <a:rPr lang="ru-RU" sz="1800" dirty="0" smtClean="0"/>
              <a: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4925" y="1"/>
            <a:ext cx="9144000" cy="714356"/>
          </a:xfrm>
          <a:solidFill>
            <a:schemeClr val="accent1"/>
          </a:solidFill>
        </p:spPr>
        <p:txBody>
          <a:bodyPr/>
          <a:lstStyle/>
          <a:p>
            <a:pPr eaLnBrk="1" hangingPunct="1"/>
            <a:r>
              <a:rPr lang="ru-RU" dirty="0" smtClean="0"/>
              <a:t>Имидж</a:t>
            </a:r>
          </a:p>
        </p:txBody>
      </p:sp>
      <p:sp>
        <p:nvSpPr>
          <p:cNvPr id="17411" name="Rectangle 3"/>
          <p:cNvSpPr>
            <a:spLocks noGrp="1" noChangeArrowheads="1"/>
          </p:cNvSpPr>
          <p:nvPr>
            <p:ph idx="1"/>
          </p:nvPr>
        </p:nvSpPr>
        <p:spPr>
          <a:xfrm>
            <a:off x="457200" y="857232"/>
            <a:ext cx="8435975" cy="5572164"/>
          </a:xfrm>
        </p:spPr>
        <p:txBody>
          <a:bodyPr/>
          <a:lstStyle/>
          <a:p>
            <a:pPr marL="0" indent="12700" algn="just">
              <a:buNone/>
            </a:pPr>
            <a:r>
              <a:rPr lang="ru-RU" sz="2000" dirty="0" smtClean="0"/>
              <a:t>Создание имиджа – это одно из средств достижения </a:t>
            </a:r>
            <a:r>
              <a:rPr lang="ru-RU" sz="2000" dirty="0" smtClean="0">
                <a:solidFill>
                  <a:srgbClr val="FF0000"/>
                </a:solidFill>
              </a:rPr>
              <a:t>успеха</a:t>
            </a:r>
            <a:r>
              <a:rPr lang="ru-RU" sz="2000" dirty="0" smtClean="0"/>
              <a:t>. </a:t>
            </a:r>
          </a:p>
          <a:p>
            <a:pPr marL="0" indent="12700" algn="just">
              <a:buNone/>
            </a:pPr>
            <a:r>
              <a:rPr lang="ru-RU" sz="2000" dirty="0" smtClean="0"/>
              <a:t>При этом </a:t>
            </a:r>
            <a:r>
              <a:rPr lang="ru-RU" sz="2000" dirty="0" smtClean="0">
                <a:solidFill>
                  <a:srgbClr val="FF0000"/>
                </a:solidFill>
              </a:rPr>
              <a:t>личное обаяние </a:t>
            </a:r>
            <a:r>
              <a:rPr lang="ru-RU" sz="2000" dirty="0" smtClean="0"/>
              <a:t>возможно во всех стилях и образах, и лучше, если вы умеете быть гибким и разным, тогда любому человеку, с которым вы общаетесь, вы </a:t>
            </a:r>
            <a:r>
              <a:rPr lang="ru-RU" sz="2000" dirty="0" smtClean="0">
                <a:solidFill>
                  <a:srgbClr val="FF0000"/>
                </a:solidFill>
              </a:rPr>
              <a:t>сможете показать себя таким, каким он вас ожидает увидеть</a:t>
            </a:r>
            <a:r>
              <a:rPr lang="ru-RU" sz="2000" dirty="0" smtClean="0"/>
              <a:t>. </a:t>
            </a:r>
          </a:p>
          <a:p>
            <a:pPr marL="0" indent="12700" algn="just">
              <a:buNone/>
            </a:pPr>
            <a:r>
              <a:rPr lang="ru-RU" sz="2000" dirty="0" smtClean="0"/>
              <a:t>И, что очень важно, в любой ситуации </a:t>
            </a:r>
            <a:r>
              <a:rPr lang="ru-RU" sz="2000" dirty="0" smtClean="0">
                <a:solidFill>
                  <a:srgbClr val="FF0000"/>
                </a:solidFill>
              </a:rPr>
              <a:t>обаятельно</a:t>
            </a:r>
            <a:r>
              <a:rPr lang="ru-RU" sz="2000" dirty="0" smtClean="0"/>
              <a:t> выглядит прежде всего естественность, не напряженность, внутренняя свобода. </a:t>
            </a:r>
          </a:p>
          <a:p>
            <a:pPr marL="0" indent="12700" algn="just">
              <a:buNone/>
            </a:pPr>
            <a:r>
              <a:rPr lang="ru-RU" sz="2000" dirty="0" smtClean="0"/>
              <a:t>При этом, конечно, если только вы не гениальный актер, далеко не всякий образ будет на вас «</a:t>
            </a:r>
            <a:r>
              <a:rPr lang="ru-RU" sz="2000" dirty="0" smtClean="0">
                <a:solidFill>
                  <a:srgbClr val="FF0000"/>
                </a:solidFill>
              </a:rPr>
              <a:t>смотреться</a:t>
            </a:r>
            <a:r>
              <a:rPr lang="ru-RU" sz="2000" dirty="0" smtClean="0"/>
              <a:t>». Если вы играете образ, в котором сами чувствуете себя </a:t>
            </a:r>
            <a:r>
              <a:rPr lang="ru-RU" sz="2000" dirty="0" smtClean="0">
                <a:solidFill>
                  <a:srgbClr val="7030A0"/>
                </a:solidFill>
              </a:rPr>
              <a:t>неловко</a:t>
            </a:r>
            <a:r>
              <a:rPr lang="ru-RU" sz="2000" dirty="0" smtClean="0"/>
              <a:t>, </a:t>
            </a:r>
            <a:r>
              <a:rPr lang="ru-RU" sz="2000" dirty="0" smtClean="0">
                <a:solidFill>
                  <a:srgbClr val="7030A0"/>
                </a:solidFill>
              </a:rPr>
              <a:t>неорганично</a:t>
            </a:r>
            <a:r>
              <a:rPr lang="ru-RU" sz="2000" dirty="0" smtClean="0"/>
              <a:t>, если вы </a:t>
            </a:r>
            <a:r>
              <a:rPr lang="ru-RU" sz="2000" dirty="0" smtClean="0">
                <a:solidFill>
                  <a:srgbClr val="7030A0"/>
                </a:solidFill>
              </a:rPr>
              <a:t>переигрываете</a:t>
            </a:r>
            <a:r>
              <a:rPr lang="ru-RU" sz="2000" dirty="0" smtClean="0"/>
              <a:t> или «</a:t>
            </a:r>
            <a:r>
              <a:rPr lang="ru-RU" sz="2000" dirty="0" smtClean="0">
                <a:solidFill>
                  <a:srgbClr val="7030A0"/>
                </a:solidFill>
              </a:rPr>
              <a:t>надеваете» на себя что-то совершенно неблизкое,</a:t>
            </a:r>
            <a:r>
              <a:rPr lang="ru-RU" sz="2000" dirty="0" smtClean="0"/>
              <a:t> ваш «зритель» неизбежно почувствует </a:t>
            </a:r>
            <a:r>
              <a:rPr lang="ru-RU" sz="2000" dirty="0" smtClean="0">
                <a:solidFill>
                  <a:srgbClr val="7030A0"/>
                </a:solidFill>
              </a:rPr>
              <a:t>фальшь</a:t>
            </a:r>
            <a:r>
              <a:rPr lang="ru-RU" sz="2000" dirty="0" smtClean="0"/>
              <a:t> и </a:t>
            </a:r>
            <a:r>
              <a:rPr lang="ru-RU" sz="2000" dirty="0" smtClean="0">
                <a:solidFill>
                  <a:srgbClr val="7030A0"/>
                </a:solidFill>
              </a:rPr>
              <a:t>наигранность</a:t>
            </a:r>
            <a:r>
              <a:rPr lang="ru-RU" sz="2000" dirty="0" smtClean="0">
                <a:solidFill>
                  <a:srgbClr val="FF0000"/>
                </a:solidFill>
              </a:rPr>
              <a:t> </a:t>
            </a:r>
            <a:r>
              <a:rPr lang="ru-RU" sz="2000" dirty="0" smtClean="0"/>
              <a:t>вашего облика. </a:t>
            </a:r>
          </a:p>
          <a:p>
            <a:pPr marL="0" indent="12700" algn="just">
              <a:buNone/>
            </a:pPr>
            <a:r>
              <a:rPr lang="ru-RU" sz="2000" dirty="0" smtClean="0"/>
              <a:t>Поэтому надо учитывать некоторую реальность: в человеке существует часть личности, которую можно изменить, и часть личности, которую изменить нельзя, даже если вы (пофантазируем) полностью изменяете свою внешность. </a:t>
            </a:r>
          </a:p>
          <a:p>
            <a:pPr marL="0" indent="12700" algn="just">
              <a:buNone/>
              <a:defRPr/>
            </a:pPr>
            <a:r>
              <a:rPr lang="ru-RU" sz="2000" dirty="0" smtClean="0"/>
              <a: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Arc 66"/>
          <p:cNvSpPr>
            <a:spLocks/>
          </p:cNvSpPr>
          <p:nvPr/>
        </p:nvSpPr>
        <p:spPr bwMode="auto">
          <a:xfrm rot="-5926749">
            <a:off x="5507831" y="334170"/>
            <a:ext cx="434975" cy="2449512"/>
          </a:xfrm>
          <a:custGeom>
            <a:avLst/>
            <a:gdLst>
              <a:gd name="T0" fmla="*/ 6341654 w 21600"/>
              <a:gd name="T1" fmla="*/ 0 h 22263"/>
              <a:gd name="T2" fmla="*/ 8234660 w 21600"/>
              <a:gd name="T3" fmla="*/ 269510371 h 22263"/>
              <a:gd name="T4" fmla="*/ 0 w 21600"/>
              <a:gd name="T5" fmla="*/ 180375639 h 22263"/>
              <a:gd name="T6" fmla="*/ 0 60000 65536"/>
              <a:gd name="T7" fmla="*/ 0 60000 65536"/>
              <a:gd name="T8" fmla="*/ 0 60000 65536"/>
              <a:gd name="T9" fmla="*/ 0 w 21600"/>
              <a:gd name="T10" fmla="*/ 0 h 22263"/>
              <a:gd name="T11" fmla="*/ 21600 w 21600"/>
              <a:gd name="T12" fmla="*/ 22263 h 22263"/>
            </a:gdLst>
            <a:ahLst/>
            <a:cxnLst>
              <a:cxn ang="T6">
                <a:pos x="T0" y="T1"/>
              </a:cxn>
              <a:cxn ang="T7">
                <a:pos x="T2" y="T3"/>
              </a:cxn>
              <a:cxn ang="T8">
                <a:pos x="T4" y="T5"/>
              </a:cxn>
            </a:cxnLst>
            <a:rect l="T9" t="T10" r="T11" b="T12"/>
            <a:pathLst>
              <a:path w="21600" h="22263" fill="none" extrusionOk="0">
                <a:moveTo>
                  <a:pt x="15638" y="-1"/>
                </a:moveTo>
                <a:cubicBezTo>
                  <a:pt x="19465" y="4016"/>
                  <a:pt x="21600" y="9351"/>
                  <a:pt x="21600" y="14900"/>
                </a:cubicBezTo>
                <a:cubicBezTo>
                  <a:pt x="21600" y="17410"/>
                  <a:pt x="21162" y="19902"/>
                  <a:pt x="20306" y="22263"/>
                </a:cubicBezTo>
              </a:path>
              <a:path w="21600" h="22263" stroke="0" extrusionOk="0">
                <a:moveTo>
                  <a:pt x="15638" y="-1"/>
                </a:moveTo>
                <a:cubicBezTo>
                  <a:pt x="19465" y="4016"/>
                  <a:pt x="21600" y="9351"/>
                  <a:pt x="21600" y="14900"/>
                </a:cubicBezTo>
                <a:cubicBezTo>
                  <a:pt x="21600" y="17410"/>
                  <a:pt x="21162" y="19902"/>
                  <a:pt x="20306" y="22263"/>
                </a:cubicBezTo>
                <a:lnTo>
                  <a:pt x="0" y="14900"/>
                </a:lnTo>
                <a:close/>
              </a:path>
            </a:pathLst>
          </a:custGeom>
          <a:noFill/>
          <a:ln w="50800">
            <a:solidFill>
              <a:srgbClr val="FF0000"/>
            </a:solidFill>
            <a:round/>
            <a:headEnd type="triangle" w="lg" len="lg"/>
            <a:tailEnd/>
          </a:ln>
        </p:spPr>
        <p:txBody>
          <a:bodyPr vert="eaVert"/>
          <a:lstStyle/>
          <a:p>
            <a:endParaRPr lang="ru-RU">
              <a:solidFill>
                <a:srgbClr val="003399"/>
              </a:solidFill>
            </a:endParaRPr>
          </a:p>
        </p:txBody>
      </p:sp>
      <p:sp>
        <p:nvSpPr>
          <p:cNvPr id="4102" name="Text Box 4"/>
          <p:cNvSpPr txBox="1">
            <a:spLocks noChangeArrowheads="1"/>
          </p:cNvSpPr>
          <p:nvPr/>
        </p:nvSpPr>
        <p:spPr bwMode="auto">
          <a:xfrm>
            <a:off x="3348038" y="2492375"/>
            <a:ext cx="1131335" cy="369332"/>
          </a:xfrm>
          <a:prstGeom prst="rect">
            <a:avLst/>
          </a:prstGeom>
          <a:noFill/>
          <a:ln w="9525">
            <a:noFill/>
            <a:miter lim="800000"/>
            <a:headEnd/>
            <a:tailEnd/>
          </a:ln>
        </p:spPr>
        <p:txBody>
          <a:bodyPr wrap="none">
            <a:spAutoFit/>
          </a:bodyPr>
          <a:lstStyle/>
          <a:p>
            <a:r>
              <a:rPr lang="en-US" dirty="0" smtClean="0">
                <a:solidFill>
                  <a:srgbClr val="003399"/>
                </a:solidFill>
              </a:rPr>
              <a:t>+</a:t>
            </a:r>
            <a:r>
              <a:rPr lang="ru-RU" dirty="0" smtClean="0">
                <a:solidFill>
                  <a:srgbClr val="003399"/>
                </a:solidFill>
              </a:rPr>
              <a:t> </a:t>
            </a:r>
            <a:r>
              <a:rPr lang="ru-RU" dirty="0">
                <a:solidFill>
                  <a:srgbClr val="003399"/>
                </a:solidFill>
              </a:rPr>
              <a:t>оценка</a:t>
            </a:r>
          </a:p>
        </p:txBody>
      </p:sp>
      <p:sp>
        <p:nvSpPr>
          <p:cNvPr id="4103" name="Text Box 5"/>
          <p:cNvSpPr txBox="1">
            <a:spLocks noChangeArrowheads="1"/>
          </p:cNvSpPr>
          <p:nvPr/>
        </p:nvSpPr>
        <p:spPr bwMode="auto">
          <a:xfrm>
            <a:off x="3348038" y="3141663"/>
            <a:ext cx="1073627" cy="369332"/>
          </a:xfrm>
          <a:prstGeom prst="rect">
            <a:avLst/>
          </a:prstGeom>
          <a:noFill/>
          <a:ln w="9525">
            <a:noFill/>
            <a:miter lim="800000"/>
            <a:headEnd/>
            <a:tailEnd/>
          </a:ln>
        </p:spPr>
        <p:txBody>
          <a:bodyPr wrap="none">
            <a:spAutoFit/>
          </a:bodyPr>
          <a:lstStyle/>
          <a:p>
            <a:r>
              <a:rPr lang="en-US" dirty="0" smtClean="0">
                <a:solidFill>
                  <a:srgbClr val="003399"/>
                </a:solidFill>
              </a:rPr>
              <a:t>-</a:t>
            </a:r>
            <a:r>
              <a:rPr lang="ru-RU" dirty="0" smtClean="0">
                <a:solidFill>
                  <a:srgbClr val="003399"/>
                </a:solidFill>
              </a:rPr>
              <a:t> </a:t>
            </a:r>
            <a:r>
              <a:rPr lang="ru-RU" dirty="0">
                <a:solidFill>
                  <a:srgbClr val="003399"/>
                </a:solidFill>
              </a:rPr>
              <a:t>оценка</a:t>
            </a:r>
          </a:p>
        </p:txBody>
      </p:sp>
      <p:sp>
        <p:nvSpPr>
          <p:cNvPr id="4108" name="Rectangle 12"/>
          <p:cNvSpPr>
            <a:spLocks noChangeArrowheads="1"/>
          </p:cNvSpPr>
          <p:nvPr/>
        </p:nvSpPr>
        <p:spPr bwMode="auto">
          <a:xfrm>
            <a:off x="5940425" y="2492375"/>
            <a:ext cx="2879725" cy="936625"/>
          </a:xfrm>
          <a:prstGeom prst="rect">
            <a:avLst/>
          </a:prstGeom>
          <a:solidFill>
            <a:srgbClr val="FFFF00"/>
          </a:solidFill>
          <a:ln w="9525">
            <a:solidFill>
              <a:schemeClr val="tx1"/>
            </a:solidFill>
            <a:miter lim="800000"/>
            <a:headEnd/>
            <a:tailEnd/>
          </a:ln>
        </p:spPr>
        <p:txBody>
          <a:bodyPr wrap="none" anchor="ctr"/>
          <a:lstStyle/>
          <a:p>
            <a:r>
              <a:rPr lang="ru-RU" sz="2400">
                <a:solidFill>
                  <a:srgbClr val="003399"/>
                </a:solidFill>
              </a:rPr>
              <a:t>Вш.Успех</a:t>
            </a:r>
          </a:p>
          <a:p>
            <a:r>
              <a:rPr lang="ru-RU" sz="2400">
                <a:solidFill>
                  <a:srgbClr val="003399"/>
                </a:solidFill>
              </a:rPr>
              <a:t>	Вт.Комфорт</a:t>
            </a:r>
          </a:p>
        </p:txBody>
      </p:sp>
      <p:sp>
        <p:nvSpPr>
          <p:cNvPr id="4109" name="AutoShape 13"/>
          <p:cNvSpPr>
            <a:spLocks noChangeArrowheads="1"/>
          </p:cNvSpPr>
          <p:nvPr/>
        </p:nvSpPr>
        <p:spPr bwMode="auto">
          <a:xfrm>
            <a:off x="5292725" y="2781300"/>
            <a:ext cx="615950" cy="485775"/>
          </a:xfrm>
          <a:prstGeom prst="rightArrow">
            <a:avLst>
              <a:gd name="adj1" fmla="val 50000"/>
              <a:gd name="adj2" fmla="val 31699"/>
            </a:avLst>
          </a:prstGeom>
          <a:solidFill>
            <a:srgbClr val="FFCC00"/>
          </a:solidFill>
          <a:ln w="9525">
            <a:solidFill>
              <a:srgbClr val="000000"/>
            </a:solidFill>
            <a:miter lim="800000"/>
            <a:headEnd/>
            <a:tailEnd/>
          </a:ln>
        </p:spPr>
        <p:txBody>
          <a:bodyPr/>
          <a:lstStyle/>
          <a:p>
            <a:endParaRPr lang="ru-RU">
              <a:solidFill>
                <a:srgbClr val="003399"/>
              </a:solidFill>
            </a:endParaRPr>
          </a:p>
        </p:txBody>
      </p:sp>
      <p:graphicFrame>
        <p:nvGraphicFramePr>
          <p:cNvPr id="4098" name="Object 14"/>
          <p:cNvGraphicFramePr>
            <a:graphicFrameLocks noChangeAspect="1"/>
          </p:cNvGraphicFramePr>
          <p:nvPr/>
        </p:nvGraphicFramePr>
        <p:xfrm>
          <a:off x="4427538" y="2276475"/>
          <a:ext cx="809625" cy="1800225"/>
        </p:xfrm>
        <a:graphic>
          <a:graphicData uri="http://schemas.openxmlformats.org/presentationml/2006/ole">
            <mc:AlternateContent xmlns:mc="http://schemas.openxmlformats.org/markup-compatibility/2006">
              <mc:Choice xmlns:v="urn:schemas-microsoft-com:vml" Requires="v">
                <p:oleObj spid="_x0000_s33819" name="CorelDRAW" r:id="rId3" imgW="320040" imgH="711360" progId="CorelDRAW.Graphic.13">
                  <p:embed/>
                </p:oleObj>
              </mc:Choice>
              <mc:Fallback>
                <p:oleObj name="CorelDRAW" r:id="rId3" imgW="320040" imgH="711360" progId="CorelDRAW.Graphic.13">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2276475"/>
                        <a:ext cx="80962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10" name="Line 15"/>
          <p:cNvSpPr>
            <a:spLocks noChangeShapeType="1"/>
          </p:cNvSpPr>
          <p:nvPr/>
        </p:nvSpPr>
        <p:spPr bwMode="auto">
          <a:xfrm flipH="1">
            <a:off x="3059113" y="2997200"/>
            <a:ext cx="1225550" cy="0"/>
          </a:xfrm>
          <a:prstGeom prst="line">
            <a:avLst/>
          </a:prstGeom>
          <a:noFill/>
          <a:ln w="50800">
            <a:solidFill>
              <a:schemeClr val="tx1"/>
            </a:solidFill>
            <a:round/>
            <a:headEnd/>
            <a:tailEnd type="triangle" w="lg" len="lg"/>
          </a:ln>
        </p:spPr>
        <p:txBody>
          <a:bodyPr/>
          <a:lstStyle/>
          <a:p>
            <a:endParaRPr lang="ru-RU">
              <a:solidFill>
                <a:srgbClr val="003399"/>
              </a:solidFill>
            </a:endParaRPr>
          </a:p>
        </p:txBody>
      </p:sp>
      <p:sp>
        <p:nvSpPr>
          <p:cNvPr id="4113" name="Text Box 65"/>
          <p:cNvSpPr txBox="1">
            <a:spLocks noChangeArrowheads="1"/>
          </p:cNvSpPr>
          <p:nvPr/>
        </p:nvSpPr>
        <p:spPr bwMode="auto">
          <a:xfrm>
            <a:off x="6588125" y="1628775"/>
            <a:ext cx="2376488" cy="915988"/>
          </a:xfrm>
          <a:prstGeom prst="rect">
            <a:avLst/>
          </a:prstGeom>
          <a:noFill/>
          <a:ln w="9525">
            <a:noFill/>
            <a:miter lim="800000"/>
            <a:headEnd/>
            <a:tailEnd/>
          </a:ln>
        </p:spPr>
        <p:txBody>
          <a:bodyPr wrap="none">
            <a:spAutoFit/>
          </a:bodyPr>
          <a:lstStyle/>
          <a:p>
            <a:r>
              <a:rPr lang="ru-RU">
                <a:solidFill>
                  <a:srgbClr val="003399"/>
                </a:solidFill>
              </a:rPr>
              <a:t>в личной жизни,</a:t>
            </a:r>
          </a:p>
          <a:p>
            <a:r>
              <a:rPr lang="ru-RU">
                <a:solidFill>
                  <a:srgbClr val="003399"/>
                </a:solidFill>
              </a:rPr>
              <a:t>в деловом общении,</a:t>
            </a:r>
          </a:p>
          <a:p>
            <a:r>
              <a:rPr lang="ru-RU">
                <a:solidFill>
                  <a:srgbClr val="003399"/>
                </a:solidFill>
              </a:rPr>
              <a:t>в деле</a:t>
            </a:r>
          </a:p>
        </p:txBody>
      </p:sp>
      <p:sp>
        <p:nvSpPr>
          <p:cNvPr id="4114" name="Text Box 67"/>
          <p:cNvSpPr txBox="1">
            <a:spLocks noChangeArrowheads="1"/>
          </p:cNvSpPr>
          <p:nvPr/>
        </p:nvSpPr>
        <p:spPr bwMode="auto">
          <a:xfrm>
            <a:off x="5867400" y="836613"/>
            <a:ext cx="1930400" cy="366712"/>
          </a:xfrm>
          <a:prstGeom prst="rect">
            <a:avLst/>
          </a:prstGeom>
          <a:noFill/>
          <a:ln w="9525">
            <a:noFill/>
            <a:miter lim="800000"/>
            <a:headEnd/>
            <a:tailEnd/>
          </a:ln>
        </p:spPr>
        <p:txBody>
          <a:bodyPr wrap="none">
            <a:spAutoFit/>
          </a:bodyPr>
          <a:lstStyle/>
          <a:p>
            <a:r>
              <a:rPr lang="ru-RU">
                <a:solidFill>
                  <a:srgbClr val="003399"/>
                </a:solidFill>
              </a:rPr>
              <a:t>другие средства</a:t>
            </a:r>
          </a:p>
        </p:txBody>
      </p:sp>
      <p:sp>
        <p:nvSpPr>
          <p:cNvPr id="4117" name="Text Box 82"/>
          <p:cNvSpPr txBox="1">
            <a:spLocks noChangeArrowheads="1"/>
          </p:cNvSpPr>
          <p:nvPr/>
        </p:nvSpPr>
        <p:spPr bwMode="auto">
          <a:xfrm>
            <a:off x="1357290" y="1785926"/>
            <a:ext cx="629788" cy="276999"/>
          </a:xfrm>
          <a:prstGeom prst="rect">
            <a:avLst/>
          </a:prstGeom>
          <a:noFill/>
          <a:ln w="9525">
            <a:noFill/>
            <a:miter lim="800000"/>
            <a:headEnd/>
            <a:tailEnd/>
          </a:ln>
        </p:spPr>
        <p:txBody>
          <a:bodyPr wrap="none">
            <a:spAutoFit/>
          </a:bodyPr>
          <a:lstStyle/>
          <a:p>
            <a:r>
              <a:rPr lang="ru-RU" sz="1200" dirty="0" smtClean="0">
                <a:solidFill>
                  <a:srgbClr val="003399"/>
                </a:solidFill>
              </a:rPr>
              <a:t>Облик</a:t>
            </a:r>
            <a:endParaRPr lang="ru-RU" sz="1200" dirty="0">
              <a:solidFill>
                <a:srgbClr val="003399"/>
              </a:solidFill>
            </a:endParaRPr>
          </a:p>
        </p:txBody>
      </p:sp>
      <p:sp>
        <p:nvSpPr>
          <p:cNvPr id="4118" name="AutoShape 90"/>
          <p:cNvSpPr>
            <a:spLocks noChangeArrowheads="1"/>
          </p:cNvSpPr>
          <p:nvPr/>
        </p:nvSpPr>
        <p:spPr bwMode="auto">
          <a:xfrm>
            <a:off x="755650" y="3284538"/>
            <a:ext cx="503238" cy="720725"/>
          </a:xfrm>
          <a:prstGeom prst="flowChartMerge">
            <a:avLst/>
          </a:prstGeom>
          <a:solidFill>
            <a:schemeClr val="accent2"/>
          </a:solidFill>
          <a:ln w="9525">
            <a:solidFill>
              <a:schemeClr val="tx1"/>
            </a:solidFill>
            <a:miter lim="800000"/>
            <a:headEnd/>
            <a:tailEnd/>
          </a:ln>
        </p:spPr>
        <p:txBody>
          <a:bodyPr wrap="none" anchor="ctr"/>
          <a:lstStyle/>
          <a:p>
            <a:endParaRPr lang="ru-RU">
              <a:solidFill>
                <a:srgbClr val="003399"/>
              </a:solidFill>
            </a:endParaRPr>
          </a:p>
        </p:txBody>
      </p:sp>
      <p:sp>
        <p:nvSpPr>
          <p:cNvPr id="4119" name="AutoShape 92"/>
          <p:cNvSpPr>
            <a:spLocks noChangeArrowheads="1"/>
          </p:cNvSpPr>
          <p:nvPr/>
        </p:nvSpPr>
        <p:spPr bwMode="auto">
          <a:xfrm>
            <a:off x="611188" y="2852738"/>
            <a:ext cx="792162" cy="431800"/>
          </a:xfrm>
          <a:prstGeom prst="rtTriangle">
            <a:avLst/>
          </a:prstGeom>
          <a:solidFill>
            <a:schemeClr val="accent2"/>
          </a:solidFill>
          <a:ln w="9525">
            <a:solidFill>
              <a:schemeClr val="tx1"/>
            </a:solidFill>
            <a:miter lim="800000"/>
            <a:headEnd/>
            <a:tailEnd/>
          </a:ln>
        </p:spPr>
        <p:txBody>
          <a:bodyPr wrap="none" anchor="ctr"/>
          <a:lstStyle/>
          <a:p>
            <a:endParaRPr lang="ru-RU">
              <a:solidFill>
                <a:srgbClr val="003399"/>
              </a:solidFill>
            </a:endParaRPr>
          </a:p>
        </p:txBody>
      </p:sp>
      <p:sp>
        <p:nvSpPr>
          <p:cNvPr id="4120" name="AutoShape 93"/>
          <p:cNvSpPr>
            <a:spLocks noChangeArrowheads="1"/>
          </p:cNvSpPr>
          <p:nvPr/>
        </p:nvSpPr>
        <p:spPr bwMode="auto">
          <a:xfrm flipH="1" flipV="1">
            <a:off x="611188" y="2852738"/>
            <a:ext cx="792162" cy="433387"/>
          </a:xfrm>
          <a:prstGeom prst="rtTriangle">
            <a:avLst/>
          </a:prstGeom>
          <a:solidFill>
            <a:schemeClr val="accent2"/>
          </a:solidFill>
          <a:ln w="9525">
            <a:solidFill>
              <a:schemeClr val="tx1"/>
            </a:solidFill>
            <a:miter lim="800000"/>
            <a:headEnd/>
            <a:tailEnd/>
          </a:ln>
        </p:spPr>
        <p:txBody>
          <a:bodyPr wrap="none" anchor="ctr"/>
          <a:lstStyle/>
          <a:p>
            <a:endParaRPr lang="ru-RU">
              <a:solidFill>
                <a:srgbClr val="003399"/>
              </a:solidFill>
            </a:endParaRPr>
          </a:p>
        </p:txBody>
      </p:sp>
      <p:sp>
        <p:nvSpPr>
          <p:cNvPr id="4121" name="Oval 94"/>
          <p:cNvSpPr>
            <a:spLocks noChangeArrowheads="1"/>
          </p:cNvSpPr>
          <p:nvPr/>
        </p:nvSpPr>
        <p:spPr bwMode="auto">
          <a:xfrm>
            <a:off x="755650" y="2349500"/>
            <a:ext cx="503238" cy="503238"/>
          </a:xfrm>
          <a:prstGeom prst="ellipse">
            <a:avLst/>
          </a:prstGeom>
          <a:solidFill>
            <a:schemeClr val="accent2"/>
          </a:solidFill>
          <a:ln w="9525">
            <a:solidFill>
              <a:schemeClr val="tx1"/>
            </a:solidFill>
            <a:round/>
            <a:headEnd/>
            <a:tailEnd/>
          </a:ln>
        </p:spPr>
        <p:txBody>
          <a:bodyPr wrap="none" anchor="ctr"/>
          <a:lstStyle/>
          <a:p>
            <a:endParaRPr lang="ru-RU">
              <a:solidFill>
                <a:srgbClr val="003399"/>
              </a:solidFill>
            </a:endParaRPr>
          </a:p>
        </p:txBody>
      </p:sp>
      <p:sp>
        <p:nvSpPr>
          <p:cNvPr id="4122" name="AutoShape 96"/>
          <p:cNvSpPr>
            <a:spLocks noChangeArrowheads="1"/>
          </p:cNvSpPr>
          <p:nvPr/>
        </p:nvSpPr>
        <p:spPr bwMode="auto">
          <a:xfrm>
            <a:off x="1331913" y="2565400"/>
            <a:ext cx="431800" cy="431800"/>
          </a:xfrm>
          <a:prstGeom prst="smileyFace">
            <a:avLst>
              <a:gd name="adj" fmla="val 4653"/>
            </a:avLst>
          </a:prstGeom>
          <a:solidFill>
            <a:schemeClr val="accent1"/>
          </a:solidFill>
          <a:ln w="9525">
            <a:solidFill>
              <a:schemeClr val="tx1"/>
            </a:solidFill>
            <a:round/>
            <a:headEnd/>
            <a:tailEnd/>
          </a:ln>
        </p:spPr>
        <p:txBody>
          <a:bodyPr wrap="none" anchor="ctr"/>
          <a:lstStyle/>
          <a:p>
            <a:endParaRPr lang="ru-RU">
              <a:solidFill>
                <a:srgbClr val="00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118"/>
                                        </p:tgtEl>
                                        <p:attrNameLst>
                                          <p:attrName>style.visibility</p:attrName>
                                        </p:attrNameLst>
                                      </p:cBhvr>
                                      <p:to>
                                        <p:strVal val="visible"/>
                                      </p:to>
                                    </p:set>
                                    <p:animEffect transition="in" filter="wipe(down)">
                                      <p:cBhvr>
                                        <p:cTn id="7" dur="500"/>
                                        <p:tgtEl>
                                          <p:spTgt spid="411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119"/>
                                        </p:tgtEl>
                                        <p:attrNameLst>
                                          <p:attrName>style.visibility</p:attrName>
                                        </p:attrNameLst>
                                      </p:cBhvr>
                                      <p:to>
                                        <p:strVal val="visible"/>
                                      </p:to>
                                    </p:set>
                                    <p:animEffect transition="in" filter="wipe(down)">
                                      <p:cBhvr>
                                        <p:cTn id="10" dur="500"/>
                                        <p:tgtEl>
                                          <p:spTgt spid="4119"/>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120"/>
                                        </p:tgtEl>
                                        <p:attrNameLst>
                                          <p:attrName>style.visibility</p:attrName>
                                        </p:attrNameLst>
                                      </p:cBhvr>
                                      <p:to>
                                        <p:strVal val="visible"/>
                                      </p:to>
                                    </p:set>
                                    <p:animEffect transition="in" filter="wipe(down)">
                                      <p:cBhvr>
                                        <p:cTn id="13" dur="500"/>
                                        <p:tgtEl>
                                          <p:spTgt spid="4120"/>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121"/>
                                        </p:tgtEl>
                                        <p:attrNameLst>
                                          <p:attrName>style.visibility</p:attrName>
                                        </p:attrNameLst>
                                      </p:cBhvr>
                                      <p:to>
                                        <p:strVal val="visible"/>
                                      </p:to>
                                    </p:set>
                                    <p:animEffect transition="in" filter="wipe(down)">
                                      <p:cBhvr>
                                        <p:cTn id="16" dur="500"/>
                                        <p:tgtEl>
                                          <p:spTgt spid="412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122"/>
                                        </p:tgtEl>
                                        <p:attrNameLst>
                                          <p:attrName>style.visibility</p:attrName>
                                        </p:attrNameLst>
                                      </p:cBhvr>
                                      <p:to>
                                        <p:strVal val="visible"/>
                                      </p:to>
                                    </p:set>
                                    <p:animEffect transition="in" filter="fade">
                                      <p:cBhvr>
                                        <p:cTn id="21" dur="2000"/>
                                        <p:tgtEl>
                                          <p:spTgt spid="4122"/>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4117"/>
                                        </p:tgtEl>
                                        <p:attrNameLst>
                                          <p:attrName>style.visibility</p:attrName>
                                        </p:attrNameLst>
                                      </p:cBhvr>
                                      <p:to>
                                        <p:strVal val="visible"/>
                                      </p:to>
                                    </p:set>
                                    <p:animEffect transition="in" filter="wipe(down)">
                                      <p:cBhvr>
                                        <p:cTn id="24" dur="500"/>
                                        <p:tgtEl>
                                          <p:spTgt spid="411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4098"/>
                                        </p:tgtEl>
                                        <p:attrNameLst>
                                          <p:attrName>style.visibility</p:attrName>
                                        </p:attrNameLst>
                                      </p:cBhvr>
                                      <p:to>
                                        <p:strVal val="visible"/>
                                      </p:to>
                                    </p:set>
                                    <p:animEffect transition="in" filter="wipe(down)">
                                      <p:cBhvr>
                                        <p:cTn id="29" dur="500"/>
                                        <p:tgtEl>
                                          <p:spTgt spid="409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4102"/>
                                        </p:tgtEl>
                                        <p:attrNameLst>
                                          <p:attrName>style.visibility</p:attrName>
                                        </p:attrNameLst>
                                      </p:cBhvr>
                                      <p:to>
                                        <p:strVal val="visible"/>
                                      </p:to>
                                    </p:set>
                                    <p:animEffect transition="in" filter="wipe(down)">
                                      <p:cBhvr>
                                        <p:cTn id="34" dur="500"/>
                                        <p:tgtEl>
                                          <p:spTgt spid="410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103"/>
                                        </p:tgtEl>
                                        <p:attrNameLst>
                                          <p:attrName>style.visibility</p:attrName>
                                        </p:attrNameLst>
                                      </p:cBhvr>
                                      <p:to>
                                        <p:strVal val="visible"/>
                                      </p:to>
                                    </p:set>
                                    <p:animEffect transition="in" filter="wipe(down)">
                                      <p:cBhvr>
                                        <p:cTn id="37" dur="500"/>
                                        <p:tgtEl>
                                          <p:spTgt spid="410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4110"/>
                                        </p:tgtEl>
                                        <p:attrNameLst>
                                          <p:attrName>style.visibility</p:attrName>
                                        </p:attrNameLst>
                                      </p:cBhvr>
                                      <p:to>
                                        <p:strVal val="visible"/>
                                      </p:to>
                                    </p:set>
                                    <p:animEffect transition="in" filter="wipe(down)">
                                      <p:cBhvr>
                                        <p:cTn id="40" dur="500"/>
                                        <p:tgtEl>
                                          <p:spTgt spid="411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4108"/>
                                        </p:tgtEl>
                                        <p:attrNameLst>
                                          <p:attrName>style.visibility</p:attrName>
                                        </p:attrNameLst>
                                      </p:cBhvr>
                                      <p:to>
                                        <p:strVal val="visible"/>
                                      </p:to>
                                    </p:set>
                                    <p:animEffect transition="in" filter="wipe(down)">
                                      <p:cBhvr>
                                        <p:cTn id="45" dur="500"/>
                                        <p:tgtEl>
                                          <p:spTgt spid="4108"/>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4109"/>
                                        </p:tgtEl>
                                        <p:attrNameLst>
                                          <p:attrName>style.visibility</p:attrName>
                                        </p:attrNameLst>
                                      </p:cBhvr>
                                      <p:to>
                                        <p:strVal val="visible"/>
                                      </p:to>
                                    </p:set>
                                    <p:animEffect transition="in" filter="wipe(down)">
                                      <p:cBhvr>
                                        <p:cTn id="48" dur="500"/>
                                        <p:tgtEl>
                                          <p:spTgt spid="4109"/>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4113"/>
                                        </p:tgtEl>
                                        <p:attrNameLst>
                                          <p:attrName>style.visibility</p:attrName>
                                        </p:attrNameLst>
                                      </p:cBhvr>
                                      <p:to>
                                        <p:strVal val="visible"/>
                                      </p:to>
                                    </p:set>
                                    <p:animEffect transition="in" filter="wipe(down)">
                                      <p:cBhvr>
                                        <p:cTn id="51" dur="500"/>
                                        <p:tgtEl>
                                          <p:spTgt spid="4113"/>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099"/>
                                        </p:tgtEl>
                                        <p:attrNameLst>
                                          <p:attrName>style.visibility</p:attrName>
                                        </p:attrNameLst>
                                      </p:cBhvr>
                                      <p:to>
                                        <p:strVal val="visible"/>
                                      </p:to>
                                    </p:set>
                                    <p:animEffect transition="in" filter="fade">
                                      <p:cBhvr>
                                        <p:cTn id="56" dur="2000"/>
                                        <p:tgtEl>
                                          <p:spTgt spid="409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114"/>
                                        </p:tgtEl>
                                        <p:attrNameLst>
                                          <p:attrName>style.visibility</p:attrName>
                                        </p:attrNameLst>
                                      </p:cBhvr>
                                      <p:to>
                                        <p:strVal val="visible"/>
                                      </p:to>
                                    </p:set>
                                    <p:animEffect transition="in" filter="fade">
                                      <p:cBhvr>
                                        <p:cTn id="59" dur="2000"/>
                                        <p:tgtEl>
                                          <p:spTgt spid="4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p:bldP spid="4102" grpId="0"/>
      <p:bldP spid="4103" grpId="0"/>
      <p:bldP spid="4108" grpId="0" animBg="1"/>
      <p:bldP spid="4109" grpId="0" animBg="1"/>
      <p:bldP spid="4110" grpId="0" animBg="1"/>
      <p:bldP spid="4113" grpId="0"/>
      <p:bldP spid="4114" grpId="0"/>
      <p:bldP spid="4117" grpId="0"/>
      <p:bldP spid="4118" grpId="0" animBg="1"/>
      <p:bldP spid="4119" grpId="0" animBg="1"/>
      <p:bldP spid="4120" grpId="0" animBg="1"/>
      <p:bldP spid="4121" grpId="0" animBg="1"/>
      <p:bldP spid="412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Arc 66"/>
          <p:cNvSpPr>
            <a:spLocks/>
          </p:cNvSpPr>
          <p:nvPr/>
        </p:nvSpPr>
        <p:spPr bwMode="auto">
          <a:xfrm rot="-5926749">
            <a:off x="5507831" y="334170"/>
            <a:ext cx="434975" cy="2449512"/>
          </a:xfrm>
          <a:custGeom>
            <a:avLst/>
            <a:gdLst>
              <a:gd name="T0" fmla="*/ 6341654 w 21600"/>
              <a:gd name="T1" fmla="*/ 0 h 22263"/>
              <a:gd name="T2" fmla="*/ 8234660 w 21600"/>
              <a:gd name="T3" fmla="*/ 269510371 h 22263"/>
              <a:gd name="T4" fmla="*/ 0 w 21600"/>
              <a:gd name="T5" fmla="*/ 180375639 h 22263"/>
              <a:gd name="T6" fmla="*/ 0 60000 65536"/>
              <a:gd name="T7" fmla="*/ 0 60000 65536"/>
              <a:gd name="T8" fmla="*/ 0 60000 65536"/>
              <a:gd name="T9" fmla="*/ 0 w 21600"/>
              <a:gd name="T10" fmla="*/ 0 h 22263"/>
              <a:gd name="T11" fmla="*/ 21600 w 21600"/>
              <a:gd name="T12" fmla="*/ 22263 h 22263"/>
            </a:gdLst>
            <a:ahLst/>
            <a:cxnLst>
              <a:cxn ang="T6">
                <a:pos x="T0" y="T1"/>
              </a:cxn>
              <a:cxn ang="T7">
                <a:pos x="T2" y="T3"/>
              </a:cxn>
              <a:cxn ang="T8">
                <a:pos x="T4" y="T5"/>
              </a:cxn>
            </a:cxnLst>
            <a:rect l="T9" t="T10" r="T11" b="T12"/>
            <a:pathLst>
              <a:path w="21600" h="22263" fill="none" extrusionOk="0">
                <a:moveTo>
                  <a:pt x="15638" y="-1"/>
                </a:moveTo>
                <a:cubicBezTo>
                  <a:pt x="19465" y="4016"/>
                  <a:pt x="21600" y="9351"/>
                  <a:pt x="21600" y="14900"/>
                </a:cubicBezTo>
                <a:cubicBezTo>
                  <a:pt x="21600" y="17410"/>
                  <a:pt x="21162" y="19902"/>
                  <a:pt x="20306" y="22263"/>
                </a:cubicBezTo>
              </a:path>
              <a:path w="21600" h="22263" stroke="0" extrusionOk="0">
                <a:moveTo>
                  <a:pt x="15638" y="-1"/>
                </a:moveTo>
                <a:cubicBezTo>
                  <a:pt x="19465" y="4016"/>
                  <a:pt x="21600" y="9351"/>
                  <a:pt x="21600" y="14900"/>
                </a:cubicBezTo>
                <a:cubicBezTo>
                  <a:pt x="21600" y="17410"/>
                  <a:pt x="21162" y="19902"/>
                  <a:pt x="20306" y="22263"/>
                </a:cubicBezTo>
                <a:lnTo>
                  <a:pt x="0" y="14900"/>
                </a:lnTo>
                <a:close/>
              </a:path>
            </a:pathLst>
          </a:custGeom>
          <a:noFill/>
          <a:ln w="50800">
            <a:solidFill>
              <a:srgbClr val="FF0000"/>
            </a:solidFill>
            <a:round/>
            <a:headEnd type="triangle" w="lg" len="lg"/>
            <a:tailEnd/>
          </a:ln>
        </p:spPr>
        <p:txBody>
          <a:bodyPr vert="eaVert"/>
          <a:lstStyle/>
          <a:p>
            <a:endParaRPr lang="ru-RU">
              <a:solidFill>
                <a:srgbClr val="003399"/>
              </a:solidFill>
            </a:endParaRPr>
          </a:p>
        </p:txBody>
      </p:sp>
      <p:sp>
        <p:nvSpPr>
          <p:cNvPr id="4102" name="Text Box 4"/>
          <p:cNvSpPr txBox="1">
            <a:spLocks noChangeArrowheads="1"/>
          </p:cNvSpPr>
          <p:nvPr/>
        </p:nvSpPr>
        <p:spPr bwMode="auto">
          <a:xfrm>
            <a:off x="3348038" y="2492375"/>
            <a:ext cx="1131335" cy="369332"/>
          </a:xfrm>
          <a:prstGeom prst="rect">
            <a:avLst/>
          </a:prstGeom>
          <a:noFill/>
          <a:ln w="9525">
            <a:noFill/>
            <a:miter lim="800000"/>
            <a:headEnd/>
            <a:tailEnd/>
          </a:ln>
        </p:spPr>
        <p:txBody>
          <a:bodyPr wrap="none">
            <a:spAutoFit/>
          </a:bodyPr>
          <a:lstStyle/>
          <a:p>
            <a:r>
              <a:rPr lang="en-US" dirty="0" smtClean="0">
                <a:solidFill>
                  <a:srgbClr val="003399"/>
                </a:solidFill>
              </a:rPr>
              <a:t>+</a:t>
            </a:r>
            <a:r>
              <a:rPr lang="ru-RU" dirty="0" smtClean="0">
                <a:solidFill>
                  <a:srgbClr val="003399"/>
                </a:solidFill>
              </a:rPr>
              <a:t> </a:t>
            </a:r>
            <a:r>
              <a:rPr lang="ru-RU" dirty="0">
                <a:solidFill>
                  <a:srgbClr val="003399"/>
                </a:solidFill>
              </a:rPr>
              <a:t>оценка</a:t>
            </a:r>
          </a:p>
        </p:txBody>
      </p:sp>
      <p:sp>
        <p:nvSpPr>
          <p:cNvPr id="4103" name="Text Box 5"/>
          <p:cNvSpPr txBox="1">
            <a:spLocks noChangeArrowheads="1"/>
          </p:cNvSpPr>
          <p:nvPr/>
        </p:nvSpPr>
        <p:spPr bwMode="auto">
          <a:xfrm>
            <a:off x="3348038" y="3141663"/>
            <a:ext cx="1073627" cy="369332"/>
          </a:xfrm>
          <a:prstGeom prst="rect">
            <a:avLst/>
          </a:prstGeom>
          <a:noFill/>
          <a:ln w="9525">
            <a:noFill/>
            <a:miter lim="800000"/>
            <a:headEnd/>
            <a:tailEnd/>
          </a:ln>
        </p:spPr>
        <p:txBody>
          <a:bodyPr wrap="none">
            <a:spAutoFit/>
          </a:bodyPr>
          <a:lstStyle/>
          <a:p>
            <a:r>
              <a:rPr lang="en-US" dirty="0" smtClean="0">
                <a:solidFill>
                  <a:srgbClr val="003399"/>
                </a:solidFill>
              </a:rPr>
              <a:t>-</a:t>
            </a:r>
            <a:r>
              <a:rPr lang="ru-RU" dirty="0" smtClean="0">
                <a:solidFill>
                  <a:srgbClr val="003399"/>
                </a:solidFill>
              </a:rPr>
              <a:t> </a:t>
            </a:r>
            <a:r>
              <a:rPr lang="ru-RU" dirty="0">
                <a:solidFill>
                  <a:srgbClr val="003399"/>
                </a:solidFill>
              </a:rPr>
              <a:t>оценка</a:t>
            </a:r>
          </a:p>
        </p:txBody>
      </p:sp>
      <p:sp>
        <p:nvSpPr>
          <p:cNvPr id="4108" name="Rectangle 12"/>
          <p:cNvSpPr>
            <a:spLocks noChangeArrowheads="1"/>
          </p:cNvSpPr>
          <p:nvPr/>
        </p:nvSpPr>
        <p:spPr bwMode="auto">
          <a:xfrm>
            <a:off x="5940425" y="2492375"/>
            <a:ext cx="2879725" cy="936625"/>
          </a:xfrm>
          <a:prstGeom prst="rect">
            <a:avLst/>
          </a:prstGeom>
          <a:solidFill>
            <a:srgbClr val="FFFF00"/>
          </a:solidFill>
          <a:ln w="9525">
            <a:solidFill>
              <a:schemeClr val="tx1"/>
            </a:solidFill>
            <a:miter lim="800000"/>
            <a:headEnd/>
            <a:tailEnd/>
          </a:ln>
        </p:spPr>
        <p:txBody>
          <a:bodyPr wrap="none" anchor="ctr"/>
          <a:lstStyle/>
          <a:p>
            <a:r>
              <a:rPr lang="ru-RU" sz="2400">
                <a:solidFill>
                  <a:srgbClr val="003399"/>
                </a:solidFill>
              </a:rPr>
              <a:t>Вш.Успех</a:t>
            </a:r>
          </a:p>
          <a:p>
            <a:r>
              <a:rPr lang="ru-RU" sz="2400">
                <a:solidFill>
                  <a:srgbClr val="003399"/>
                </a:solidFill>
              </a:rPr>
              <a:t>	Вт.Комфорт</a:t>
            </a:r>
          </a:p>
        </p:txBody>
      </p:sp>
      <p:sp>
        <p:nvSpPr>
          <p:cNvPr id="4109" name="AutoShape 13"/>
          <p:cNvSpPr>
            <a:spLocks noChangeArrowheads="1"/>
          </p:cNvSpPr>
          <p:nvPr/>
        </p:nvSpPr>
        <p:spPr bwMode="auto">
          <a:xfrm>
            <a:off x="5292725" y="2781300"/>
            <a:ext cx="615950" cy="485775"/>
          </a:xfrm>
          <a:prstGeom prst="rightArrow">
            <a:avLst>
              <a:gd name="adj1" fmla="val 50000"/>
              <a:gd name="adj2" fmla="val 31699"/>
            </a:avLst>
          </a:prstGeom>
          <a:solidFill>
            <a:srgbClr val="FFCC00"/>
          </a:solidFill>
          <a:ln w="9525">
            <a:solidFill>
              <a:srgbClr val="000000"/>
            </a:solidFill>
            <a:miter lim="800000"/>
            <a:headEnd/>
            <a:tailEnd/>
          </a:ln>
        </p:spPr>
        <p:txBody>
          <a:bodyPr/>
          <a:lstStyle/>
          <a:p>
            <a:endParaRPr lang="ru-RU">
              <a:solidFill>
                <a:srgbClr val="003399"/>
              </a:solidFill>
            </a:endParaRPr>
          </a:p>
        </p:txBody>
      </p:sp>
      <p:graphicFrame>
        <p:nvGraphicFramePr>
          <p:cNvPr id="4098" name="Object 14"/>
          <p:cNvGraphicFramePr>
            <a:graphicFrameLocks noChangeAspect="1"/>
          </p:cNvGraphicFramePr>
          <p:nvPr/>
        </p:nvGraphicFramePr>
        <p:xfrm>
          <a:off x="4427538" y="2276475"/>
          <a:ext cx="809625" cy="1800225"/>
        </p:xfrm>
        <a:graphic>
          <a:graphicData uri="http://schemas.openxmlformats.org/presentationml/2006/ole">
            <mc:AlternateContent xmlns:mc="http://schemas.openxmlformats.org/markup-compatibility/2006">
              <mc:Choice xmlns:v="urn:schemas-microsoft-com:vml" Requires="v">
                <p:oleObj spid="_x0000_s34843" name="CorelDRAW" r:id="rId3" imgW="320040" imgH="711360" progId="CorelDRAW.Graphic.13">
                  <p:embed/>
                </p:oleObj>
              </mc:Choice>
              <mc:Fallback>
                <p:oleObj name="CorelDRAW" r:id="rId3" imgW="320040" imgH="711360" progId="CorelDRAW.Graphic.13">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2276475"/>
                        <a:ext cx="80962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10" name="Line 15"/>
          <p:cNvSpPr>
            <a:spLocks noChangeShapeType="1"/>
          </p:cNvSpPr>
          <p:nvPr/>
        </p:nvSpPr>
        <p:spPr bwMode="auto">
          <a:xfrm flipH="1">
            <a:off x="3059113" y="2997200"/>
            <a:ext cx="1225550" cy="0"/>
          </a:xfrm>
          <a:prstGeom prst="line">
            <a:avLst/>
          </a:prstGeom>
          <a:noFill/>
          <a:ln w="50800">
            <a:solidFill>
              <a:schemeClr val="tx1"/>
            </a:solidFill>
            <a:round/>
            <a:headEnd/>
            <a:tailEnd type="triangle" w="lg" len="lg"/>
          </a:ln>
        </p:spPr>
        <p:txBody>
          <a:bodyPr/>
          <a:lstStyle/>
          <a:p>
            <a:endParaRPr lang="ru-RU">
              <a:solidFill>
                <a:srgbClr val="003399"/>
              </a:solidFill>
            </a:endParaRPr>
          </a:p>
        </p:txBody>
      </p:sp>
      <p:sp>
        <p:nvSpPr>
          <p:cNvPr id="4113" name="Text Box 65"/>
          <p:cNvSpPr txBox="1">
            <a:spLocks noChangeArrowheads="1"/>
          </p:cNvSpPr>
          <p:nvPr/>
        </p:nvSpPr>
        <p:spPr bwMode="auto">
          <a:xfrm>
            <a:off x="6588125" y="1628775"/>
            <a:ext cx="2376488" cy="915988"/>
          </a:xfrm>
          <a:prstGeom prst="rect">
            <a:avLst/>
          </a:prstGeom>
          <a:noFill/>
          <a:ln w="9525">
            <a:noFill/>
            <a:miter lim="800000"/>
            <a:headEnd/>
            <a:tailEnd/>
          </a:ln>
        </p:spPr>
        <p:txBody>
          <a:bodyPr wrap="none">
            <a:spAutoFit/>
          </a:bodyPr>
          <a:lstStyle/>
          <a:p>
            <a:r>
              <a:rPr lang="ru-RU">
                <a:solidFill>
                  <a:srgbClr val="003399"/>
                </a:solidFill>
              </a:rPr>
              <a:t>в личной жизни,</a:t>
            </a:r>
          </a:p>
          <a:p>
            <a:r>
              <a:rPr lang="ru-RU">
                <a:solidFill>
                  <a:srgbClr val="003399"/>
                </a:solidFill>
              </a:rPr>
              <a:t>в деловом общении,</a:t>
            </a:r>
          </a:p>
          <a:p>
            <a:r>
              <a:rPr lang="ru-RU">
                <a:solidFill>
                  <a:srgbClr val="003399"/>
                </a:solidFill>
              </a:rPr>
              <a:t>в деле</a:t>
            </a:r>
          </a:p>
        </p:txBody>
      </p:sp>
      <p:sp>
        <p:nvSpPr>
          <p:cNvPr id="4114" name="Text Box 67"/>
          <p:cNvSpPr txBox="1">
            <a:spLocks noChangeArrowheads="1"/>
          </p:cNvSpPr>
          <p:nvPr/>
        </p:nvSpPr>
        <p:spPr bwMode="auto">
          <a:xfrm>
            <a:off x="5867400" y="836613"/>
            <a:ext cx="1930400" cy="366712"/>
          </a:xfrm>
          <a:prstGeom prst="rect">
            <a:avLst/>
          </a:prstGeom>
          <a:noFill/>
          <a:ln w="9525">
            <a:noFill/>
            <a:miter lim="800000"/>
            <a:headEnd/>
            <a:tailEnd/>
          </a:ln>
        </p:spPr>
        <p:txBody>
          <a:bodyPr wrap="none">
            <a:spAutoFit/>
          </a:bodyPr>
          <a:lstStyle/>
          <a:p>
            <a:r>
              <a:rPr lang="ru-RU">
                <a:solidFill>
                  <a:srgbClr val="003399"/>
                </a:solidFill>
              </a:rPr>
              <a:t>другие средства</a:t>
            </a:r>
          </a:p>
        </p:txBody>
      </p:sp>
      <p:sp>
        <p:nvSpPr>
          <p:cNvPr id="4117" name="Text Box 82"/>
          <p:cNvSpPr txBox="1">
            <a:spLocks noChangeArrowheads="1"/>
          </p:cNvSpPr>
          <p:nvPr/>
        </p:nvSpPr>
        <p:spPr bwMode="auto">
          <a:xfrm>
            <a:off x="1357290" y="1785926"/>
            <a:ext cx="629788" cy="276999"/>
          </a:xfrm>
          <a:prstGeom prst="rect">
            <a:avLst/>
          </a:prstGeom>
          <a:noFill/>
          <a:ln w="9525">
            <a:noFill/>
            <a:miter lim="800000"/>
            <a:headEnd/>
            <a:tailEnd/>
          </a:ln>
        </p:spPr>
        <p:txBody>
          <a:bodyPr wrap="none">
            <a:spAutoFit/>
          </a:bodyPr>
          <a:lstStyle/>
          <a:p>
            <a:r>
              <a:rPr lang="ru-RU" sz="1200" dirty="0" smtClean="0">
                <a:solidFill>
                  <a:srgbClr val="003399"/>
                </a:solidFill>
              </a:rPr>
              <a:t>Облик</a:t>
            </a:r>
            <a:endParaRPr lang="ru-RU" sz="1200" dirty="0">
              <a:solidFill>
                <a:srgbClr val="003399"/>
              </a:solidFill>
            </a:endParaRPr>
          </a:p>
        </p:txBody>
      </p:sp>
      <p:sp>
        <p:nvSpPr>
          <p:cNvPr id="4118" name="AutoShape 90"/>
          <p:cNvSpPr>
            <a:spLocks noChangeArrowheads="1"/>
          </p:cNvSpPr>
          <p:nvPr/>
        </p:nvSpPr>
        <p:spPr bwMode="auto">
          <a:xfrm>
            <a:off x="755650" y="3284538"/>
            <a:ext cx="503238" cy="720725"/>
          </a:xfrm>
          <a:prstGeom prst="flowChartMerge">
            <a:avLst/>
          </a:prstGeom>
          <a:solidFill>
            <a:schemeClr val="accent2"/>
          </a:solidFill>
          <a:ln w="9525">
            <a:solidFill>
              <a:schemeClr val="tx1"/>
            </a:solidFill>
            <a:miter lim="800000"/>
            <a:headEnd/>
            <a:tailEnd/>
          </a:ln>
        </p:spPr>
        <p:txBody>
          <a:bodyPr wrap="none" anchor="ctr"/>
          <a:lstStyle/>
          <a:p>
            <a:endParaRPr lang="ru-RU">
              <a:solidFill>
                <a:srgbClr val="003399"/>
              </a:solidFill>
            </a:endParaRPr>
          </a:p>
        </p:txBody>
      </p:sp>
      <p:sp>
        <p:nvSpPr>
          <p:cNvPr id="4119" name="AutoShape 92"/>
          <p:cNvSpPr>
            <a:spLocks noChangeArrowheads="1"/>
          </p:cNvSpPr>
          <p:nvPr/>
        </p:nvSpPr>
        <p:spPr bwMode="auto">
          <a:xfrm>
            <a:off x="611188" y="2852738"/>
            <a:ext cx="792162" cy="431800"/>
          </a:xfrm>
          <a:prstGeom prst="rtTriangle">
            <a:avLst/>
          </a:prstGeom>
          <a:solidFill>
            <a:schemeClr val="accent2"/>
          </a:solidFill>
          <a:ln w="9525">
            <a:solidFill>
              <a:schemeClr val="tx1"/>
            </a:solidFill>
            <a:miter lim="800000"/>
            <a:headEnd/>
            <a:tailEnd/>
          </a:ln>
        </p:spPr>
        <p:txBody>
          <a:bodyPr wrap="none" anchor="ctr"/>
          <a:lstStyle/>
          <a:p>
            <a:endParaRPr lang="ru-RU">
              <a:solidFill>
                <a:srgbClr val="003399"/>
              </a:solidFill>
            </a:endParaRPr>
          </a:p>
        </p:txBody>
      </p:sp>
      <p:sp>
        <p:nvSpPr>
          <p:cNvPr id="4120" name="AutoShape 93"/>
          <p:cNvSpPr>
            <a:spLocks noChangeArrowheads="1"/>
          </p:cNvSpPr>
          <p:nvPr/>
        </p:nvSpPr>
        <p:spPr bwMode="auto">
          <a:xfrm flipH="1" flipV="1">
            <a:off x="611188" y="2852738"/>
            <a:ext cx="792162" cy="433387"/>
          </a:xfrm>
          <a:prstGeom prst="rtTriangle">
            <a:avLst/>
          </a:prstGeom>
          <a:solidFill>
            <a:schemeClr val="accent2"/>
          </a:solidFill>
          <a:ln w="9525">
            <a:solidFill>
              <a:schemeClr val="tx1"/>
            </a:solidFill>
            <a:miter lim="800000"/>
            <a:headEnd/>
            <a:tailEnd/>
          </a:ln>
        </p:spPr>
        <p:txBody>
          <a:bodyPr wrap="none" anchor="ctr"/>
          <a:lstStyle/>
          <a:p>
            <a:endParaRPr lang="ru-RU">
              <a:solidFill>
                <a:srgbClr val="003399"/>
              </a:solidFill>
            </a:endParaRPr>
          </a:p>
        </p:txBody>
      </p:sp>
      <p:sp>
        <p:nvSpPr>
          <p:cNvPr id="4121" name="Oval 94"/>
          <p:cNvSpPr>
            <a:spLocks noChangeArrowheads="1"/>
          </p:cNvSpPr>
          <p:nvPr/>
        </p:nvSpPr>
        <p:spPr bwMode="auto">
          <a:xfrm>
            <a:off x="755650" y="2349500"/>
            <a:ext cx="503238" cy="503238"/>
          </a:xfrm>
          <a:prstGeom prst="ellipse">
            <a:avLst/>
          </a:prstGeom>
          <a:solidFill>
            <a:schemeClr val="accent2"/>
          </a:solidFill>
          <a:ln w="9525">
            <a:solidFill>
              <a:schemeClr val="tx1"/>
            </a:solidFill>
            <a:round/>
            <a:headEnd/>
            <a:tailEnd/>
          </a:ln>
        </p:spPr>
        <p:txBody>
          <a:bodyPr wrap="none" anchor="ctr"/>
          <a:lstStyle/>
          <a:p>
            <a:endParaRPr lang="ru-RU">
              <a:solidFill>
                <a:srgbClr val="003399"/>
              </a:solidFill>
            </a:endParaRPr>
          </a:p>
        </p:txBody>
      </p:sp>
      <p:sp>
        <p:nvSpPr>
          <p:cNvPr id="4122" name="AutoShape 96"/>
          <p:cNvSpPr>
            <a:spLocks noChangeArrowheads="1"/>
          </p:cNvSpPr>
          <p:nvPr/>
        </p:nvSpPr>
        <p:spPr bwMode="auto">
          <a:xfrm>
            <a:off x="1331913" y="2565400"/>
            <a:ext cx="431800" cy="431800"/>
          </a:xfrm>
          <a:prstGeom prst="smileyFace">
            <a:avLst>
              <a:gd name="adj" fmla="val 4653"/>
            </a:avLst>
          </a:prstGeom>
          <a:solidFill>
            <a:schemeClr val="accent1"/>
          </a:solidFill>
          <a:ln w="9525">
            <a:solidFill>
              <a:schemeClr val="tx1"/>
            </a:solidFill>
            <a:round/>
            <a:headEnd/>
            <a:tailEnd/>
          </a:ln>
        </p:spPr>
        <p:txBody>
          <a:bodyPr wrap="none" anchor="ctr"/>
          <a:lstStyle/>
          <a:p>
            <a:endParaRPr lang="ru-RU">
              <a:solidFill>
                <a:srgbClr val="003399"/>
              </a:solidFill>
            </a:endParaRPr>
          </a:p>
        </p:txBody>
      </p:sp>
      <p:sp>
        <p:nvSpPr>
          <p:cNvPr id="18" name="Скругленный прямоугольник 17"/>
          <p:cNvSpPr/>
          <p:nvPr/>
        </p:nvSpPr>
        <p:spPr>
          <a:xfrm>
            <a:off x="2500298" y="2143116"/>
            <a:ext cx="2000264"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3399"/>
                </a:solidFill>
              </a:rPr>
              <a:t>Личное обаяние</a:t>
            </a:r>
          </a:p>
          <a:p>
            <a:pPr algn="r"/>
            <a:r>
              <a:rPr lang="ru-RU" dirty="0" smtClean="0">
                <a:solidFill>
                  <a:srgbClr val="003399"/>
                </a:solidFill>
              </a:rPr>
              <a:t>+ оценка</a:t>
            </a:r>
            <a:endParaRPr lang="ru-RU" dirty="0">
              <a:solidFill>
                <a:srgbClr val="003399"/>
              </a:solidFill>
            </a:endParaRPr>
          </a:p>
        </p:txBody>
      </p:sp>
      <p:sp>
        <p:nvSpPr>
          <p:cNvPr id="19" name="Text Box 82"/>
          <p:cNvSpPr txBox="1">
            <a:spLocks noChangeArrowheads="1"/>
          </p:cNvSpPr>
          <p:nvPr/>
        </p:nvSpPr>
        <p:spPr bwMode="auto">
          <a:xfrm>
            <a:off x="1357290" y="1785926"/>
            <a:ext cx="674688" cy="639762"/>
          </a:xfrm>
          <a:prstGeom prst="rect">
            <a:avLst/>
          </a:prstGeom>
          <a:noFill/>
          <a:ln w="9525">
            <a:noFill/>
            <a:miter lim="800000"/>
            <a:headEnd/>
            <a:tailEnd/>
          </a:ln>
        </p:spPr>
        <p:txBody>
          <a:bodyPr wrap="none">
            <a:spAutoFit/>
          </a:bodyPr>
          <a:lstStyle/>
          <a:p>
            <a:r>
              <a:rPr lang="ru-RU" sz="1200" dirty="0">
                <a:solidFill>
                  <a:srgbClr val="003399"/>
                </a:solidFill>
              </a:rPr>
              <a:t>Облик</a:t>
            </a:r>
          </a:p>
          <a:p>
            <a:r>
              <a:rPr lang="ru-RU" sz="1200" dirty="0">
                <a:solidFill>
                  <a:srgbClr val="003399"/>
                </a:solidFill>
              </a:rPr>
              <a:t>Стиль</a:t>
            </a:r>
          </a:p>
          <a:p>
            <a:r>
              <a:rPr lang="ru-RU" sz="1200" dirty="0">
                <a:solidFill>
                  <a:srgbClr val="003399"/>
                </a:solidFill>
              </a:rPr>
              <a:t>Имидж</a:t>
            </a:r>
          </a:p>
        </p:txBody>
      </p:sp>
      <p:sp>
        <p:nvSpPr>
          <p:cNvPr id="20" name="Скругленный прямоугольник 19"/>
          <p:cNvSpPr/>
          <p:nvPr/>
        </p:nvSpPr>
        <p:spPr>
          <a:xfrm>
            <a:off x="2500298" y="1714488"/>
            <a:ext cx="200026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3399"/>
                </a:solidFill>
              </a:rPr>
              <a:t>гибкость</a:t>
            </a:r>
            <a:endParaRPr lang="ru-RU" dirty="0">
              <a:solidFill>
                <a:srgbClr val="003399"/>
              </a:solidFill>
            </a:endParaRPr>
          </a:p>
        </p:txBody>
      </p:sp>
      <p:sp>
        <p:nvSpPr>
          <p:cNvPr id="21" name="Скругленный прямоугольник 20"/>
          <p:cNvSpPr/>
          <p:nvPr/>
        </p:nvSpPr>
        <p:spPr>
          <a:xfrm>
            <a:off x="2500298" y="1428736"/>
            <a:ext cx="200026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3399"/>
                </a:solidFill>
              </a:rPr>
              <a:t>много разных</a:t>
            </a:r>
            <a:endParaRPr lang="ru-RU" dirty="0">
              <a:solidFill>
                <a:srgbClr val="003399"/>
              </a:solidFill>
            </a:endParaRPr>
          </a:p>
        </p:txBody>
      </p:sp>
      <p:sp>
        <p:nvSpPr>
          <p:cNvPr id="22" name="Text Box 68"/>
          <p:cNvSpPr txBox="1">
            <a:spLocks noChangeArrowheads="1"/>
          </p:cNvSpPr>
          <p:nvPr/>
        </p:nvSpPr>
        <p:spPr bwMode="auto">
          <a:xfrm>
            <a:off x="3851275" y="3716338"/>
            <a:ext cx="1228725" cy="366712"/>
          </a:xfrm>
          <a:prstGeom prst="rect">
            <a:avLst/>
          </a:prstGeom>
          <a:noFill/>
          <a:ln w="9525">
            <a:noFill/>
            <a:miter lim="800000"/>
            <a:headEnd/>
            <a:tailEnd/>
          </a:ln>
        </p:spPr>
        <p:txBody>
          <a:bodyPr wrap="none">
            <a:spAutoFit/>
          </a:bodyPr>
          <a:lstStyle/>
          <a:p>
            <a:r>
              <a:rPr lang="ru-RU" dirty="0">
                <a:solidFill>
                  <a:srgbClr val="003399"/>
                </a:solidFill>
              </a:rPr>
              <a:t>ожидания</a:t>
            </a:r>
          </a:p>
        </p:txBody>
      </p:sp>
      <p:sp>
        <p:nvSpPr>
          <p:cNvPr id="23" name="Скругленный прямоугольник 22"/>
          <p:cNvSpPr/>
          <p:nvPr/>
        </p:nvSpPr>
        <p:spPr>
          <a:xfrm>
            <a:off x="2500298" y="1142984"/>
            <a:ext cx="200026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rgbClr val="003399"/>
                </a:solidFill>
              </a:rPr>
              <a:t>соотв. ожиданиям</a:t>
            </a:r>
            <a:endParaRPr lang="ru-RU" sz="1600" dirty="0">
              <a:solidFill>
                <a:srgbClr val="003399"/>
              </a:solidFill>
            </a:endParaRPr>
          </a:p>
        </p:txBody>
      </p:sp>
      <p:sp>
        <p:nvSpPr>
          <p:cNvPr id="24" name="Скругленный прямоугольник 23"/>
          <p:cNvSpPr/>
          <p:nvPr/>
        </p:nvSpPr>
        <p:spPr>
          <a:xfrm>
            <a:off x="2500298" y="857232"/>
            <a:ext cx="200026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3399"/>
                </a:solidFill>
              </a:rPr>
              <a:t>естественность</a:t>
            </a:r>
            <a:endParaRPr lang="ru-RU" dirty="0">
              <a:solidFill>
                <a:srgbClr val="003399"/>
              </a:solidFill>
            </a:endParaRPr>
          </a:p>
        </p:txBody>
      </p:sp>
      <p:sp>
        <p:nvSpPr>
          <p:cNvPr id="25" name="Скругленный прямоугольник 24"/>
          <p:cNvSpPr/>
          <p:nvPr/>
        </p:nvSpPr>
        <p:spPr>
          <a:xfrm>
            <a:off x="4429124" y="642918"/>
            <a:ext cx="2000264"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rgbClr val="003399"/>
                </a:solidFill>
              </a:rPr>
              <a:t>Не напряженность, </a:t>
            </a:r>
            <a:br>
              <a:rPr lang="ru-RU" sz="1400" dirty="0" smtClean="0">
                <a:solidFill>
                  <a:srgbClr val="003399"/>
                </a:solidFill>
              </a:rPr>
            </a:br>
            <a:r>
              <a:rPr lang="ru-RU" sz="1400" dirty="0" err="1" smtClean="0">
                <a:solidFill>
                  <a:srgbClr val="003399"/>
                </a:solidFill>
              </a:rPr>
              <a:t>внутр</a:t>
            </a:r>
            <a:r>
              <a:rPr lang="ru-RU" sz="1400" dirty="0" smtClean="0">
                <a:solidFill>
                  <a:srgbClr val="003399"/>
                </a:solidFill>
              </a:rPr>
              <a:t>. свобода</a:t>
            </a:r>
            <a:endParaRPr lang="ru-RU" sz="1400" dirty="0">
              <a:solidFill>
                <a:srgbClr val="003399"/>
              </a:solidFill>
            </a:endParaRPr>
          </a:p>
        </p:txBody>
      </p:sp>
      <p:sp>
        <p:nvSpPr>
          <p:cNvPr id="26" name="Text Box 68"/>
          <p:cNvSpPr txBox="1">
            <a:spLocks noChangeArrowheads="1"/>
          </p:cNvSpPr>
          <p:nvPr/>
        </p:nvSpPr>
        <p:spPr bwMode="auto">
          <a:xfrm>
            <a:off x="357158" y="1214422"/>
            <a:ext cx="930063" cy="369332"/>
          </a:xfrm>
          <a:prstGeom prst="rect">
            <a:avLst/>
          </a:prstGeom>
          <a:noFill/>
          <a:ln w="9525">
            <a:noFill/>
            <a:miter lim="800000"/>
            <a:headEnd/>
            <a:tailEnd/>
          </a:ln>
        </p:spPr>
        <p:txBody>
          <a:bodyPr wrap="none">
            <a:spAutoFit/>
          </a:bodyPr>
          <a:lstStyle/>
          <a:p>
            <a:r>
              <a:rPr lang="ru-RU" dirty="0" smtClean="0">
                <a:solidFill>
                  <a:srgbClr val="003399"/>
                </a:solidFill>
              </a:rPr>
              <a:t>Актер?</a:t>
            </a:r>
            <a:endParaRPr lang="ru-RU" dirty="0">
              <a:solidFill>
                <a:srgbClr val="003399"/>
              </a:solidFill>
            </a:endParaRPr>
          </a:p>
        </p:txBody>
      </p:sp>
      <p:sp>
        <p:nvSpPr>
          <p:cNvPr id="27" name="Скругленный прямоугольник 26"/>
          <p:cNvSpPr/>
          <p:nvPr/>
        </p:nvSpPr>
        <p:spPr>
          <a:xfrm>
            <a:off x="2500298" y="4071942"/>
            <a:ext cx="200026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3399"/>
                </a:solidFill>
              </a:rPr>
              <a:t>неловко</a:t>
            </a:r>
            <a:endParaRPr lang="ru-RU" dirty="0">
              <a:solidFill>
                <a:srgbClr val="003399"/>
              </a:solidFill>
            </a:endParaRPr>
          </a:p>
        </p:txBody>
      </p:sp>
      <p:sp>
        <p:nvSpPr>
          <p:cNvPr id="28" name="Скругленный прямоугольник 27"/>
          <p:cNvSpPr/>
          <p:nvPr/>
        </p:nvSpPr>
        <p:spPr>
          <a:xfrm>
            <a:off x="4429124" y="4214818"/>
            <a:ext cx="200026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rgbClr val="003399"/>
                </a:solidFill>
              </a:rPr>
              <a:t>Не органично</a:t>
            </a:r>
            <a:endParaRPr lang="ru-RU" sz="1400" dirty="0">
              <a:solidFill>
                <a:srgbClr val="003399"/>
              </a:solidFill>
            </a:endParaRPr>
          </a:p>
        </p:txBody>
      </p:sp>
      <p:sp>
        <p:nvSpPr>
          <p:cNvPr id="29" name="Скругленный прямоугольник 28"/>
          <p:cNvSpPr/>
          <p:nvPr/>
        </p:nvSpPr>
        <p:spPr>
          <a:xfrm>
            <a:off x="2500298" y="4429132"/>
            <a:ext cx="200026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3399"/>
                </a:solidFill>
              </a:rPr>
              <a:t>переигрываете</a:t>
            </a:r>
            <a:endParaRPr lang="ru-RU" dirty="0">
              <a:solidFill>
                <a:srgbClr val="003399"/>
              </a:solidFill>
            </a:endParaRPr>
          </a:p>
        </p:txBody>
      </p:sp>
      <p:sp>
        <p:nvSpPr>
          <p:cNvPr id="30" name="Скругленный прямоугольник 29"/>
          <p:cNvSpPr/>
          <p:nvPr/>
        </p:nvSpPr>
        <p:spPr>
          <a:xfrm>
            <a:off x="2500298" y="4786322"/>
            <a:ext cx="221457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rgbClr val="003399"/>
                </a:solidFill>
              </a:rPr>
              <a:t>одеваете неблизкое</a:t>
            </a:r>
            <a:endParaRPr lang="ru-RU" sz="1600" dirty="0">
              <a:solidFill>
                <a:srgbClr val="003399"/>
              </a:solidFill>
            </a:endParaRPr>
          </a:p>
        </p:txBody>
      </p:sp>
      <p:sp>
        <p:nvSpPr>
          <p:cNvPr id="31" name="Скругленный прямоугольник 30"/>
          <p:cNvSpPr/>
          <p:nvPr/>
        </p:nvSpPr>
        <p:spPr>
          <a:xfrm>
            <a:off x="1571604" y="3143248"/>
            <a:ext cx="2857520"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3399"/>
                </a:solidFill>
              </a:rPr>
              <a:t>Фальшь, наигранность</a:t>
            </a:r>
          </a:p>
          <a:p>
            <a:pPr algn="r"/>
            <a:r>
              <a:rPr lang="en-US" dirty="0" smtClean="0">
                <a:solidFill>
                  <a:srgbClr val="003399"/>
                </a:solidFill>
              </a:rPr>
              <a:t>-</a:t>
            </a:r>
            <a:r>
              <a:rPr lang="ru-RU" dirty="0" smtClean="0">
                <a:solidFill>
                  <a:srgbClr val="003399"/>
                </a:solidFill>
              </a:rPr>
              <a:t> оценка</a:t>
            </a:r>
            <a:endParaRPr lang="ru-RU" dirty="0">
              <a:solidFill>
                <a:srgbClr val="003399"/>
              </a:solidFill>
            </a:endParaRPr>
          </a:p>
        </p:txBody>
      </p:sp>
      <p:grpSp>
        <p:nvGrpSpPr>
          <p:cNvPr id="2" name="Группа 45"/>
          <p:cNvGrpSpPr/>
          <p:nvPr/>
        </p:nvGrpSpPr>
        <p:grpSpPr>
          <a:xfrm>
            <a:off x="214282" y="1857364"/>
            <a:ext cx="1546256" cy="2605099"/>
            <a:chOff x="214282" y="1857364"/>
            <a:chExt cx="1546256" cy="2605099"/>
          </a:xfrm>
        </p:grpSpPr>
        <p:sp>
          <p:nvSpPr>
            <p:cNvPr id="47" name="AutoShape 90"/>
            <p:cNvSpPr>
              <a:spLocks noChangeArrowheads="1"/>
            </p:cNvSpPr>
            <p:nvPr/>
          </p:nvSpPr>
          <p:spPr bwMode="auto">
            <a:xfrm>
              <a:off x="755650" y="3284538"/>
              <a:ext cx="503238" cy="720725"/>
            </a:xfrm>
            <a:prstGeom prst="flowChartMerge">
              <a:avLst/>
            </a:prstGeom>
            <a:solidFill>
              <a:schemeClr val="accent2"/>
            </a:solidFill>
            <a:ln w="9525">
              <a:solidFill>
                <a:schemeClr val="tx1"/>
              </a:solidFill>
              <a:miter lim="800000"/>
              <a:headEnd/>
              <a:tailEnd/>
            </a:ln>
          </p:spPr>
          <p:txBody>
            <a:bodyPr wrap="none" anchor="ctr"/>
            <a:lstStyle/>
            <a:p>
              <a:endParaRPr lang="ru-RU">
                <a:solidFill>
                  <a:srgbClr val="003399"/>
                </a:solidFill>
              </a:endParaRPr>
            </a:p>
          </p:txBody>
        </p:sp>
        <p:sp>
          <p:nvSpPr>
            <p:cNvPr id="48" name="AutoShape 92"/>
            <p:cNvSpPr>
              <a:spLocks noChangeArrowheads="1"/>
            </p:cNvSpPr>
            <p:nvPr/>
          </p:nvSpPr>
          <p:spPr bwMode="auto">
            <a:xfrm>
              <a:off x="611188" y="2852738"/>
              <a:ext cx="792162" cy="431800"/>
            </a:xfrm>
            <a:prstGeom prst="rtTriangle">
              <a:avLst/>
            </a:prstGeom>
            <a:solidFill>
              <a:schemeClr val="accent2"/>
            </a:solidFill>
            <a:ln w="9525">
              <a:solidFill>
                <a:schemeClr val="tx1"/>
              </a:solidFill>
              <a:miter lim="800000"/>
              <a:headEnd/>
              <a:tailEnd/>
            </a:ln>
          </p:spPr>
          <p:txBody>
            <a:bodyPr wrap="none" anchor="ctr"/>
            <a:lstStyle/>
            <a:p>
              <a:endParaRPr lang="ru-RU">
                <a:solidFill>
                  <a:srgbClr val="003399"/>
                </a:solidFill>
              </a:endParaRPr>
            </a:p>
          </p:txBody>
        </p:sp>
        <p:sp>
          <p:nvSpPr>
            <p:cNvPr id="49" name="AutoShape 93"/>
            <p:cNvSpPr>
              <a:spLocks noChangeArrowheads="1"/>
            </p:cNvSpPr>
            <p:nvPr/>
          </p:nvSpPr>
          <p:spPr bwMode="auto">
            <a:xfrm flipH="1" flipV="1">
              <a:off x="611188" y="2852738"/>
              <a:ext cx="792162" cy="433387"/>
            </a:xfrm>
            <a:prstGeom prst="rtTriangle">
              <a:avLst/>
            </a:prstGeom>
            <a:solidFill>
              <a:schemeClr val="accent1"/>
            </a:solidFill>
            <a:ln w="9525">
              <a:solidFill>
                <a:schemeClr val="tx1"/>
              </a:solidFill>
              <a:miter lim="800000"/>
              <a:headEnd/>
              <a:tailEnd/>
            </a:ln>
          </p:spPr>
          <p:txBody>
            <a:bodyPr wrap="none" anchor="ctr"/>
            <a:lstStyle/>
            <a:p>
              <a:endParaRPr lang="ru-RU">
                <a:solidFill>
                  <a:srgbClr val="003399"/>
                </a:solidFill>
              </a:endParaRPr>
            </a:p>
          </p:txBody>
        </p:sp>
        <p:sp>
          <p:nvSpPr>
            <p:cNvPr id="50" name="Oval 94"/>
            <p:cNvSpPr>
              <a:spLocks noChangeArrowheads="1"/>
            </p:cNvSpPr>
            <p:nvPr/>
          </p:nvSpPr>
          <p:spPr bwMode="auto">
            <a:xfrm>
              <a:off x="755650" y="2349500"/>
              <a:ext cx="503238" cy="503238"/>
            </a:xfrm>
            <a:prstGeom prst="ellipse">
              <a:avLst/>
            </a:prstGeom>
            <a:solidFill>
              <a:schemeClr val="accent1"/>
            </a:solidFill>
            <a:ln w="9525">
              <a:solidFill>
                <a:schemeClr val="tx1"/>
              </a:solidFill>
              <a:round/>
              <a:headEnd/>
              <a:tailEnd/>
            </a:ln>
          </p:spPr>
          <p:txBody>
            <a:bodyPr wrap="none" anchor="ctr"/>
            <a:lstStyle/>
            <a:p>
              <a:endParaRPr lang="ru-RU">
                <a:solidFill>
                  <a:srgbClr val="003399"/>
                </a:solidFill>
              </a:endParaRPr>
            </a:p>
          </p:txBody>
        </p:sp>
        <p:sp>
          <p:nvSpPr>
            <p:cNvPr id="51" name="Text Box 11"/>
            <p:cNvSpPr txBox="1">
              <a:spLocks noChangeArrowheads="1"/>
            </p:cNvSpPr>
            <p:nvPr/>
          </p:nvSpPr>
          <p:spPr bwMode="auto">
            <a:xfrm>
              <a:off x="214282" y="1857364"/>
              <a:ext cx="1223962" cy="457200"/>
            </a:xfrm>
            <a:prstGeom prst="rect">
              <a:avLst/>
            </a:prstGeom>
            <a:noFill/>
            <a:ln w="9525">
              <a:noFill/>
              <a:miter lim="800000"/>
              <a:headEnd/>
              <a:tailEnd/>
            </a:ln>
          </p:spPr>
          <p:txBody>
            <a:bodyPr>
              <a:spAutoFit/>
            </a:bodyPr>
            <a:lstStyle/>
            <a:p>
              <a:r>
                <a:rPr lang="ru-RU" sz="1200">
                  <a:solidFill>
                    <a:srgbClr val="003399"/>
                  </a:solidFill>
                </a:rPr>
                <a:t>Часть </a:t>
              </a:r>
            </a:p>
            <a:p>
              <a:r>
                <a:rPr lang="ru-RU" sz="1200">
                  <a:solidFill>
                    <a:srgbClr val="003399"/>
                  </a:solidFill>
                </a:rPr>
                <a:t>изменяемая</a:t>
              </a:r>
            </a:p>
          </p:txBody>
        </p:sp>
        <p:sp>
          <p:nvSpPr>
            <p:cNvPr id="52" name="Text Box 2"/>
            <p:cNvSpPr txBox="1">
              <a:spLocks noChangeArrowheads="1"/>
            </p:cNvSpPr>
            <p:nvPr/>
          </p:nvSpPr>
          <p:spPr bwMode="auto">
            <a:xfrm>
              <a:off x="468313" y="4005263"/>
              <a:ext cx="1292225" cy="457200"/>
            </a:xfrm>
            <a:prstGeom prst="rect">
              <a:avLst/>
            </a:prstGeom>
            <a:noFill/>
            <a:ln w="9525">
              <a:noFill/>
              <a:miter lim="800000"/>
              <a:headEnd/>
              <a:tailEnd/>
            </a:ln>
          </p:spPr>
          <p:txBody>
            <a:bodyPr wrap="none">
              <a:spAutoFit/>
            </a:bodyPr>
            <a:lstStyle/>
            <a:p>
              <a:r>
                <a:rPr lang="ru-RU" sz="1200" dirty="0">
                  <a:solidFill>
                    <a:srgbClr val="003399"/>
                  </a:solidFill>
                </a:rPr>
                <a:t>Часть личности</a:t>
              </a:r>
            </a:p>
            <a:p>
              <a:r>
                <a:rPr lang="ru-RU" sz="1200" dirty="0">
                  <a:solidFill>
                    <a:srgbClr val="003399"/>
                  </a:solidFill>
                </a:rPr>
                <a:t>неизменная</a:t>
              </a:r>
            </a:p>
          </p:txBody>
        </p:sp>
      </p:grpSp>
      <p:sp>
        <p:nvSpPr>
          <p:cNvPr id="53" name="Arc 16"/>
          <p:cNvSpPr>
            <a:spLocks/>
          </p:cNvSpPr>
          <p:nvPr/>
        </p:nvSpPr>
        <p:spPr bwMode="auto">
          <a:xfrm rot="12051947" flipV="1">
            <a:off x="1163795" y="1111212"/>
            <a:ext cx="1172808" cy="1135116"/>
          </a:xfrm>
          <a:custGeom>
            <a:avLst/>
            <a:gdLst>
              <a:gd name="T0" fmla="*/ 0 w 32134"/>
              <a:gd name="T1" fmla="*/ 8987729 h 28704"/>
              <a:gd name="T2" fmla="*/ 116827922 w 32134"/>
              <a:gd name="T3" fmla="*/ 94051450 h 28704"/>
              <a:gd name="T4" fmla="*/ 39786160 w 32134"/>
              <a:gd name="T5" fmla="*/ 70774516 h 28704"/>
              <a:gd name="T6" fmla="*/ 0 60000 65536"/>
              <a:gd name="T7" fmla="*/ 0 60000 65536"/>
              <a:gd name="T8" fmla="*/ 0 60000 65536"/>
              <a:gd name="T9" fmla="*/ 0 w 32134"/>
              <a:gd name="T10" fmla="*/ 0 h 28704"/>
              <a:gd name="T11" fmla="*/ 32134 w 32134"/>
              <a:gd name="T12" fmla="*/ 28704 h 28704"/>
            </a:gdLst>
            <a:ahLst/>
            <a:cxnLst>
              <a:cxn ang="T6">
                <a:pos x="T0" y="T1"/>
              </a:cxn>
              <a:cxn ang="T7">
                <a:pos x="T2" y="T3"/>
              </a:cxn>
              <a:cxn ang="T8">
                <a:pos x="T4" y="T5"/>
              </a:cxn>
            </a:cxnLst>
            <a:rect l="T9" t="T10" r="T11" b="T12"/>
            <a:pathLst>
              <a:path w="32134" h="28704" fill="none" extrusionOk="0">
                <a:moveTo>
                  <a:pt x="-1" y="2742"/>
                </a:moveTo>
                <a:cubicBezTo>
                  <a:pt x="3219" y="944"/>
                  <a:pt x="6846" y="-1"/>
                  <a:pt x="10534" y="0"/>
                </a:cubicBezTo>
                <a:cubicBezTo>
                  <a:pt x="22463" y="0"/>
                  <a:pt x="32134" y="9670"/>
                  <a:pt x="32134" y="21600"/>
                </a:cubicBezTo>
                <a:cubicBezTo>
                  <a:pt x="32134" y="24018"/>
                  <a:pt x="31727" y="26420"/>
                  <a:pt x="30932" y="28704"/>
                </a:cubicBezTo>
              </a:path>
              <a:path w="32134" h="28704" stroke="0" extrusionOk="0">
                <a:moveTo>
                  <a:pt x="-1" y="2742"/>
                </a:moveTo>
                <a:cubicBezTo>
                  <a:pt x="3219" y="944"/>
                  <a:pt x="6846" y="-1"/>
                  <a:pt x="10534" y="0"/>
                </a:cubicBezTo>
                <a:cubicBezTo>
                  <a:pt x="22463" y="0"/>
                  <a:pt x="32134" y="9670"/>
                  <a:pt x="32134" y="21600"/>
                </a:cubicBezTo>
                <a:cubicBezTo>
                  <a:pt x="32134" y="24018"/>
                  <a:pt x="31727" y="26420"/>
                  <a:pt x="30932" y="28704"/>
                </a:cubicBezTo>
                <a:lnTo>
                  <a:pt x="10534" y="21600"/>
                </a:lnTo>
                <a:close/>
              </a:path>
            </a:pathLst>
          </a:custGeom>
          <a:noFill/>
          <a:ln w="50800">
            <a:solidFill>
              <a:srgbClr val="FF0000"/>
            </a:solidFill>
            <a:round/>
            <a:headEnd type="triangle" w="lg" len="lg"/>
            <a:tailEnd/>
          </a:ln>
        </p:spPr>
        <p:txBody>
          <a:bodyPr/>
          <a:lstStyle/>
          <a:p>
            <a:endParaRPr lang="ru-RU">
              <a:solidFill>
                <a:srgbClr val="003399"/>
              </a:solidFill>
            </a:endParaRPr>
          </a:p>
        </p:txBody>
      </p:sp>
      <p:sp>
        <p:nvSpPr>
          <p:cNvPr id="54" name="Arc 16"/>
          <p:cNvSpPr>
            <a:spLocks/>
          </p:cNvSpPr>
          <p:nvPr/>
        </p:nvSpPr>
        <p:spPr bwMode="auto">
          <a:xfrm rot="20007608" flipH="1" flipV="1">
            <a:off x="899942" y="4350434"/>
            <a:ext cx="1029115" cy="433909"/>
          </a:xfrm>
          <a:custGeom>
            <a:avLst/>
            <a:gdLst>
              <a:gd name="T0" fmla="*/ 0 w 32134"/>
              <a:gd name="T1" fmla="*/ 8987729 h 28704"/>
              <a:gd name="T2" fmla="*/ 116827922 w 32134"/>
              <a:gd name="T3" fmla="*/ 94051450 h 28704"/>
              <a:gd name="T4" fmla="*/ 39786160 w 32134"/>
              <a:gd name="T5" fmla="*/ 70774516 h 28704"/>
              <a:gd name="T6" fmla="*/ 0 60000 65536"/>
              <a:gd name="T7" fmla="*/ 0 60000 65536"/>
              <a:gd name="T8" fmla="*/ 0 60000 65536"/>
              <a:gd name="T9" fmla="*/ 0 w 32134"/>
              <a:gd name="T10" fmla="*/ 0 h 28704"/>
              <a:gd name="T11" fmla="*/ 32134 w 32134"/>
              <a:gd name="T12" fmla="*/ 28704 h 28704"/>
            </a:gdLst>
            <a:ahLst/>
            <a:cxnLst>
              <a:cxn ang="T6">
                <a:pos x="T0" y="T1"/>
              </a:cxn>
              <a:cxn ang="T7">
                <a:pos x="T2" y="T3"/>
              </a:cxn>
              <a:cxn ang="T8">
                <a:pos x="T4" y="T5"/>
              </a:cxn>
            </a:cxnLst>
            <a:rect l="T9" t="T10" r="T11" b="T12"/>
            <a:pathLst>
              <a:path w="32134" h="28704" fill="none" extrusionOk="0">
                <a:moveTo>
                  <a:pt x="-1" y="2742"/>
                </a:moveTo>
                <a:cubicBezTo>
                  <a:pt x="3219" y="944"/>
                  <a:pt x="6846" y="-1"/>
                  <a:pt x="10534" y="0"/>
                </a:cubicBezTo>
                <a:cubicBezTo>
                  <a:pt x="22463" y="0"/>
                  <a:pt x="32134" y="9670"/>
                  <a:pt x="32134" y="21600"/>
                </a:cubicBezTo>
                <a:cubicBezTo>
                  <a:pt x="32134" y="24018"/>
                  <a:pt x="31727" y="26420"/>
                  <a:pt x="30932" y="28704"/>
                </a:cubicBezTo>
              </a:path>
              <a:path w="32134" h="28704" stroke="0" extrusionOk="0">
                <a:moveTo>
                  <a:pt x="-1" y="2742"/>
                </a:moveTo>
                <a:cubicBezTo>
                  <a:pt x="3219" y="944"/>
                  <a:pt x="6846" y="-1"/>
                  <a:pt x="10534" y="0"/>
                </a:cubicBezTo>
                <a:cubicBezTo>
                  <a:pt x="22463" y="0"/>
                  <a:pt x="32134" y="9670"/>
                  <a:pt x="32134" y="21600"/>
                </a:cubicBezTo>
                <a:cubicBezTo>
                  <a:pt x="32134" y="24018"/>
                  <a:pt x="31727" y="26420"/>
                  <a:pt x="30932" y="28704"/>
                </a:cubicBezTo>
                <a:lnTo>
                  <a:pt x="10534" y="21600"/>
                </a:lnTo>
                <a:close/>
              </a:path>
            </a:pathLst>
          </a:custGeom>
          <a:noFill/>
          <a:ln w="50800">
            <a:solidFill>
              <a:srgbClr val="FF0000"/>
            </a:solidFill>
            <a:round/>
            <a:headEnd type="triangle" w="lg" len="lg"/>
            <a:tailEnd/>
          </a:ln>
        </p:spPr>
        <p:txBody>
          <a:bodyPr/>
          <a:lstStyle/>
          <a:p>
            <a:endParaRPr lang="ru-RU">
              <a:solidFill>
                <a:srgbClr val="00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4108"/>
                                        </p:tgtEl>
                                      </p:cBhvr>
                                    </p:animEffect>
                                    <p:set>
                                      <p:cBhvr>
                                        <p:cTn id="12" dur="1" fill="hold">
                                          <p:stCondLst>
                                            <p:cond delay="1999"/>
                                          </p:stCondLst>
                                        </p:cTn>
                                        <p:tgtEl>
                                          <p:spTgt spid="4108"/>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2000"/>
                                        <p:tgtEl>
                                          <p:spTgt spid="4109"/>
                                        </p:tgtEl>
                                      </p:cBhvr>
                                    </p:animEffect>
                                    <p:set>
                                      <p:cBhvr>
                                        <p:cTn id="15" dur="1" fill="hold">
                                          <p:stCondLst>
                                            <p:cond delay="1999"/>
                                          </p:stCondLst>
                                        </p:cTn>
                                        <p:tgtEl>
                                          <p:spTgt spid="4109"/>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2000"/>
                                        <p:tgtEl>
                                          <p:spTgt spid="4113"/>
                                        </p:tgtEl>
                                      </p:cBhvr>
                                    </p:animEffect>
                                    <p:set>
                                      <p:cBhvr>
                                        <p:cTn id="18" dur="1" fill="hold">
                                          <p:stCondLst>
                                            <p:cond delay="1999"/>
                                          </p:stCondLst>
                                        </p:cTn>
                                        <p:tgtEl>
                                          <p:spTgt spid="4113"/>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2000"/>
                                        <p:tgtEl>
                                          <p:spTgt spid="4114"/>
                                        </p:tgtEl>
                                      </p:cBhvr>
                                    </p:animEffect>
                                    <p:set>
                                      <p:cBhvr>
                                        <p:cTn id="21" dur="1" fill="hold">
                                          <p:stCondLst>
                                            <p:cond delay="1999"/>
                                          </p:stCondLst>
                                        </p:cTn>
                                        <p:tgtEl>
                                          <p:spTgt spid="4114"/>
                                        </p:tgtEl>
                                        <p:attrNameLst>
                                          <p:attrName>style.visibility</p:attrName>
                                        </p:attrNameLst>
                                      </p:cBhvr>
                                      <p:to>
                                        <p:strVal val="hidden"/>
                                      </p:to>
                                    </p:set>
                                  </p:childTnLst>
                                </p:cTn>
                              </p:par>
                              <p:par>
                                <p:cTn id="22" presetID="10" presetClass="exit" presetSubtype="0" fill="hold" grpId="0" nodeType="withEffect">
                                  <p:stCondLst>
                                    <p:cond delay="0"/>
                                  </p:stCondLst>
                                  <p:childTnLst>
                                    <p:animEffect transition="out" filter="fade">
                                      <p:cBhvr>
                                        <p:cTn id="23" dur="2000"/>
                                        <p:tgtEl>
                                          <p:spTgt spid="4099"/>
                                        </p:tgtEl>
                                      </p:cBhvr>
                                    </p:animEffect>
                                    <p:set>
                                      <p:cBhvr>
                                        <p:cTn id="24" dur="1" fill="hold">
                                          <p:stCondLst>
                                            <p:cond delay="1999"/>
                                          </p:stCondLst>
                                        </p:cTn>
                                        <p:tgtEl>
                                          <p:spTgt spid="409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down)">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wipe(down)">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down)">
                                      <p:cBhvr>
                                        <p:cTn id="39" dur="500"/>
                                        <p:tgtEl>
                                          <p:spTgt spid="2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2000"/>
                                        <p:tgtEl>
                                          <p:spTgt spid="22"/>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down)">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down)">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fade">
                                      <p:cBhvr>
                                        <p:cTn id="62" dur="2000"/>
                                        <p:tgtEl>
                                          <p:spTgt spid="2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down)">
                                      <p:cBhvr>
                                        <p:cTn id="67" dur="500"/>
                                        <p:tgtEl>
                                          <p:spTgt spid="27"/>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wipe(down)">
                                      <p:cBhvr>
                                        <p:cTn id="70" dur="500"/>
                                        <p:tgtEl>
                                          <p:spTgt spid="28"/>
                                        </p:tgtEl>
                                      </p:cBhvr>
                                    </p:animEffect>
                                  </p:childTnLst>
                                </p:cTn>
                              </p:par>
                            </p:childTnLst>
                          </p:cTn>
                        </p:par>
                      </p:childTnLst>
                    </p:cTn>
                  </p:par>
                  <p:par>
                    <p:cTn id="71" fill="hold">
                      <p:stCondLst>
                        <p:cond delay="indefinite"/>
                      </p:stCondLst>
                      <p:childTnLst>
                        <p:par>
                          <p:cTn id="72" fill="hold">
                            <p:stCondLst>
                              <p:cond delay="0"/>
                            </p:stCondLst>
                            <p:childTnLst>
                              <p:par>
                                <p:cTn id="73" presetID="8" presetClass="emph" presetSubtype="0" fill="hold" grpId="1" nodeType="clickEffect">
                                  <p:stCondLst>
                                    <p:cond delay="0"/>
                                  </p:stCondLst>
                                  <p:childTnLst>
                                    <p:animRot by="21600000">
                                      <p:cBhvr>
                                        <p:cTn id="74" dur="2000" fill="hold"/>
                                        <p:tgtEl>
                                          <p:spTgt spid="24"/>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wipe(down)">
                                      <p:cBhvr>
                                        <p:cTn id="79" dur="500"/>
                                        <p:tgtEl>
                                          <p:spTgt spid="29"/>
                                        </p:tgtEl>
                                      </p:cBhvr>
                                    </p:animEffect>
                                  </p:childTnLst>
                                </p:cTn>
                              </p:par>
                            </p:childTnLst>
                          </p:cTn>
                        </p:par>
                      </p:childTnLst>
                    </p:cTn>
                  </p:par>
                  <p:par>
                    <p:cTn id="80" fill="hold">
                      <p:stCondLst>
                        <p:cond delay="indefinite"/>
                      </p:stCondLst>
                      <p:childTnLst>
                        <p:par>
                          <p:cTn id="81" fill="hold">
                            <p:stCondLst>
                              <p:cond delay="0"/>
                            </p:stCondLst>
                            <p:childTnLst>
                              <p:par>
                                <p:cTn id="82" presetID="8" presetClass="emph" presetSubtype="0" fill="hold" grpId="1" nodeType="clickEffect">
                                  <p:stCondLst>
                                    <p:cond delay="0"/>
                                  </p:stCondLst>
                                  <p:childTnLst>
                                    <p:animRot by="21600000">
                                      <p:cBhvr>
                                        <p:cTn id="83" dur="2000" fill="hold"/>
                                        <p:tgtEl>
                                          <p:spTgt spid="23"/>
                                        </p:tgtEl>
                                        <p:attrNameLst>
                                          <p:attrName>r</p:attrName>
                                        </p:attrNameLst>
                                      </p:cBhvr>
                                    </p:animRot>
                                  </p:childTnLst>
                                </p:cTn>
                              </p:par>
                              <p:par>
                                <p:cTn id="84" presetID="8" presetClass="emph" presetSubtype="0" fill="hold" grpId="1" nodeType="withEffect">
                                  <p:stCondLst>
                                    <p:cond delay="0"/>
                                  </p:stCondLst>
                                  <p:childTnLst>
                                    <p:animRot by="21600000">
                                      <p:cBhvr>
                                        <p:cTn id="85" dur="2000" fill="hold"/>
                                        <p:tgtEl>
                                          <p:spTgt spid="22"/>
                                        </p:tgtEl>
                                        <p:attrNameLst>
                                          <p:attrName>r</p:attrName>
                                        </p:attrNameLst>
                                      </p:cBhvr>
                                    </p:animRo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30"/>
                                        </p:tgtEl>
                                        <p:attrNameLst>
                                          <p:attrName>style.visibility</p:attrName>
                                        </p:attrNameLst>
                                      </p:cBhvr>
                                      <p:to>
                                        <p:strVal val="visible"/>
                                      </p:to>
                                    </p:set>
                                    <p:animEffect transition="in" filter="wipe(down)">
                                      <p:cBhvr>
                                        <p:cTn id="90" dur="500"/>
                                        <p:tgtEl>
                                          <p:spTgt spid="30"/>
                                        </p:tgtEl>
                                      </p:cBhvr>
                                    </p:animEffect>
                                  </p:childTnLst>
                                </p:cTn>
                              </p:par>
                            </p:childTnLst>
                          </p:cTn>
                        </p:par>
                      </p:childTnLst>
                    </p:cTn>
                  </p:par>
                  <p:par>
                    <p:cTn id="91" fill="hold">
                      <p:stCondLst>
                        <p:cond delay="indefinite"/>
                      </p:stCondLst>
                      <p:childTnLst>
                        <p:par>
                          <p:cTn id="92" fill="hold">
                            <p:stCondLst>
                              <p:cond delay="0"/>
                            </p:stCondLst>
                            <p:childTnLst>
                              <p:par>
                                <p:cTn id="93" presetID="8" presetClass="emph" presetSubtype="0" fill="hold" grpId="2" nodeType="clickEffect">
                                  <p:stCondLst>
                                    <p:cond delay="0"/>
                                  </p:stCondLst>
                                  <p:childTnLst>
                                    <p:animRot by="21600000">
                                      <p:cBhvr>
                                        <p:cTn id="94" dur="2000" fill="hold"/>
                                        <p:tgtEl>
                                          <p:spTgt spid="24"/>
                                        </p:tgtEl>
                                        <p:attrNameLst>
                                          <p:attrName>r</p:attrName>
                                        </p:attrNameLst>
                                      </p:cBhvr>
                                    </p:animRo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grpId="0" nodeType="click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wipe(down)">
                                      <p:cBhvr>
                                        <p:cTn id="99" dur="500"/>
                                        <p:tgtEl>
                                          <p:spTgt spid="31"/>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nodeType="clickEffect">
                                  <p:stCondLst>
                                    <p:cond delay="0"/>
                                  </p:stCondLst>
                                  <p:childTnLst>
                                    <p:set>
                                      <p:cBhvr>
                                        <p:cTn id="103" dur="1" fill="hold">
                                          <p:stCondLst>
                                            <p:cond delay="0"/>
                                          </p:stCondLst>
                                        </p:cTn>
                                        <p:tgtEl>
                                          <p:spTgt spid="2"/>
                                        </p:tgtEl>
                                        <p:attrNameLst>
                                          <p:attrName>style.visibility</p:attrName>
                                        </p:attrNameLst>
                                      </p:cBhvr>
                                      <p:to>
                                        <p:strVal val="visible"/>
                                      </p:to>
                                    </p:set>
                                    <p:animEffect transition="in" filter="fade">
                                      <p:cBhvr>
                                        <p:cTn id="104" dur="2000"/>
                                        <p:tgtEl>
                                          <p:spTgt spid="2"/>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fade">
                                      <p:cBhvr>
                                        <p:cTn id="109" dur="2000"/>
                                        <p:tgtEl>
                                          <p:spTgt spid="53"/>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54"/>
                                        </p:tgtEl>
                                        <p:attrNameLst>
                                          <p:attrName>style.visibility</p:attrName>
                                        </p:attrNameLst>
                                      </p:cBhvr>
                                      <p:to>
                                        <p:strVal val="visible"/>
                                      </p:to>
                                    </p:set>
                                    <p:animEffect transition="in" filter="fade">
                                      <p:cBhvr>
                                        <p:cTn id="114" dur="2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p:bldP spid="4108" grpId="0" animBg="1"/>
      <p:bldP spid="4109" grpId="0" animBg="1"/>
      <p:bldP spid="4113" grpId="0"/>
      <p:bldP spid="4114" grpId="0"/>
      <p:bldP spid="18" grpId="0" animBg="1"/>
      <p:bldP spid="19" grpId="0"/>
      <p:bldP spid="20" grpId="0" animBg="1"/>
      <p:bldP spid="21" grpId="0" animBg="1"/>
      <p:bldP spid="22" grpId="0"/>
      <p:bldP spid="22" grpId="1"/>
      <p:bldP spid="23" grpId="0" animBg="1"/>
      <p:bldP spid="23" grpId="1" animBg="1"/>
      <p:bldP spid="24" grpId="0" animBg="1"/>
      <p:bldP spid="24" grpId="1" animBg="1"/>
      <p:bldP spid="24" grpId="2" animBg="1"/>
      <p:bldP spid="25" grpId="0" animBg="1"/>
      <p:bldP spid="26" grpId="0"/>
      <p:bldP spid="27" grpId="0" animBg="1"/>
      <p:bldP spid="28" grpId="0" animBg="1"/>
      <p:bldP spid="29" grpId="0" animBg="1"/>
      <p:bldP spid="30" grpId="0" animBg="1"/>
      <p:bldP spid="31" grpId="0" animBg="1"/>
      <p:bldP spid="53" grpId="0" animBg="1"/>
      <p:bldP spid="5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0" y="0"/>
            <a:ext cx="9144000" cy="11429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3600" dirty="0" smtClean="0">
                <a:solidFill>
                  <a:schemeClr val="accent6"/>
                </a:solidFill>
              </a:rPr>
              <a:t>Чтение-презентация</a:t>
            </a:r>
            <a:endParaRPr lang="ru-RU" sz="3600" dirty="0">
              <a:solidFill>
                <a:schemeClr val="accent6"/>
              </a:solidFill>
            </a:endParaRPr>
          </a:p>
        </p:txBody>
      </p:sp>
      <p:sp>
        <p:nvSpPr>
          <p:cNvPr id="12" name="Скругленный прямоугольник 11"/>
          <p:cNvSpPr/>
          <p:nvPr/>
        </p:nvSpPr>
        <p:spPr>
          <a:xfrm>
            <a:off x="642910" y="1714488"/>
            <a:ext cx="7643866" cy="1021556"/>
          </a:xfrm>
          <a:prstGeom prst="round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ru-RU" dirty="0" smtClean="0"/>
              <a:t>Бегло прочитайте текст целиком. Во время чтения отмечайте карандашом все формальные ярлычки: важные даты, имена, ключевые определения и понятия. </a:t>
            </a:r>
          </a:p>
        </p:txBody>
      </p:sp>
      <p:sp>
        <p:nvSpPr>
          <p:cNvPr id="13" name="Скругленный прямоугольник 12"/>
          <p:cNvSpPr/>
          <p:nvPr/>
        </p:nvSpPr>
        <p:spPr>
          <a:xfrm>
            <a:off x="642910" y="3178967"/>
            <a:ext cx="7643866" cy="1021556"/>
          </a:xfrm>
          <a:prstGeom prst="round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ru-RU" dirty="0" smtClean="0"/>
              <a:t>Отмеченные ярлычки выпишите на бумагу и выучите</a:t>
            </a:r>
            <a:r>
              <a:rPr lang="ru-RU" i="1" dirty="0" smtClean="0"/>
              <a:t>.</a:t>
            </a:r>
            <a:r>
              <a:rPr lang="ru-RU" dirty="0" smtClean="0"/>
              <a:t> Для лучшего запоминания повторите эти ярлычки три раза вслух или расскажите трем разным людям. </a:t>
            </a:r>
          </a:p>
        </p:txBody>
      </p:sp>
      <p:sp>
        <p:nvSpPr>
          <p:cNvPr id="14" name="Скругленный прямоугольник 13"/>
          <p:cNvSpPr/>
          <p:nvPr/>
        </p:nvSpPr>
        <p:spPr>
          <a:xfrm>
            <a:off x="642910" y="4643446"/>
            <a:ext cx="7643866" cy="1021556"/>
          </a:xfrm>
          <a:prstGeom prst="round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ru-RU" dirty="0" smtClean="0"/>
              <a:t>Если вы собираетесь презентовать текст устно прикиньте на бумаге короткий план рассказа. На основе плана составьте свой рассказ и один раз проговорите его вслух.</a:t>
            </a:r>
            <a:endParaRPr lang="ru-RU" dirty="0"/>
          </a:p>
        </p:txBody>
      </p:sp>
      <p:sp>
        <p:nvSpPr>
          <p:cNvPr id="15" name="Скругленный прямоугольник 14"/>
          <p:cNvSpPr/>
          <p:nvPr/>
        </p:nvSpPr>
        <p:spPr>
          <a:xfrm>
            <a:off x="5429256" y="857232"/>
            <a:ext cx="3714744" cy="57150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dirty="0" smtClean="0"/>
              <a:t>Запоминать, а не понимать</a:t>
            </a:r>
            <a:endParaRPr lang="ru-RU" dirty="0"/>
          </a:p>
        </p:txBody>
      </p:sp>
    </p:spTree>
    <p:extLst>
      <p:ext uri="{BB962C8B-B14F-4D97-AF65-F5344CB8AC3E}">
        <p14:creationId xmlns:p14="http://schemas.microsoft.com/office/powerpoint/2010/main" val="265286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4925" y="1"/>
            <a:ext cx="9144000" cy="714356"/>
          </a:xfrm>
          <a:solidFill>
            <a:schemeClr val="accent1"/>
          </a:solidFill>
        </p:spPr>
        <p:txBody>
          <a:bodyPr/>
          <a:lstStyle/>
          <a:p>
            <a:pPr eaLnBrk="1" hangingPunct="1"/>
            <a:r>
              <a:rPr lang="ru-RU" dirty="0" smtClean="0"/>
              <a:t>Жизненный мир</a:t>
            </a:r>
          </a:p>
        </p:txBody>
      </p:sp>
      <p:sp>
        <p:nvSpPr>
          <p:cNvPr id="17411" name="Rectangle 3"/>
          <p:cNvSpPr>
            <a:spLocks noGrp="1" noChangeArrowheads="1"/>
          </p:cNvSpPr>
          <p:nvPr>
            <p:ph idx="1"/>
          </p:nvPr>
        </p:nvSpPr>
        <p:spPr>
          <a:xfrm>
            <a:off x="142844" y="857232"/>
            <a:ext cx="8750331" cy="5857892"/>
          </a:xfrm>
        </p:spPr>
        <p:txBody>
          <a:bodyPr/>
          <a:lstStyle/>
          <a:p>
            <a:r>
              <a:rPr lang="ru-RU" sz="1400" dirty="0" smtClean="0"/>
              <a:t>Каждый человек видит мир по-своему. Например, кто-то видит привычный мир - враждебным, кто-то - дружелюбным. Такие люди по-разному будут реагировать на происходящее с ними. Первый встретится с незнакомым человеком - и насторожится: незнакомый во враждебном мире - враг, до тех пор, пока не доказал обратного. От него нужно защищаться, а лучше - самому напасть первому. Ударить словом, недоверием, холодностью. </a:t>
            </a:r>
          </a:p>
          <a:p>
            <a:r>
              <a:rPr lang="ru-RU" sz="1400" dirty="0" smtClean="0"/>
              <a:t>Для человека, видящего вокруг себя дружелюбный мир, незнакомый человек - это друг, который об этом еще не знает. Ему можно поверить, ему можно улыбнуться, с ним можно познакомиться. В дружелюбном мире - в драку не лезут, а тепло интересуются, устанавливают контакт, завязывают знакомство. Согревают теплой улыбкой и поддерживают добрыми словами. </a:t>
            </a:r>
          </a:p>
          <a:p>
            <a:r>
              <a:rPr lang="ru-RU" sz="1400" dirty="0" smtClean="0"/>
              <a:t>Однако, то же самое с точки зрения человека во враждебном мире будет выглядеть по-другому: «Человек втирается в доверие, чтобы выведать слабые места». </a:t>
            </a:r>
          </a:p>
          <a:p>
            <a:r>
              <a:rPr lang="ru-RU" sz="1400" dirty="0" smtClean="0"/>
              <a:t>Каждый воспринимает происходящее через свой фильтр или через свою волшебную призму, получая в результате свою картинку, свою сказку о мире. А в основе всех мелких, частных картинок лежит главная, базовая картинка - какой мир в целом. Дружественный или враждебный, трудный или легкий. Мир ясный, простой и просторный - или заставленный ограничениями, сложный и туманный. Мир Арены или Детский сад. Джунгли или Мир человеческих встреч. Каждый из нас живет в своем жизненном мире, строя свои отношения на основании того, что он сам про этот мир придумал - или на основании того, что окружающие его люди приучили в мире видеть. </a:t>
            </a:r>
          </a:p>
          <a:p>
            <a:r>
              <a:rPr lang="ru-RU" sz="1400" dirty="0" smtClean="0"/>
              <a:t>Зачем про это знать? Тот, кто узнает себя в том или ином мире, имеет возможность или утвердить себя в нем, или предпринять усилия, чтобы переключить себя в другое состояние и жизнь в другом мире. </a:t>
            </a:r>
          </a:p>
          <a:p>
            <a:pPr marL="0" indent="12700" algn="just">
              <a:buNone/>
              <a:defRPr/>
            </a:pPr>
            <a:r>
              <a:rPr lang="ru-RU" sz="1400" dirty="0" smtClean="0"/>
              <a:t>.</a:t>
            </a:r>
          </a:p>
        </p:txBody>
      </p:sp>
    </p:spTree>
    <p:extLst>
      <p:ext uri="{BB962C8B-B14F-4D97-AF65-F5344CB8AC3E}">
        <p14:creationId xmlns:p14="http://schemas.microsoft.com/office/powerpoint/2010/main" val="142889681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4925" y="1"/>
            <a:ext cx="9144000" cy="714356"/>
          </a:xfrm>
          <a:solidFill>
            <a:schemeClr val="accent1"/>
          </a:solidFill>
        </p:spPr>
        <p:txBody>
          <a:bodyPr/>
          <a:lstStyle/>
          <a:p>
            <a:pPr eaLnBrk="1" hangingPunct="1"/>
            <a:r>
              <a:rPr lang="ru-RU" dirty="0" smtClean="0"/>
              <a:t>Жизненный мир</a:t>
            </a:r>
          </a:p>
        </p:txBody>
      </p:sp>
      <p:sp>
        <p:nvSpPr>
          <p:cNvPr id="17411" name="Rectangle 3"/>
          <p:cNvSpPr>
            <a:spLocks noGrp="1" noChangeArrowheads="1"/>
          </p:cNvSpPr>
          <p:nvPr>
            <p:ph idx="1"/>
          </p:nvPr>
        </p:nvSpPr>
        <p:spPr>
          <a:xfrm>
            <a:off x="142844" y="857232"/>
            <a:ext cx="8750331" cy="5857892"/>
          </a:xfrm>
        </p:spPr>
        <p:txBody>
          <a:bodyPr/>
          <a:lstStyle/>
          <a:p>
            <a:pPr marL="0" indent="12700" algn="just">
              <a:buNone/>
            </a:pPr>
            <a:r>
              <a:rPr lang="ru-RU" sz="1600" dirty="0" smtClean="0"/>
              <a:t>Каждый человек видит мир по-своему</a:t>
            </a:r>
            <a:r>
              <a:rPr lang="ru-RU" sz="1400" dirty="0" smtClean="0"/>
              <a:t>. </a:t>
            </a:r>
          </a:p>
          <a:p>
            <a:pPr marL="400050" lvl="1" indent="12700" algn="just">
              <a:buNone/>
            </a:pPr>
            <a:r>
              <a:rPr lang="ru-RU" sz="1400" dirty="0" smtClean="0"/>
              <a:t>Например, кто-то видит привычный мир - враждебным, кто-то - дружелюбным. </a:t>
            </a:r>
          </a:p>
          <a:p>
            <a:pPr marL="800100" lvl="2" indent="12700" algn="just">
              <a:buNone/>
            </a:pPr>
            <a:r>
              <a:rPr lang="ru-RU" sz="1200" dirty="0" smtClean="0"/>
              <a:t>Такие люди по-разному будут реагировать на происходящее с ними. Первый встретится с незнакомым человеком - и насторожится: незнакомый во враждебном мире - враг, до тех пор, пока не доказал обратного. От него нужно защищаться, а лучше - самому напасть первому. Ударить словом, недоверием, холодностью. </a:t>
            </a:r>
          </a:p>
          <a:p>
            <a:pPr marL="800100" lvl="2" indent="12700" algn="just">
              <a:buNone/>
            </a:pPr>
            <a:r>
              <a:rPr lang="ru-RU" sz="1200" dirty="0" smtClean="0"/>
              <a:t>Для человека, видящего вокруг себя дружелюбный мир, незнакомый человек - это друг, который об этом еще не знает. Ему можно поверить, ему можно улыбнуться, с ним можно познакомиться. В дружелюбном мире - в драку не лезут, а тепло интересуются, устанавливают контакт, завязывают знакомство. Согревают теплой улыбкой и поддерживают добрыми словами. </a:t>
            </a:r>
          </a:p>
          <a:p>
            <a:pPr marL="800100" lvl="2" indent="12700" algn="just">
              <a:buNone/>
            </a:pPr>
            <a:r>
              <a:rPr lang="ru-RU" sz="1200" dirty="0" smtClean="0"/>
              <a:t>Однако, то же самое с точки зрения человека во враждебном мире будет выглядеть по-другому: «Человек втирается в доверие, чтобы выведать слабые места». </a:t>
            </a:r>
          </a:p>
          <a:p>
            <a:pPr marL="0" indent="12700" algn="just">
              <a:buNone/>
            </a:pPr>
            <a:r>
              <a:rPr lang="ru-RU" sz="1400" dirty="0" smtClean="0"/>
              <a:t>Каждый воспринимает происходящее через свой фильтр или через свою волшебную призму, получая в результате свою картинку, свою сказку о мире.</a:t>
            </a:r>
          </a:p>
          <a:p>
            <a:pPr marL="400050" lvl="1" indent="12700" algn="just">
              <a:buNone/>
            </a:pPr>
            <a:r>
              <a:rPr lang="ru-RU" sz="1400" dirty="0" smtClean="0"/>
              <a:t>А в основе всех мелких, частных картинок лежит главная, базовая картинка - какой мир в целом.</a:t>
            </a:r>
          </a:p>
          <a:p>
            <a:pPr marL="800100" lvl="2" indent="12700" algn="just">
              <a:buNone/>
            </a:pPr>
            <a:r>
              <a:rPr lang="ru-RU" sz="1200" dirty="0" smtClean="0"/>
              <a:t>Дружественный или враждебный, трудный или легкий. Мир ясный, простой и просторный - или заставленный ограничениями, сложный и туманный. Мир Арены или Детский сад. Джунгли или Мир человеческих встреч. </a:t>
            </a:r>
          </a:p>
          <a:p>
            <a:pPr marL="0" indent="12700" algn="just">
              <a:buNone/>
            </a:pPr>
            <a:r>
              <a:rPr lang="ru-RU" sz="1400" dirty="0" smtClean="0"/>
              <a:t>Каждый из нас живет в своем жизненном мире, строя свои отношения на основании того, что он сам про этот мир придумал - или на основании того, что окружающие его люди приучили в мире видеть. </a:t>
            </a:r>
          </a:p>
          <a:p>
            <a:pPr marL="0" indent="12700" algn="just">
              <a:buNone/>
            </a:pPr>
            <a:r>
              <a:rPr lang="ru-RU" sz="1400" dirty="0" smtClean="0"/>
              <a:t>Зачем про это знать? Тот, кто узнает себя в том или ином мире, имеет возможность или утвердить себя в нем, или предпринять усилия, чтобы переключить себя в другое состояние и жизнь в другом мире. </a:t>
            </a:r>
          </a:p>
          <a:p>
            <a:pPr marL="0" indent="12700" algn="just">
              <a:buNone/>
              <a:defRPr/>
            </a:pPr>
            <a:r>
              <a:rPr lang="ru-RU" sz="1400" dirty="0" smtClean="0"/>
              <a:t>.</a:t>
            </a:r>
          </a:p>
        </p:txBody>
      </p:sp>
    </p:spTree>
    <p:extLst>
      <p:ext uri="{BB962C8B-B14F-4D97-AF65-F5344CB8AC3E}">
        <p14:creationId xmlns:p14="http://schemas.microsoft.com/office/powerpoint/2010/main" val="4373727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4925" y="1"/>
            <a:ext cx="9144000" cy="714356"/>
          </a:xfrm>
          <a:solidFill>
            <a:schemeClr val="accent1"/>
          </a:solidFill>
        </p:spPr>
        <p:txBody>
          <a:bodyPr/>
          <a:lstStyle/>
          <a:p>
            <a:pPr eaLnBrk="1" hangingPunct="1"/>
            <a:r>
              <a:rPr lang="ru-RU" dirty="0" smtClean="0"/>
              <a:t>Жизненный мир</a:t>
            </a:r>
          </a:p>
        </p:txBody>
      </p:sp>
      <p:sp>
        <p:nvSpPr>
          <p:cNvPr id="17411" name="Rectangle 3"/>
          <p:cNvSpPr>
            <a:spLocks noGrp="1" noChangeArrowheads="1"/>
          </p:cNvSpPr>
          <p:nvPr>
            <p:ph idx="1"/>
          </p:nvPr>
        </p:nvSpPr>
        <p:spPr>
          <a:xfrm>
            <a:off x="142844" y="857232"/>
            <a:ext cx="8750331" cy="5857892"/>
          </a:xfrm>
        </p:spPr>
        <p:txBody>
          <a:bodyPr/>
          <a:lstStyle/>
          <a:p>
            <a:pPr marL="0" indent="12700" algn="just">
              <a:buNone/>
            </a:pPr>
            <a:r>
              <a:rPr lang="ru-RU" sz="1600" dirty="0" smtClean="0"/>
              <a:t>Каждый человек видит мир по-своему</a:t>
            </a:r>
            <a:r>
              <a:rPr lang="ru-RU" sz="1400" dirty="0" smtClean="0"/>
              <a:t>. </a:t>
            </a:r>
          </a:p>
          <a:p>
            <a:pPr marL="400050" lvl="1" indent="12700" algn="just">
              <a:buNone/>
            </a:pPr>
            <a:r>
              <a:rPr lang="ru-RU" sz="1400" dirty="0" smtClean="0"/>
              <a:t>Например, кто-то видит привычный мир - враждебным, кто-то - дружелюбным. </a:t>
            </a:r>
          </a:p>
          <a:p>
            <a:pPr marL="800100" lvl="2" indent="12700" algn="just">
              <a:buNone/>
            </a:pPr>
            <a:r>
              <a:rPr lang="ru-RU" sz="1200" dirty="0" smtClean="0"/>
              <a:t>Примеры (иллюстрации): виды базовых миров. </a:t>
            </a:r>
          </a:p>
          <a:p>
            <a:pPr marL="0" indent="12700" algn="just">
              <a:buNone/>
            </a:pPr>
            <a:r>
              <a:rPr lang="ru-RU" sz="1400" dirty="0" smtClean="0"/>
              <a:t>Каждый воспринимает происходящее через свой фильтр или через свою волшебную призму, получая в результате свою картинку, свою сказку о мире.</a:t>
            </a:r>
          </a:p>
          <a:p>
            <a:pPr marL="800100" lvl="2" indent="12700" algn="just">
              <a:buNone/>
            </a:pPr>
            <a:r>
              <a:rPr lang="ru-RU" sz="1200" dirty="0" smtClean="0"/>
              <a:t>Получая свои мелкие, частные картинки. </a:t>
            </a:r>
          </a:p>
          <a:p>
            <a:pPr marL="400050" lvl="1" indent="12700" algn="just">
              <a:buNone/>
            </a:pPr>
            <a:r>
              <a:rPr lang="ru-RU" sz="1400" dirty="0" smtClean="0"/>
              <a:t>А в основе всех мелких, частных картинок лежит главная, базовая картинка - какой мир в целом.</a:t>
            </a:r>
          </a:p>
          <a:p>
            <a:pPr marL="800100" lvl="2" indent="12700" algn="just">
              <a:buNone/>
            </a:pPr>
            <a:r>
              <a:rPr lang="ru-RU" sz="1200" dirty="0" smtClean="0"/>
              <a:t>Примеры базовых миров. </a:t>
            </a:r>
          </a:p>
          <a:p>
            <a:pPr marL="0" indent="12700" algn="just">
              <a:buNone/>
            </a:pPr>
            <a:r>
              <a:rPr lang="ru-RU" sz="1400" dirty="0" smtClean="0"/>
              <a:t>Каждый из нас живет в своем жизненном мире, (следовательно) строя свои отношения </a:t>
            </a:r>
          </a:p>
          <a:p>
            <a:pPr marL="400050" lvl="1" indent="12700" algn="just">
              <a:buNone/>
            </a:pPr>
            <a:r>
              <a:rPr lang="ru-RU" sz="1400" dirty="0" smtClean="0"/>
              <a:t>на основании того, что он сам про этот мир придумал - или на основании того, что окружающие его люди приучили в мире видеть. </a:t>
            </a:r>
          </a:p>
          <a:p>
            <a:pPr marL="0" indent="12700" algn="just">
              <a:buNone/>
            </a:pPr>
            <a:r>
              <a:rPr lang="ru-RU" sz="1400" dirty="0" smtClean="0"/>
              <a:t>Зачем про это знать? Тот, кто узнает себя в том или ином мире, имеет возможность:</a:t>
            </a:r>
          </a:p>
          <a:p>
            <a:pPr marL="180975" indent="-180975" algn="just"/>
            <a:r>
              <a:rPr lang="ru-RU" sz="1400" dirty="0" smtClean="0"/>
              <a:t>утвердить себя в нем, или</a:t>
            </a:r>
          </a:p>
          <a:p>
            <a:pPr marL="180975" indent="-180975" algn="just"/>
            <a:r>
              <a:rPr lang="ru-RU" sz="1400" dirty="0" smtClean="0"/>
              <a:t>переключить себя в другое состояние и жизнь в другом мире. </a:t>
            </a:r>
          </a:p>
          <a:p>
            <a:pPr marL="0" indent="12700" algn="just">
              <a:buNone/>
              <a:defRPr/>
            </a:pPr>
            <a:r>
              <a:rPr lang="ru-RU" sz="1400" dirty="0" smtClean="0"/>
              <a:t>.</a:t>
            </a:r>
          </a:p>
        </p:txBody>
      </p:sp>
    </p:spTree>
    <p:extLst>
      <p:ext uri="{BB962C8B-B14F-4D97-AF65-F5344CB8AC3E}">
        <p14:creationId xmlns:p14="http://schemas.microsoft.com/office/powerpoint/2010/main" val="95234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Стрелка вправо 22"/>
          <p:cNvSpPr/>
          <p:nvPr/>
        </p:nvSpPr>
        <p:spPr>
          <a:xfrm rot="5400000">
            <a:off x="3444694" y="3798516"/>
            <a:ext cx="2114015" cy="42862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2" name="Прямоугольник 1"/>
          <p:cNvSpPr/>
          <p:nvPr/>
        </p:nvSpPr>
        <p:spPr>
          <a:xfrm>
            <a:off x="0" y="0"/>
            <a:ext cx="9144000" cy="9286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dirty="0" smtClean="0">
                <a:solidFill>
                  <a:schemeClr val="accent6"/>
                </a:solidFill>
              </a:rPr>
              <a:t>Рабочее понимание текста</a:t>
            </a:r>
            <a:endParaRPr lang="ru-RU" sz="4000" dirty="0">
              <a:solidFill>
                <a:schemeClr val="accent6"/>
              </a:solidFill>
            </a:endParaRPr>
          </a:p>
        </p:txBody>
      </p:sp>
      <p:sp>
        <p:nvSpPr>
          <p:cNvPr id="6" name="Скругленный прямоугольник 5"/>
          <p:cNvSpPr/>
          <p:nvPr/>
        </p:nvSpPr>
        <p:spPr>
          <a:xfrm>
            <a:off x="460516" y="1916832"/>
            <a:ext cx="2214546" cy="100013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nchorCtr="0"/>
          <a:lstStyle/>
          <a:p>
            <a:pPr algn="ctr"/>
            <a:r>
              <a:rPr lang="ru-RU" dirty="0" smtClean="0"/>
              <a:t>Выделить</a:t>
            </a:r>
            <a:br>
              <a:rPr lang="ru-RU" dirty="0" smtClean="0"/>
            </a:br>
            <a:r>
              <a:rPr lang="ru-RU" dirty="0" smtClean="0"/>
              <a:t>логические блоки</a:t>
            </a:r>
            <a:endParaRPr lang="ru-RU" dirty="0"/>
          </a:p>
        </p:txBody>
      </p:sp>
      <p:sp>
        <p:nvSpPr>
          <p:cNvPr id="10" name="Стрелка вправо 9"/>
          <p:cNvSpPr/>
          <p:nvPr/>
        </p:nvSpPr>
        <p:spPr>
          <a:xfrm>
            <a:off x="2675094" y="2202584"/>
            <a:ext cx="571504" cy="42862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9" name="Скругленный прямоугольник 8"/>
          <p:cNvSpPr/>
          <p:nvPr/>
        </p:nvSpPr>
        <p:spPr>
          <a:xfrm>
            <a:off x="3246598" y="1916832"/>
            <a:ext cx="2571768" cy="100013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nchorCtr="0"/>
          <a:lstStyle/>
          <a:p>
            <a:pPr algn="ctr"/>
            <a:r>
              <a:rPr lang="ru-RU" dirty="0" smtClean="0"/>
              <a:t>Выделить ключевые слова</a:t>
            </a:r>
            <a:endParaRPr lang="ru-RU" dirty="0"/>
          </a:p>
        </p:txBody>
      </p:sp>
      <p:sp>
        <p:nvSpPr>
          <p:cNvPr id="21" name="Скругленный прямоугольник 20"/>
          <p:cNvSpPr/>
          <p:nvPr/>
        </p:nvSpPr>
        <p:spPr>
          <a:xfrm>
            <a:off x="3246598" y="5085184"/>
            <a:ext cx="2571768" cy="1037632"/>
          </a:xfrm>
          <a:prstGeom prst="roundRect">
            <a:avLst/>
          </a:prstGeom>
        </p:spPr>
        <p:style>
          <a:lnRef idx="0">
            <a:schemeClr val="dk1"/>
          </a:lnRef>
          <a:fillRef idx="3">
            <a:schemeClr val="dk1"/>
          </a:fillRef>
          <a:effectRef idx="3">
            <a:schemeClr val="dk1"/>
          </a:effectRef>
          <a:fontRef idx="minor">
            <a:schemeClr val="lt1"/>
          </a:fontRef>
        </p:style>
        <p:txBody>
          <a:bodyPr rtlCol="0" anchor="ctr" anchorCtr="0"/>
          <a:lstStyle/>
          <a:p>
            <a:pPr algn="ctr"/>
            <a:r>
              <a:rPr lang="ru-RU" dirty="0" smtClean="0"/>
              <a:t>Нарисовать схему основной мысли</a:t>
            </a:r>
            <a:endParaRPr lang="ru-RU" dirty="0"/>
          </a:p>
        </p:txBody>
      </p:sp>
    </p:spTree>
    <p:extLst>
      <p:ext uri="{BB962C8B-B14F-4D97-AF65-F5344CB8AC3E}">
        <p14:creationId xmlns:p14="http://schemas.microsoft.com/office/powerpoint/2010/main" val="37484027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Овальная выноска 18"/>
          <p:cNvSpPr/>
          <p:nvPr/>
        </p:nvSpPr>
        <p:spPr>
          <a:xfrm>
            <a:off x="6715140" y="5286388"/>
            <a:ext cx="1357322" cy="1000132"/>
          </a:xfrm>
          <a:prstGeom prst="wedgeEllipse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solidFill>
                <a:srgbClr val="003399"/>
              </a:solidFill>
            </a:endParaRPr>
          </a:p>
        </p:txBody>
      </p:sp>
      <p:sp>
        <p:nvSpPr>
          <p:cNvPr id="14" name="Штриховая стрелка вправо 13"/>
          <p:cNvSpPr/>
          <p:nvPr/>
        </p:nvSpPr>
        <p:spPr>
          <a:xfrm>
            <a:off x="3286116" y="4143380"/>
            <a:ext cx="785818" cy="214314"/>
          </a:xfrm>
          <a:prstGeom prst="strip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solidFill>
                <a:srgbClr val="003399"/>
              </a:solidFill>
            </a:endParaRPr>
          </a:p>
        </p:txBody>
      </p:sp>
      <p:sp>
        <p:nvSpPr>
          <p:cNvPr id="20482" name="Rectangle 2"/>
          <p:cNvSpPr>
            <a:spLocks noGrp="1" noChangeArrowheads="1"/>
          </p:cNvSpPr>
          <p:nvPr>
            <p:ph type="title"/>
          </p:nvPr>
        </p:nvSpPr>
        <p:spPr>
          <a:xfrm>
            <a:off x="34925" y="1"/>
            <a:ext cx="9144000" cy="714356"/>
          </a:xfrm>
          <a:solidFill>
            <a:schemeClr val="accent1"/>
          </a:solidFill>
        </p:spPr>
        <p:txBody>
          <a:bodyPr/>
          <a:lstStyle/>
          <a:p>
            <a:pPr eaLnBrk="1" hangingPunct="1"/>
            <a:r>
              <a:rPr lang="ru-RU" dirty="0" smtClean="0"/>
              <a:t>Жизненный мир</a:t>
            </a:r>
          </a:p>
        </p:txBody>
      </p:sp>
      <p:sp>
        <p:nvSpPr>
          <p:cNvPr id="17411" name="Rectangle 3"/>
          <p:cNvSpPr>
            <a:spLocks noGrp="1" noChangeArrowheads="1"/>
          </p:cNvSpPr>
          <p:nvPr>
            <p:ph idx="1"/>
          </p:nvPr>
        </p:nvSpPr>
        <p:spPr>
          <a:xfrm>
            <a:off x="142844" y="857232"/>
            <a:ext cx="8750331" cy="3286148"/>
          </a:xfrm>
        </p:spPr>
        <p:txBody>
          <a:bodyPr/>
          <a:lstStyle/>
          <a:p>
            <a:pPr marL="0" indent="12700" algn="just">
              <a:buNone/>
            </a:pPr>
            <a:r>
              <a:rPr lang="ru-RU" sz="1800" dirty="0" smtClean="0"/>
              <a:t>Каждый человек видит мир по-своему </a:t>
            </a:r>
          </a:p>
          <a:p>
            <a:pPr marL="400050" lvl="1" indent="12700" algn="just">
              <a:buNone/>
            </a:pPr>
            <a:r>
              <a:rPr lang="ru-RU" sz="1400" dirty="0" smtClean="0"/>
              <a:t>Примеры Базовых миров</a:t>
            </a:r>
          </a:p>
          <a:p>
            <a:pPr marL="0" indent="12700" algn="just">
              <a:buNone/>
            </a:pPr>
            <a:r>
              <a:rPr lang="ru-RU" sz="1600" dirty="0" smtClean="0"/>
              <a:t>Как это происходит? – описание механизма. </a:t>
            </a:r>
          </a:p>
          <a:p>
            <a:pPr marL="400050" lvl="1" indent="12700" algn="just">
              <a:buNone/>
            </a:pPr>
            <a:r>
              <a:rPr lang="ru-RU" sz="1400" dirty="0" smtClean="0"/>
              <a:t>Каждый воспринимает происходящее через свой фильтр или через свою волшебную призму, получая в результате свою картинку, свою сказку о мире.</a:t>
            </a:r>
          </a:p>
          <a:p>
            <a:pPr marL="0" indent="12700" algn="just">
              <a:buNone/>
            </a:pPr>
            <a:r>
              <a:rPr lang="ru-RU" sz="1600" dirty="0" smtClean="0"/>
              <a:t>Какой вы видите мир,  такие и имеете (строите) отношения.</a:t>
            </a:r>
          </a:p>
          <a:p>
            <a:pPr marL="0" indent="12700" algn="just">
              <a:buNone/>
            </a:pPr>
            <a:r>
              <a:rPr lang="ru-RU" sz="1600" dirty="0" smtClean="0"/>
              <a:t>Зачем про это знать? </a:t>
            </a:r>
          </a:p>
          <a:p>
            <a:pPr marL="0" indent="12700" algn="just">
              <a:buNone/>
            </a:pPr>
            <a:r>
              <a:rPr lang="ru-RU" sz="1600" dirty="0" smtClean="0"/>
              <a:t>Тот, кто узнает себя в том или ином мире, имеет возможность:</a:t>
            </a:r>
          </a:p>
          <a:p>
            <a:pPr marL="180975" indent="-180975" algn="just"/>
            <a:r>
              <a:rPr lang="ru-RU" sz="1600" dirty="0" smtClean="0"/>
              <a:t>утвердить себя в нем, или</a:t>
            </a:r>
          </a:p>
          <a:p>
            <a:pPr marL="180975" indent="-180975" algn="just"/>
            <a:r>
              <a:rPr lang="ru-RU" sz="1600" dirty="0" smtClean="0"/>
              <a:t>переключить себя в другое состояние и жизнь в другом мире. </a:t>
            </a:r>
            <a:endParaRPr lang="ru-RU" sz="1400" dirty="0" smtClean="0"/>
          </a:p>
        </p:txBody>
      </p:sp>
      <p:graphicFrame>
        <p:nvGraphicFramePr>
          <p:cNvPr id="79874" name="Object 10"/>
          <p:cNvGraphicFramePr>
            <a:graphicFrameLocks noChangeAspect="1"/>
          </p:cNvGraphicFramePr>
          <p:nvPr/>
        </p:nvGraphicFramePr>
        <p:xfrm>
          <a:off x="2500298" y="4071942"/>
          <a:ext cx="642942" cy="1280389"/>
        </p:xfrm>
        <a:graphic>
          <a:graphicData uri="http://schemas.openxmlformats.org/presentationml/2006/ole">
            <mc:AlternateContent xmlns:mc="http://schemas.openxmlformats.org/markup-compatibility/2006">
              <mc:Choice xmlns:v="urn:schemas-microsoft-com:vml" Requires="v">
                <p:oleObj spid="_x0000_s37938" name="CorelDRAW" r:id="rId4" imgW="371520" imgH="740520" progId="CorelDRAW.Graphic.13">
                  <p:embed/>
                </p:oleObj>
              </mc:Choice>
              <mc:Fallback>
                <p:oleObj name="CorelDRAW" r:id="rId4" imgW="371520" imgH="740520" progId="CorelDRAW.Graphic.1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0298" y="4071942"/>
                        <a:ext cx="642942" cy="1280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Ромб 4"/>
          <p:cNvSpPr/>
          <p:nvPr/>
        </p:nvSpPr>
        <p:spPr>
          <a:xfrm>
            <a:off x="3500430" y="3929066"/>
            <a:ext cx="357190" cy="642942"/>
          </a:xfrm>
          <a:prstGeom prst="diamon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solidFill>
                <a:srgbClr val="003399"/>
              </a:solidFill>
            </a:endParaRPr>
          </a:p>
        </p:txBody>
      </p:sp>
      <p:sp>
        <p:nvSpPr>
          <p:cNvPr id="6" name="Выноска-облако 5"/>
          <p:cNvSpPr/>
          <p:nvPr/>
        </p:nvSpPr>
        <p:spPr>
          <a:xfrm>
            <a:off x="4143372" y="3786190"/>
            <a:ext cx="571504" cy="357190"/>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rgbClr val="003399"/>
              </a:solidFill>
            </a:endParaRPr>
          </a:p>
        </p:txBody>
      </p:sp>
      <p:sp>
        <p:nvSpPr>
          <p:cNvPr id="7" name="Выноска-облако 6"/>
          <p:cNvSpPr/>
          <p:nvPr/>
        </p:nvSpPr>
        <p:spPr>
          <a:xfrm>
            <a:off x="4143372" y="4214818"/>
            <a:ext cx="571504" cy="357190"/>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rgbClr val="003399"/>
              </a:solidFill>
            </a:endParaRPr>
          </a:p>
        </p:txBody>
      </p:sp>
      <p:sp>
        <p:nvSpPr>
          <p:cNvPr id="8" name="Выноска-облако 7"/>
          <p:cNvSpPr/>
          <p:nvPr/>
        </p:nvSpPr>
        <p:spPr>
          <a:xfrm>
            <a:off x="4143372" y="4643446"/>
            <a:ext cx="571504" cy="357190"/>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rgbClr val="003399"/>
              </a:solidFill>
            </a:endParaRPr>
          </a:p>
        </p:txBody>
      </p:sp>
      <p:sp>
        <p:nvSpPr>
          <p:cNvPr id="10" name="Пятно 2 9"/>
          <p:cNvSpPr/>
          <p:nvPr/>
        </p:nvSpPr>
        <p:spPr>
          <a:xfrm rot="964439">
            <a:off x="3455286" y="5346541"/>
            <a:ext cx="1071570" cy="857256"/>
          </a:xfrm>
          <a:prstGeom prst="irregularSeal2">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ru-RU">
              <a:solidFill>
                <a:srgbClr val="FFFFFF"/>
              </a:solidFill>
            </a:endParaRPr>
          </a:p>
        </p:txBody>
      </p:sp>
      <p:sp>
        <p:nvSpPr>
          <p:cNvPr id="11" name="7-конечная звезда 10"/>
          <p:cNvSpPr/>
          <p:nvPr/>
        </p:nvSpPr>
        <p:spPr>
          <a:xfrm>
            <a:off x="4572000" y="5357827"/>
            <a:ext cx="928694" cy="785818"/>
          </a:xfrm>
          <a:prstGeom prst="star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solidFill>
                <a:srgbClr val="FFFFFF"/>
              </a:solidFill>
            </a:endParaRPr>
          </a:p>
        </p:txBody>
      </p:sp>
      <p:cxnSp>
        <p:nvCxnSpPr>
          <p:cNvPr id="13" name="Прямая соединительная линия 12"/>
          <p:cNvCxnSpPr/>
          <p:nvPr/>
        </p:nvCxnSpPr>
        <p:spPr>
          <a:xfrm>
            <a:off x="3500430" y="5214950"/>
            <a:ext cx="1785950" cy="0"/>
          </a:xfrm>
          <a:prstGeom prst="line">
            <a:avLst/>
          </a:prstGeom>
        </p:spPr>
        <p:style>
          <a:lnRef idx="2">
            <a:schemeClr val="accent2"/>
          </a:lnRef>
          <a:fillRef idx="0">
            <a:schemeClr val="accent2"/>
          </a:fillRef>
          <a:effectRef idx="1">
            <a:schemeClr val="accent2"/>
          </a:effectRef>
          <a:fontRef idx="minor">
            <a:schemeClr val="tx1"/>
          </a:fontRef>
        </p:style>
      </p:cxnSp>
      <p:sp>
        <p:nvSpPr>
          <p:cNvPr id="15" name="Стрелка вправо с вырезом 14"/>
          <p:cNvSpPr/>
          <p:nvPr/>
        </p:nvSpPr>
        <p:spPr>
          <a:xfrm>
            <a:off x="5715008" y="5572140"/>
            <a:ext cx="857256" cy="428628"/>
          </a:xfrm>
          <a:prstGeom prst="notch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rgbClr val="003399"/>
              </a:solidFill>
            </a:endParaRPr>
          </a:p>
        </p:txBody>
      </p:sp>
      <p:graphicFrame>
        <p:nvGraphicFramePr>
          <p:cNvPr id="16" name="Object 19"/>
          <p:cNvGraphicFramePr>
            <a:graphicFrameLocks noChangeAspect="1"/>
          </p:cNvGraphicFramePr>
          <p:nvPr/>
        </p:nvGraphicFramePr>
        <p:xfrm>
          <a:off x="7572396" y="5500702"/>
          <a:ext cx="352425" cy="625475"/>
        </p:xfrm>
        <a:graphic>
          <a:graphicData uri="http://schemas.openxmlformats.org/presentationml/2006/ole">
            <mc:AlternateContent xmlns:mc="http://schemas.openxmlformats.org/markup-compatibility/2006">
              <mc:Choice xmlns:v="urn:schemas-microsoft-com:vml" Requires="v">
                <p:oleObj spid="_x0000_s37939" name="CorelDRAW" r:id="rId6" imgW="390960" imgH="692280" progId="CorelDRAW.Graphic.13">
                  <p:embed/>
                </p:oleObj>
              </mc:Choice>
              <mc:Fallback>
                <p:oleObj name="CorelDRAW" r:id="rId6" imgW="390960" imgH="692280" progId="CorelDRAW.Graphic.1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72396" y="5500702"/>
                        <a:ext cx="352425"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 name="Object 20"/>
          <p:cNvGraphicFramePr>
            <a:graphicFrameLocks noChangeAspect="1"/>
          </p:cNvGraphicFramePr>
          <p:nvPr/>
        </p:nvGraphicFramePr>
        <p:xfrm>
          <a:off x="6924696" y="5500702"/>
          <a:ext cx="384175" cy="639763"/>
        </p:xfrm>
        <a:graphic>
          <a:graphicData uri="http://schemas.openxmlformats.org/presentationml/2006/ole">
            <mc:AlternateContent xmlns:mc="http://schemas.openxmlformats.org/markup-compatibility/2006">
              <mc:Choice xmlns:v="urn:schemas-microsoft-com:vml" Requires="v">
                <p:oleObj spid="_x0000_s37940" name="CorelDRAW" r:id="rId8" imgW="424800" imgH="707760" progId="CorelDRAW.Graphic.13">
                  <p:embed/>
                </p:oleObj>
              </mc:Choice>
              <mc:Fallback>
                <p:oleObj name="CorelDRAW" r:id="rId8" imgW="424800" imgH="707760" progId="CorelDRAW.Graphic.1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24696" y="5500702"/>
                        <a:ext cx="38417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Line 26"/>
          <p:cNvSpPr>
            <a:spLocks noChangeShapeType="1"/>
          </p:cNvSpPr>
          <p:nvPr/>
        </p:nvSpPr>
        <p:spPr bwMode="auto">
          <a:xfrm>
            <a:off x="7286644" y="6215082"/>
            <a:ext cx="360363" cy="0"/>
          </a:xfrm>
          <a:prstGeom prst="line">
            <a:avLst/>
          </a:prstGeom>
          <a:noFill/>
          <a:ln w="9525">
            <a:solidFill>
              <a:schemeClr val="tx1"/>
            </a:solidFill>
            <a:round/>
            <a:headEnd type="triangle" w="med" len="med"/>
            <a:tailEnd type="triangle" w="med" len="med"/>
          </a:ln>
        </p:spPr>
        <p:txBody>
          <a:bodyPr/>
          <a:lstStyle/>
          <a:p>
            <a:endParaRPr lang="ru-RU">
              <a:solidFill>
                <a:srgbClr val="003399"/>
              </a:solidFill>
            </a:endParaRPr>
          </a:p>
        </p:txBody>
      </p:sp>
      <p:sp>
        <p:nvSpPr>
          <p:cNvPr id="20" name="TextBox 19"/>
          <p:cNvSpPr txBox="1"/>
          <p:nvPr/>
        </p:nvSpPr>
        <p:spPr>
          <a:xfrm>
            <a:off x="6858016" y="6286520"/>
            <a:ext cx="1365823" cy="369332"/>
          </a:xfrm>
          <a:prstGeom prst="rect">
            <a:avLst/>
          </a:prstGeom>
          <a:noFill/>
        </p:spPr>
        <p:txBody>
          <a:bodyPr wrap="none" rtlCol="0">
            <a:spAutoFit/>
          </a:bodyPr>
          <a:lstStyle/>
          <a:p>
            <a:r>
              <a:rPr lang="ru-RU" dirty="0" smtClean="0">
                <a:solidFill>
                  <a:srgbClr val="003399"/>
                </a:solidFill>
              </a:rPr>
              <a:t>отношения</a:t>
            </a:r>
            <a:endParaRPr lang="ru-RU" dirty="0">
              <a:solidFill>
                <a:srgbClr val="003399"/>
              </a:solidFill>
            </a:endParaRPr>
          </a:p>
        </p:txBody>
      </p:sp>
      <p:sp>
        <p:nvSpPr>
          <p:cNvPr id="21" name="TextBox 20"/>
          <p:cNvSpPr txBox="1"/>
          <p:nvPr/>
        </p:nvSpPr>
        <p:spPr>
          <a:xfrm>
            <a:off x="5500694" y="6072206"/>
            <a:ext cx="1257717" cy="276999"/>
          </a:xfrm>
          <a:prstGeom prst="rect">
            <a:avLst/>
          </a:prstGeom>
          <a:noFill/>
        </p:spPr>
        <p:txBody>
          <a:bodyPr wrap="none" rtlCol="0">
            <a:spAutoFit/>
          </a:bodyPr>
          <a:lstStyle/>
          <a:p>
            <a:r>
              <a:rPr lang="ru-RU" sz="1200" dirty="0" smtClean="0">
                <a:solidFill>
                  <a:srgbClr val="003399"/>
                </a:solidFill>
              </a:rPr>
              <a:t>следовательно</a:t>
            </a:r>
            <a:endParaRPr lang="ru-RU" sz="1200" dirty="0">
              <a:solidFill>
                <a:srgbClr val="003399"/>
              </a:solidFill>
            </a:endParaRPr>
          </a:p>
        </p:txBody>
      </p:sp>
      <p:sp>
        <p:nvSpPr>
          <p:cNvPr id="22" name="TextBox 21"/>
          <p:cNvSpPr txBox="1"/>
          <p:nvPr/>
        </p:nvSpPr>
        <p:spPr>
          <a:xfrm>
            <a:off x="3786182" y="6215082"/>
            <a:ext cx="1499128" cy="369332"/>
          </a:xfrm>
          <a:prstGeom prst="rect">
            <a:avLst/>
          </a:prstGeom>
          <a:noFill/>
        </p:spPr>
        <p:txBody>
          <a:bodyPr wrap="none" rtlCol="0">
            <a:spAutoFit/>
          </a:bodyPr>
          <a:lstStyle/>
          <a:p>
            <a:r>
              <a:rPr lang="ru-RU" dirty="0" smtClean="0">
                <a:solidFill>
                  <a:srgbClr val="003399"/>
                </a:solidFill>
              </a:rPr>
              <a:t>Виды миров</a:t>
            </a:r>
            <a:endParaRPr lang="ru-RU" dirty="0">
              <a:solidFill>
                <a:srgbClr val="003399"/>
              </a:solidFill>
            </a:endParaRPr>
          </a:p>
        </p:txBody>
      </p:sp>
      <p:sp>
        <p:nvSpPr>
          <p:cNvPr id="23" name="TextBox 22"/>
          <p:cNvSpPr txBox="1"/>
          <p:nvPr/>
        </p:nvSpPr>
        <p:spPr>
          <a:xfrm>
            <a:off x="2143108" y="5500702"/>
            <a:ext cx="1221809" cy="646331"/>
          </a:xfrm>
          <a:prstGeom prst="rect">
            <a:avLst/>
          </a:prstGeom>
          <a:noFill/>
        </p:spPr>
        <p:txBody>
          <a:bodyPr wrap="none" rtlCol="0">
            <a:spAutoFit/>
          </a:bodyPr>
          <a:lstStyle/>
          <a:p>
            <a:r>
              <a:rPr lang="ru-RU" dirty="0" smtClean="0">
                <a:solidFill>
                  <a:srgbClr val="003399"/>
                </a:solidFill>
              </a:rPr>
              <a:t>Знание – </a:t>
            </a:r>
            <a:br>
              <a:rPr lang="ru-RU" dirty="0" smtClean="0">
                <a:solidFill>
                  <a:srgbClr val="003399"/>
                </a:solidFill>
              </a:rPr>
            </a:br>
            <a:r>
              <a:rPr lang="ru-RU" dirty="0" smtClean="0">
                <a:solidFill>
                  <a:srgbClr val="003399"/>
                </a:solidFill>
              </a:rPr>
              <a:t>выбор!</a:t>
            </a:r>
            <a:endParaRPr lang="ru-RU" dirty="0">
              <a:solidFill>
                <a:srgbClr val="003399"/>
              </a:solidFill>
            </a:endParaRPr>
          </a:p>
        </p:txBody>
      </p:sp>
    </p:spTree>
    <p:extLst>
      <p:ext uri="{BB962C8B-B14F-4D97-AF65-F5344CB8AC3E}">
        <p14:creationId xmlns:p14="http://schemas.microsoft.com/office/powerpoint/2010/main" val="31505204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Овальная выноска 18"/>
          <p:cNvSpPr/>
          <p:nvPr/>
        </p:nvSpPr>
        <p:spPr>
          <a:xfrm>
            <a:off x="5572132" y="2500306"/>
            <a:ext cx="1357322" cy="1000132"/>
          </a:xfrm>
          <a:prstGeom prst="wedgeEllipse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solidFill>
                <a:srgbClr val="003399"/>
              </a:solidFill>
            </a:endParaRPr>
          </a:p>
        </p:txBody>
      </p:sp>
      <p:sp>
        <p:nvSpPr>
          <p:cNvPr id="14" name="Штриховая стрелка вправо 13"/>
          <p:cNvSpPr/>
          <p:nvPr/>
        </p:nvSpPr>
        <p:spPr>
          <a:xfrm>
            <a:off x="2143108" y="1357298"/>
            <a:ext cx="785818" cy="214314"/>
          </a:xfrm>
          <a:prstGeom prst="strip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solidFill>
                <a:srgbClr val="003399"/>
              </a:solidFill>
            </a:endParaRPr>
          </a:p>
        </p:txBody>
      </p:sp>
      <p:sp>
        <p:nvSpPr>
          <p:cNvPr id="20482" name="Rectangle 2"/>
          <p:cNvSpPr>
            <a:spLocks noGrp="1" noChangeArrowheads="1"/>
          </p:cNvSpPr>
          <p:nvPr>
            <p:ph type="title"/>
          </p:nvPr>
        </p:nvSpPr>
        <p:spPr>
          <a:xfrm>
            <a:off x="34925" y="1"/>
            <a:ext cx="9144000" cy="714356"/>
          </a:xfrm>
          <a:solidFill>
            <a:schemeClr val="accent1"/>
          </a:solidFill>
        </p:spPr>
        <p:txBody>
          <a:bodyPr/>
          <a:lstStyle/>
          <a:p>
            <a:pPr eaLnBrk="1" hangingPunct="1"/>
            <a:r>
              <a:rPr lang="ru-RU" dirty="0" smtClean="0"/>
              <a:t>Жизненный мир</a:t>
            </a:r>
          </a:p>
        </p:txBody>
      </p:sp>
      <p:graphicFrame>
        <p:nvGraphicFramePr>
          <p:cNvPr id="79874" name="Object 10"/>
          <p:cNvGraphicFramePr>
            <a:graphicFrameLocks noChangeAspect="1"/>
          </p:cNvGraphicFramePr>
          <p:nvPr/>
        </p:nvGraphicFramePr>
        <p:xfrm>
          <a:off x="1357290" y="1285860"/>
          <a:ext cx="642942" cy="1280389"/>
        </p:xfrm>
        <a:graphic>
          <a:graphicData uri="http://schemas.openxmlformats.org/presentationml/2006/ole">
            <mc:AlternateContent xmlns:mc="http://schemas.openxmlformats.org/markup-compatibility/2006">
              <mc:Choice xmlns:v="urn:schemas-microsoft-com:vml" Requires="v">
                <p:oleObj spid="_x0000_s38962" name="CorelDRAW" r:id="rId4" imgW="371520" imgH="740520" progId="CorelDRAW.Graphic.13">
                  <p:embed/>
                </p:oleObj>
              </mc:Choice>
              <mc:Fallback>
                <p:oleObj name="CorelDRAW" r:id="rId4" imgW="371520" imgH="740520" progId="CorelDRAW.Graphic.1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7290" y="1285860"/>
                        <a:ext cx="642942" cy="1280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Ромб 4"/>
          <p:cNvSpPr/>
          <p:nvPr/>
        </p:nvSpPr>
        <p:spPr>
          <a:xfrm>
            <a:off x="2357422" y="1142984"/>
            <a:ext cx="357190" cy="642942"/>
          </a:xfrm>
          <a:prstGeom prst="diamon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solidFill>
                <a:srgbClr val="003399"/>
              </a:solidFill>
            </a:endParaRPr>
          </a:p>
        </p:txBody>
      </p:sp>
      <p:sp>
        <p:nvSpPr>
          <p:cNvPr id="6" name="Выноска-облако 5"/>
          <p:cNvSpPr/>
          <p:nvPr/>
        </p:nvSpPr>
        <p:spPr>
          <a:xfrm>
            <a:off x="3000364" y="1000108"/>
            <a:ext cx="571504" cy="357190"/>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rgbClr val="003399"/>
              </a:solidFill>
            </a:endParaRPr>
          </a:p>
        </p:txBody>
      </p:sp>
      <p:sp>
        <p:nvSpPr>
          <p:cNvPr id="7" name="Выноска-облако 6"/>
          <p:cNvSpPr/>
          <p:nvPr/>
        </p:nvSpPr>
        <p:spPr>
          <a:xfrm>
            <a:off x="3000364" y="1428736"/>
            <a:ext cx="571504" cy="357190"/>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rgbClr val="003399"/>
              </a:solidFill>
            </a:endParaRPr>
          </a:p>
        </p:txBody>
      </p:sp>
      <p:sp>
        <p:nvSpPr>
          <p:cNvPr id="8" name="Выноска-облако 7"/>
          <p:cNvSpPr/>
          <p:nvPr/>
        </p:nvSpPr>
        <p:spPr>
          <a:xfrm>
            <a:off x="3000364" y="1857364"/>
            <a:ext cx="571504" cy="357190"/>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rgbClr val="003399"/>
              </a:solidFill>
            </a:endParaRPr>
          </a:p>
        </p:txBody>
      </p:sp>
      <p:sp>
        <p:nvSpPr>
          <p:cNvPr id="10" name="Пятно 2 9"/>
          <p:cNvSpPr/>
          <p:nvPr/>
        </p:nvSpPr>
        <p:spPr>
          <a:xfrm rot="964439">
            <a:off x="2312278" y="2560459"/>
            <a:ext cx="1071570" cy="857256"/>
          </a:xfrm>
          <a:prstGeom prst="irregularSeal2">
            <a:avLst/>
          </a:prstGeom>
        </p:spPr>
        <p:style>
          <a:lnRef idx="0">
            <a:schemeClr val="dk1"/>
          </a:lnRef>
          <a:fillRef idx="3">
            <a:schemeClr val="dk1"/>
          </a:fillRef>
          <a:effectRef idx="3">
            <a:schemeClr val="dk1"/>
          </a:effectRef>
          <a:fontRef idx="minor">
            <a:schemeClr val="lt1"/>
          </a:fontRef>
        </p:style>
        <p:txBody>
          <a:bodyPr rtlCol="0" anchor="ctr"/>
          <a:lstStyle/>
          <a:p>
            <a:pPr algn="ctr"/>
            <a:r>
              <a:rPr lang="ru-RU" sz="1050" dirty="0" smtClean="0">
                <a:solidFill>
                  <a:srgbClr val="FFFFFF"/>
                </a:solidFill>
              </a:rPr>
              <a:t>враг</a:t>
            </a:r>
            <a:endParaRPr lang="ru-RU" sz="1050" dirty="0">
              <a:solidFill>
                <a:srgbClr val="FFFFFF"/>
              </a:solidFill>
            </a:endParaRPr>
          </a:p>
        </p:txBody>
      </p:sp>
      <p:sp>
        <p:nvSpPr>
          <p:cNvPr id="11" name="7-конечная звезда 10"/>
          <p:cNvSpPr/>
          <p:nvPr/>
        </p:nvSpPr>
        <p:spPr>
          <a:xfrm>
            <a:off x="3428992" y="2571745"/>
            <a:ext cx="928694" cy="785818"/>
          </a:xfrm>
          <a:prstGeom prst="star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200" dirty="0" smtClean="0">
                <a:solidFill>
                  <a:srgbClr val="FFFFFF"/>
                </a:solidFill>
              </a:rPr>
              <a:t>друг</a:t>
            </a:r>
            <a:endParaRPr lang="ru-RU" sz="1200" dirty="0">
              <a:solidFill>
                <a:srgbClr val="FFFFFF"/>
              </a:solidFill>
            </a:endParaRPr>
          </a:p>
        </p:txBody>
      </p:sp>
      <p:cxnSp>
        <p:nvCxnSpPr>
          <p:cNvPr id="13" name="Прямая соединительная линия 12"/>
          <p:cNvCxnSpPr/>
          <p:nvPr/>
        </p:nvCxnSpPr>
        <p:spPr>
          <a:xfrm>
            <a:off x="2357422" y="2428868"/>
            <a:ext cx="1785950" cy="0"/>
          </a:xfrm>
          <a:prstGeom prst="line">
            <a:avLst/>
          </a:prstGeom>
        </p:spPr>
        <p:style>
          <a:lnRef idx="2">
            <a:schemeClr val="accent2"/>
          </a:lnRef>
          <a:fillRef idx="0">
            <a:schemeClr val="accent2"/>
          </a:fillRef>
          <a:effectRef idx="1">
            <a:schemeClr val="accent2"/>
          </a:effectRef>
          <a:fontRef idx="minor">
            <a:schemeClr val="tx1"/>
          </a:fontRef>
        </p:style>
      </p:cxnSp>
      <p:sp>
        <p:nvSpPr>
          <p:cNvPr id="15" name="Стрелка вправо с вырезом 14"/>
          <p:cNvSpPr/>
          <p:nvPr/>
        </p:nvSpPr>
        <p:spPr>
          <a:xfrm>
            <a:off x="4572000" y="2786058"/>
            <a:ext cx="857256" cy="428628"/>
          </a:xfrm>
          <a:prstGeom prst="notch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rgbClr val="003399"/>
              </a:solidFill>
            </a:endParaRPr>
          </a:p>
        </p:txBody>
      </p:sp>
      <p:graphicFrame>
        <p:nvGraphicFramePr>
          <p:cNvPr id="16" name="Object 19"/>
          <p:cNvGraphicFramePr>
            <a:graphicFrameLocks noChangeAspect="1"/>
          </p:cNvGraphicFramePr>
          <p:nvPr/>
        </p:nvGraphicFramePr>
        <p:xfrm>
          <a:off x="6429388" y="2714620"/>
          <a:ext cx="352425" cy="625475"/>
        </p:xfrm>
        <a:graphic>
          <a:graphicData uri="http://schemas.openxmlformats.org/presentationml/2006/ole">
            <mc:AlternateContent xmlns:mc="http://schemas.openxmlformats.org/markup-compatibility/2006">
              <mc:Choice xmlns:v="urn:schemas-microsoft-com:vml" Requires="v">
                <p:oleObj spid="_x0000_s38963" name="CorelDRAW" r:id="rId6" imgW="390960" imgH="692280" progId="CorelDRAW.Graphic.13">
                  <p:embed/>
                </p:oleObj>
              </mc:Choice>
              <mc:Fallback>
                <p:oleObj name="CorelDRAW" r:id="rId6" imgW="390960" imgH="692280" progId="CorelDRAW.Graphic.1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29388" y="2714620"/>
                        <a:ext cx="352425"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 name="Object 20"/>
          <p:cNvGraphicFramePr>
            <a:graphicFrameLocks noChangeAspect="1"/>
          </p:cNvGraphicFramePr>
          <p:nvPr/>
        </p:nvGraphicFramePr>
        <p:xfrm>
          <a:off x="5781688" y="2714620"/>
          <a:ext cx="384175" cy="639763"/>
        </p:xfrm>
        <a:graphic>
          <a:graphicData uri="http://schemas.openxmlformats.org/presentationml/2006/ole">
            <mc:AlternateContent xmlns:mc="http://schemas.openxmlformats.org/markup-compatibility/2006">
              <mc:Choice xmlns:v="urn:schemas-microsoft-com:vml" Requires="v">
                <p:oleObj spid="_x0000_s38964" name="CorelDRAW" r:id="rId8" imgW="424800" imgH="707760" progId="CorelDRAW.Graphic.13">
                  <p:embed/>
                </p:oleObj>
              </mc:Choice>
              <mc:Fallback>
                <p:oleObj name="CorelDRAW" r:id="rId8" imgW="424800" imgH="707760" progId="CorelDRAW.Graphic.1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81688" y="2714620"/>
                        <a:ext cx="38417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Line 26"/>
          <p:cNvSpPr>
            <a:spLocks noChangeShapeType="1"/>
          </p:cNvSpPr>
          <p:nvPr/>
        </p:nvSpPr>
        <p:spPr bwMode="auto">
          <a:xfrm>
            <a:off x="6143636" y="3429000"/>
            <a:ext cx="360363" cy="0"/>
          </a:xfrm>
          <a:prstGeom prst="line">
            <a:avLst/>
          </a:prstGeom>
          <a:noFill/>
          <a:ln w="9525">
            <a:solidFill>
              <a:schemeClr val="tx1"/>
            </a:solidFill>
            <a:round/>
            <a:headEnd type="triangle" w="med" len="med"/>
            <a:tailEnd type="triangle" w="med" len="med"/>
          </a:ln>
        </p:spPr>
        <p:txBody>
          <a:bodyPr/>
          <a:lstStyle/>
          <a:p>
            <a:endParaRPr lang="ru-RU">
              <a:solidFill>
                <a:srgbClr val="003399"/>
              </a:solidFill>
            </a:endParaRPr>
          </a:p>
        </p:txBody>
      </p:sp>
      <p:sp>
        <p:nvSpPr>
          <p:cNvPr id="20" name="TextBox 19"/>
          <p:cNvSpPr txBox="1"/>
          <p:nvPr/>
        </p:nvSpPr>
        <p:spPr>
          <a:xfrm>
            <a:off x="5715008" y="3500438"/>
            <a:ext cx="1365823" cy="369332"/>
          </a:xfrm>
          <a:prstGeom prst="rect">
            <a:avLst/>
          </a:prstGeom>
          <a:noFill/>
        </p:spPr>
        <p:txBody>
          <a:bodyPr wrap="none" rtlCol="0">
            <a:spAutoFit/>
          </a:bodyPr>
          <a:lstStyle/>
          <a:p>
            <a:r>
              <a:rPr lang="ru-RU" dirty="0" smtClean="0">
                <a:solidFill>
                  <a:srgbClr val="003399"/>
                </a:solidFill>
              </a:rPr>
              <a:t>отношения</a:t>
            </a:r>
            <a:endParaRPr lang="ru-RU" dirty="0">
              <a:solidFill>
                <a:srgbClr val="003399"/>
              </a:solidFill>
            </a:endParaRPr>
          </a:p>
        </p:txBody>
      </p:sp>
      <p:sp>
        <p:nvSpPr>
          <p:cNvPr id="21" name="TextBox 20"/>
          <p:cNvSpPr txBox="1"/>
          <p:nvPr/>
        </p:nvSpPr>
        <p:spPr>
          <a:xfrm>
            <a:off x="4357686" y="3286124"/>
            <a:ext cx="1257717" cy="276999"/>
          </a:xfrm>
          <a:prstGeom prst="rect">
            <a:avLst/>
          </a:prstGeom>
          <a:noFill/>
        </p:spPr>
        <p:txBody>
          <a:bodyPr wrap="none" rtlCol="0">
            <a:spAutoFit/>
          </a:bodyPr>
          <a:lstStyle/>
          <a:p>
            <a:r>
              <a:rPr lang="ru-RU" sz="1200" dirty="0" smtClean="0">
                <a:solidFill>
                  <a:srgbClr val="003399"/>
                </a:solidFill>
              </a:rPr>
              <a:t>следовательно</a:t>
            </a:r>
            <a:endParaRPr lang="ru-RU" sz="1200" dirty="0">
              <a:solidFill>
                <a:srgbClr val="003399"/>
              </a:solidFill>
            </a:endParaRPr>
          </a:p>
        </p:txBody>
      </p:sp>
      <p:sp>
        <p:nvSpPr>
          <p:cNvPr id="22" name="TextBox 21"/>
          <p:cNvSpPr txBox="1"/>
          <p:nvPr/>
        </p:nvSpPr>
        <p:spPr>
          <a:xfrm>
            <a:off x="2643174" y="3429000"/>
            <a:ext cx="1499128" cy="369332"/>
          </a:xfrm>
          <a:prstGeom prst="rect">
            <a:avLst/>
          </a:prstGeom>
          <a:noFill/>
        </p:spPr>
        <p:txBody>
          <a:bodyPr wrap="none" rtlCol="0">
            <a:spAutoFit/>
          </a:bodyPr>
          <a:lstStyle/>
          <a:p>
            <a:r>
              <a:rPr lang="ru-RU" dirty="0" smtClean="0">
                <a:solidFill>
                  <a:srgbClr val="003399"/>
                </a:solidFill>
              </a:rPr>
              <a:t>Виды миров</a:t>
            </a:r>
            <a:endParaRPr lang="ru-RU" dirty="0">
              <a:solidFill>
                <a:srgbClr val="003399"/>
              </a:solidFill>
            </a:endParaRPr>
          </a:p>
        </p:txBody>
      </p:sp>
      <p:sp>
        <p:nvSpPr>
          <p:cNvPr id="23" name="TextBox 22"/>
          <p:cNvSpPr txBox="1"/>
          <p:nvPr/>
        </p:nvSpPr>
        <p:spPr>
          <a:xfrm>
            <a:off x="1000100" y="2714620"/>
            <a:ext cx="1221809" cy="646331"/>
          </a:xfrm>
          <a:prstGeom prst="rect">
            <a:avLst/>
          </a:prstGeom>
          <a:noFill/>
        </p:spPr>
        <p:txBody>
          <a:bodyPr wrap="none" rtlCol="0">
            <a:spAutoFit/>
          </a:bodyPr>
          <a:lstStyle/>
          <a:p>
            <a:r>
              <a:rPr lang="ru-RU" dirty="0" smtClean="0">
                <a:solidFill>
                  <a:srgbClr val="003399"/>
                </a:solidFill>
              </a:rPr>
              <a:t>Знание – </a:t>
            </a:r>
            <a:br>
              <a:rPr lang="ru-RU" dirty="0" smtClean="0">
                <a:solidFill>
                  <a:srgbClr val="003399"/>
                </a:solidFill>
              </a:rPr>
            </a:br>
            <a:r>
              <a:rPr lang="ru-RU" dirty="0" smtClean="0">
                <a:solidFill>
                  <a:srgbClr val="003399"/>
                </a:solidFill>
              </a:rPr>
              <a:t>выбор!</a:t>
            </a:r>
            <a:endParaRPr lang="ru-RU" dirty="0">
              <a:solidFill>
                <a:srgbClr val="003399"/>
              </a:solidFill>
            </a:endParaRPr>
          </a:p>
        </p:txBody>
      </p:sp>
      <p:grpSp>
        <p:nvGrpSpPr>
          <p:cNvPr id="2" name="Группа 44"/>
          <p:cNvGrpSpPr/>
          <p:nvPr/>
        </p:nvGrpSpPr>
        <p:grpSpPr>
          <a:xfrm>
            <a:off x="4162394" y="4286256"/>
            <a:ext cx="4981606" cy="1940113"/>
            <a:chOff x="2955219" y="4274969"/>
            <a:chExt cx="4981606" cy="1940113"/>
          </a:xfrm>
        </p:grpSpPr>
        <p:sp>
          <p:nvSpPr>
            <p:cNvPr id="44" name="Выгнутая влево стрелка 43"/>
            <p:cNvSpPr/>
            <p:nvPr/>
          </p:nvSpPr>
          <p:spPr>
            <a:xfrm rot="15990860">
              <a:off x="4490676" y="4314164"/>
              <a:ext cx="921690" cy="2170040"/>
            </a:xfrm>
            <a:prstGeom prst="curvedRightArrow">
              <a:avLst>
                <a:gd name="adj1" fmla="val 17583"/>
                <a:gd name="adj2" fmla="val 50000"/>
                <a:gd name="adj3" fmla="val 23061"/>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ru-RU">
                <a:solidFill>
                  <a:srgbClr val="003399"/>
                </a:solidFill>
              </a:endParaRPr>
            </a:p>
          </p:txBody>
        </p:sp>
        <p:sp>
          <p:nvSpPr>
            <p:cNvPr id="25" name="Пятно 2 24"/>
            <p:cNvSpPr/>
            <p:nvPr/>
          </p:nvSpPr>
          <p:spPr>
            <a:xfrm rot="964439">
              <a:off x="2955219" y="4274969"/>
              <a:ext cx="1071570" cy="857256"/>
            </a:xfrm>
            <a:prstGeom prst="irregularSeal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050" dirty="0" smtClean="0">
                  <a:solidFill>
                    <a:srgbClr val="003399"/>
                  </a:solidFill>
                </a:rPr>
                <a:t>враг</a:t>
              </a:r>
              <a:endParaRPr lang="ru-RU" sz="1050" dirty="0">
                <a:solidFill>
                  <a:srgbClr val="003399"/>
                </a:solidFill>
              </a:endParaRPr>
            </a:p>
          </p:txBody>
        </p:sp>
        <p:sp>
          <p:nvSpPr>
            <p:cNvPr id="26" name="7-конечная звезда 25"/>
            <p:cNvSpPr/>
            <p:nvPr/>
          </p:nvSpPr>
          <p:spPr>
            <a:xfrm>
              <a:off x="3000364" y="5429264"/>
              <a:ext cx="928694" cy="785818"/>
            </a:xfrm>
            <a:prstGeom prst="star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200" dirty="0" smtClean="0">
                  <a:solidFill>
                    <a:srgbClr val="003399"/>
                  </a:solidFill>
                </a:rPr>
                <a:t>друг</a:t>
              </a:r>
              <a:endParaRPr lang="ru-RU" sz="1200" dirty="0">
                <a:solidFill>
                  <a:srgbClr val="003399"/>
                </a:solidFill>
              </a:endParaRPr>
            </a:p>
          </p:txBody>
        </p:sp>
        <p:sp>
          <p:nvSpPr>
            <p:cNvPr id="27" name="Стрелка вправо с вырезом 26"/>
            <p:cNvSpPr/>
            <p:nvPr/>
          </p:nvSpPr>
          <p:spPr>
            <a:xfrm>
              <a:off x="4143372" y="4500570"/>
              <a:ext cx="714380" cy="357190"/>
            </a:xfrm>
            <a:prstGeom prst="notched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solidFill>
                  <a:srgbClr val="003399"/>
                </a:solidFill>
              </a:endParaRPr>
            </a:p>
          </p:txBody>
        </p:sp>
        <p:sp>
          <p:nvSpPr>
            <p:cNvPr id="28" name="Стрелка вправо с вырезом 27"/>
            <p:cNvSpPr/>
            <p:nvPr/>
          </p:nvSpPr>
          <p:spPr>
            <a:xfrm>
              <a:off x="4143372" y="5715016"/>
              <a:ext cx="714380" cy="357190"/>
            </a:xfrm>
            <a:prstGeom prst="notch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solidFill>
                  <a:srgbClr val="003399"/>
                </a:solidFill>
              </a:endParaRPr>
            </a:p>
          </p:txBody>
        </p:sp>
        <p:sp>
          <p:nvSpPr>
            <p:cNvPr id="29" name="TextBox 28"/>
            <p:cNvSpPr txBox="1"/>
            <p:nvPr/>
          </p:nvSpPr>
          <p:spPr>
            <a:xfrm>
              <a:off x="5072066" y="4500570"/>
              <a:ext cx="1935017" cy="461665"/>
            </a:xfrm>
            <a:prstGeom prst="rect">
              <a:avLst/>
            </a:prstGeom>
            <a:noFill/>
          </p:spPr>
          <p:txBody>
            <a:bodyPr wrap="none" rtlCol="0">
              <a:spAutoFit/>
            </a:bodyPr>
            <a:lstStyle/>
            <a:p>
              <a:r>
                <a:rPr lang="ru-RU" sz="1200" dirty="0" smtClean="0">
                  <a:solidFill>
                    <a:srgbClr val="003399"/>
                  </a:solidFill>
                </a:rPr>
                <a:t>Защита или нападение. </a:t>
              </a:r>
              <a:br>
                <a:rPr lang="ru-RU" sz="1200" dirty="0" smtClean="0">
                  <a:solidFill>
                    <a:srgbClr val="003399"/>
                  </a:solidFill>
                </a:rPr>
              </a:br>
              <a:r>
                <a:rPr lang="ru-RU" sz="1200" dirty="0" smtClean="0">
                  <a:solidFill>
                    <a:srgbClr val="003399"/>
                  </a:solidFill>
                </a:rPr>
                <a:t>Недоверие, холод.</a:t>
              </a:r>
              <a:endParaRPr lang="ru-RU" sz="1200" dirty="0">
                <a:solidFill>
                  <a:srgbClr val="003399"/>
                </a:solidFill>
              </a:endParaRPr>
            </a:p>
          </p:txBody>
        </p:sp>
        <p:sp>
          <p:nvSpPr>
            <p:cNvPr id="30" name="TextBox 29"/>
            <p:cNvSpPr txBox="1"/>
            <p:nvPr/>
          </p:nvSpPr>
          <p:spPr>
            <a:xfrm>
              <a:off x="5072066" y="5715016"/>
              <a:ext cx="2864759" cy="461665"/>
            </a:xfrm>
            <a:prstGeom prst="rect">
              <a:avLst/>
            </a:prstGeom>
            <a:noFill/>
          </p:spPr>
          <p:txBody>
            <a:bodyPr wrap="none" rtlCol="0">
              <a:spAutoFit/>
            </a:bodyPr>
            <a:lstStyle/>
            <a:p>
              <a:r>
                <a:rPr lang="ru-RU" sz="1200" dirty="0" smtClean="0">
                  <a:solidFill>
                    <a:srgbClr val="003399"/>
                  </a:solidFill>
                </a:rPr>
                <a:t>Открытость, знакомство, поддержка. </a:t>
              </a:r>
              <a:br>
                <a:rPr lang="ru-RU" sz="1200" dirty="0" smtClean="0">
                  <a:solidFill>
                    <a:srgbClr val="003399"/>
                  </a:solidFill>
                </a:rPr>
              </a:br>
              <a:r>
                <a:rPr lang="ru-RU" sz="1200" dirty="0" smtClean="0">
                  <a:solidFill>
                    <a:srgbClr val="003399"/>
                  </a:solidFill>
                </a:rPr>
                <a:t>Доверие, тепло, улыбка.</a:t>
              </a:r>
              <a:endParaRPr lang="ru-RU" sz="1200" dirty="0">
                <a:solidFill>
                  <a:srgbClr val="003399"/>
                </a:solidFill>
              </a:endParaRPr>
            </a:p>
          </p:txBody>
        </p:sp>
        <p:sp>
          <p:nvSpPr>
            <p:cNvPr id="43" name="TextBox 42"/>
            <p:cNvSpPr txBox="1"/>
            <p:nvPr/>
          </p:nvSpPr>
          <p:spPr>
            <a:xfrm>
              <a:off x="3714744" y="5214950"/>
              <a:ext cx="3199915" cy="261610"/>
            </a:xfrm>
            <a:prstGeom prst="rect">
              <a:avLst/>
            </a:prstGeom>
            <a:noFill/>
          </p:spPr>
          <p:txBody>
            <a:bodyPr wrap="none" rtlCol="0">
              <a:spAutoFit/>
            </a:bodyPr>
            <a:lstStyle/>
            <a:p>
              <a:r>
                <a:rPr lang="ru-RU" sz="1100" dirty="0" smtClean="0">
                  <a:solidFill>
                    <a:srgbClr val="003399"/>
                  </a:solidFill>
                </a:rPr>
                <a:t>Втирается в доверие, узнает слабые стороны</a:t>
              </a:r>
              <a:endParaRPr lang="ru-RU" sz="1100" dirty="0">
                <a:solidFill>
                  <a:srgbClr val="003399"/>
                </a:solidFill>
              </a:endParaRPr>
            </a:p>
          </p:txBody>
        </p:sp>
      </p:grpSp>
      <p:sp>
        <p:nvSpPr>
          <p:cNvPr id="46" name="Rectangle 3"/>
          <p:cNvSpPr>
            <a:spLocks noGrp="1" noChangeArrowheads="1"/>
          </p:cNvSpPr>
          <p:nvPr>
            <p:ph idx="1"/>
          </p:nvPr>
        </p:nvSpPr>
        <p:spPr>
          <a:xfrm>
            <a:off x="142844" y="4000504"/>
            <a:ext cx="3857652" cy="2786082"/>
          </a:xfrm>
        </p:spPr>
        <p:txBody>
          <a:bodyPr/>
          <a:lstStyle/>
          <a:p>
            <a:pPr marL="0" lvl="2" indent="12700" algn="just">
              <a:buNone/>
            </a:pPr>
            <a:r>
              <a:rPr lang="ru-RU" sz="1050" dirty="0" smtClean="0"/>
              <a:t>Такие люди по-разному будут реагировать на происходящее с ними. Первый встретится с незнакомым человеком - и насторожится: незнакомый во враждебном мире - враг, до тех пор, пока не доказал обратного. От него нужно защищаться, а лучше - самому напасть первому. Ударить словом, недоверием, холодностью. </a:t>
            </a:r>
          </a:p>
          <a:p>
            <a:pPr marL="0" lvl="2" indent="12700" algn="just">
              <a:buNone/>
            </a:pPr>
            <a:r>
              <a:rPr lang="ru-RU" sz="1050" dirty="0" smtClean="0"/>
              <a:t>Для человека, видящего вокруг себя дружелюбный мир, незнакомый человек - это друг, который об этом еще не знает. Ему можно поверить, ему можно улыбнуться, с ним можно познакомиться. В дружелюбном мире - в драку не лезут, а тепло интересуются, устанавливают контакт, завязывают знакомство. Согревают теплой улыбкой и поддерживают добрыми словами. </a:t>
            </a:r>
          </a:p>
          <a:p>
            <a:pPr marL="0" lvl="2" indent="12700" algn="just">
              <a:buNone/>
            </a:pPr>
            <a:r>
              <a:rPr lang="ru-RU" sz="1050" dirty="0" smtClean="0"/>
              <a:t>Однако, то же самое с точки зрения человека во враждебном мире будет выглядеть по-другому: «Человек втирается в доверие, чтобы выведать слабые места». </a:t>
            </a:r>
          </a:p>
        </p:txBody>
      </p:sp>
    </p:spTree>
    <p:extLst>
      <p:ext uri="{BB962C8B-B14F-4D97-AF65-F5344CB8AC3E}">
        <p14:creationId xmlns:p14="http://schemas.microsoft.com/office/powerpoint/2010/main" val="2251024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
                                            <p:txEl>
                                              <p:pRg st="0" end="0"/>
                                            </p:txEl>
                                          </p:spTgt>
                                        </p:tgtEl>
                                        <p:attrNameLst>
                                          <p:attrName>style.visibility</p:attrName>
                                        </p:attrNameLst>
                                      </p:cBhvr>
                                      <p:to>
                                        <p:strVal val="visible"/>
                                      </p:to>
                                    </p:set>
                                    <p:anim calcmode="lin" valueType="num">
                                      <p:cBhvr additive="base">
                                        <p:cTn id="7"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6">
                                            <p:txEl>
                                              <p:pRg st="1" end="1"/>
                                            </p:txEl>
                                          </p:spTgt>
                                        </p:tgtEl>
                                        <p:attrNameLst>
                                          <p:attrName>style.visibility</p:attrName>
                                        </p:attrNameLst>
                                      </p:cBhvr>
                                      <p:to>
                                        <p:strVal val="visible"/>
                                      </p:to>
                                    </p:set>
                                    <p:anim calcmode="lin" valueType="num">
                                      <p:cBhvr additive="base">
                                        <p:cTn id="11" dur="500" fill="hold"/>
                                        <p:tgtEl>
                                          <p:spTgt spid="4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6">
                                            <p:txEl>
                                              <p:pRg st="2" end="2"/>
                                            </p:txEl>
                                          </p:spTgt>
                                        </p:tgtEl>
                                        <p:attrNameLst>
                                          <p:attrName>style.visibility</p:attrName>
                                        </p:attrNameLst>
                                      </p:cBhvr>
                                      <p:to>
                                        <p:strVal val="visible"/>
                                      </p:to>
                                    </p:set>
                                    <p:anim calcmode="lin" valueType="num">
                                      <p:cBhvr additive="base">
                                        <p:cTn id="15" dur="500" fill="hold"/>
                                        <p:tgtEl>
                                          <p:spTgt spid="4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linds(horizontal)">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323528" y="0"/>
            <a:ext cx="5296224" cy="764704"/>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200" dirty="0" smtClean="0">
                <a:solidFill>
                  <a:schemeClr val="accent6"/>
                </a:solidFill>
              </a:rPr>
              <a:t>Логические блоки текста</a:t>
            </a:r>
            <a:endParaRPr lang="ru-RU" sz="3200" dirty="0">
              <a:solidFill>
                <a:schemeClr val="accent6"/>
              </a:solidFill>
            </a:endParaRPr>
          </a:p>
        </p:txBody>
      </p:sp>
      <p:grpSp>
        <p:nvGrpSpPr>
          <p:cNvPr id="5" name="Группа 4"/>
          <p:cNvGrpSpPr/>
          <p:nvPr/>
        </p:nvGrpSpPr>
        <p:grpSpPr>
          <a:xfrm>
            <a:off x="2994337" y="3427259"/>
            <a:ext cx="3184536" cy="1394739"/>
            <a:chOff x="2426660" y="4651395"/>
            <a:chExt cx="3369476" cy="1394739"/>
          </a:xfrm>
        </p:grpSpPr>
        <p:sp>
          <p:nvSpPr>
            <p:cNvPr id="13" name="AutoShape 7"/>
            <p:cNvSpPr>
              <a:spLocks noChangeArrowheads="1"/>
            </p:cNvSpPr>
            <p:nvPr/>
          </p:nvSpPr>
          <p:spPr bwMode="auto">
            <a:xfrm>
              <a:off x="2426660" y="4651395"/>
              <a:ext cx="3369475" cy="1009853"/>
            </a:xfrm>
            <a:prstGeom prst="roundRect">
              <a:avLst/>
            </a:prstGeom>
            <a:solidFill>
              <a:srgbClr val="3366FF"/>
            </a:solidFill>
            <a:ln w="9525">
              <a:solidFill>
                <a:schemeClr val="tx1"/>
              </a:solidFill>
              <a:miter lim="800000"/>
              <a:headEnd/>
              <a:tailEnd/>
            </a:ln>
          </p:spPr>
          <p:txBody>
            <a:bodyPr wrap="none" anchor="ctr"/>
            <a:lstStyle/>
            <a:p>
              <a:pPr algn="ctr"/>
              <a:r>
                <a:rPr lang="ru-RU" sz="2000" b="1" dirty="0" smtClean="0">
                  <a:solidFill>
                    <a:schemeClr val="bg1"/>
                  </a:solidFill>
                </a:rPr>
                <a:t>Обоснование</a:t>
              </a:r>
              <a:endParaRPr lang="ru-RU" sz="2000" b="1" dirty="0">
                <a:solidFill>
                  <a:schemeClr val="bg1"/>
                </a:solidFill>
              </a:endParaRPr>
            </a:p>
          </p:txBody>
        </p:sp>
        <p:sp>
          <p:nvSpPr>
            <p:cNvPr id="3" name="TextBox 2"/>
            <p:cNvSpPr txBox="1"/>
            <p:nvPr/>
          </p:nvSpPr>
          <p:spPr>
            <a:xfrm>
              <a:off x="2426660" y="5676802"/>
              <a:ext cx="3369476" cy="369332"/>
            </a:xfrm>
            <a:prstGeom prst="rect">
              <a:avLst/>
            </a:prstGeom>
            <a:noFill/>
          </p:spPr>
          <p:txBody>
            <a:bodyPr wrap="square" rtlCol="0">
              <a:spAutoFit/>
            </a:bodyPr>
            <a:lstStyle/>
            <a:p>
              <a:pPr algn="ctr"/>
              <a:r>
                <a:rPr lang="ru-RU" b="1" dirty="0" smtClean="0"/>
                <a:t>Логика, опыт, авторитеты</a:t>
              </a:r>
              <a:endParaRPr lang="ru-RU" b="1" dirty="0"/>
            </a:p>
          </p:txBody>
        </p:sp>
      </p:grpSp>
      <p:grpSp>
        <p:nvGrpSpPr>
          <p:cNvPr id="6" name="Группа 5"/>
          <p:cNvGrpSpPr/>
          <p:nvPr/>
        </p:nvGrpSpPr>
        <p:grpSpPr>
          <a:xfrm>
            <a:off x="1350748" y="1547500"/>
            <a:ext cx="5908244" cy="1737484"/>
            <a:chOff x="1350748" y="1196752"/>
            <a:chExt cx="5908244" cy="1737484"/>
          </a:xfrm>
        </p:grpSpPr>
        <p:sp>
          <p:nvSpPr>
            <p:cNvPr id="12" name="AutoShape 7"/>
            <p:cNvSpPr>
              <a:spLocks noChangeArrowheads="1"/>
            </p:cNvSpPr>
            <p:nvPr/>
          </p:nvSpPr>
          <p:spPr bwMode="auto">
            <a:xfrm>
              <a:off x="1354336" y="1196752"/>
              <a:ext cx="5904656" cy="1368152"/>
            </a:xfrm>
            <a:prstGeom prst="roundRect">
              <a:avLst/>
            </a:prstGeom>
            <a:solidFill>
              <a:srgbClr val="3366FF"/>
            </a:solidFill>
            <a:ln w="9525">
              <a:solidFill>
                <a:schemeClr val="tx1"/>
              </a:solidFill>
              <a:miter lim="800000"/>
              <a:headEnd/>
              <a:tailEnd/>
            </a:ln>
          </p:spPr>
          <p:txBody>
            <a:bodyPr wrap="none" anchor="ctr"/>
            <a:lstStyle/>
            <a:p>
              <a:pPr algn="ctr"/>
              <a:r>
                <a:rPr lang="ru-RU" sz="4400" b="1" dirty="0" smtClean="0">
                  <a:solidFill>
                    <a:schemeClr val="bg1"/>
                  </a:solidFill>
                </a:rPr>
                <a:t>Тезис</a:t>
              </a:r>
              <a:endParaRPr lang="ru-RU" sz="4400" b="1" dirty="0">
                <a:solidFill>
                  <a:schemeClr val="bg1"/>
                </a:solidFill>
              </a:endParaRPr>
            </a:p>
          </p:txBody>
        </p:sp>
        <p:sp>
          <p:nvSpPr>
            <p:cNvPr id="17" name="TextBox 16"/>
            <p:cNvSpPr txBox="1"/>
            <p:nvPr/>
          </p:nvSpPr>
          <p:spPr>
            <a:xfrm>
              <a:off x="1350748" y="2564904"/>
              <a:ext cx="5908244" cy="369332"/>
            </a:xfrm>
            <a:prstGeom prst="rect">
              <a:avLst/>
            </a:prstGeom>
            <a:noFill/>
          </p:spPr>
          <p:txBody>
            <a:bodyPr wrap="square" rtlCol="0">
              <a:spAutoFit/>
            </a:bodyPr>
            <a:lstStyle/>
            <a:p>
              <a:pPr algn="ctr"/>
              <a:r>
                <a:rPr lang="ru-RU" b="1" dirty="0" smtClean="0"/>
                <a:t>Указание, как правильно думать или делать</a:t>
              </a:r>
              <a:endParaRPr lang="ru-RU" b="1" dirty="0"/>
            </a:p>
          </p:txBody>
        </p:sp>
      </p:grpSp>
      <p:grpSp>
        <p:nvGrpSpPr>
          <p:cNvPr id="4" name="Группа 3"/>
          <p:cNvGrpSpPr/>
          <p:nvPr/>
        </p:nvGrpSpPr>
        <p:grpSpPr>
          <a:xfrm>
            <a:off x="6322888" y="3427259"/>
            <a:ext cx="2520280" cy="1407354"/>
            <a:chOff x="6300192" y="2780928"/>
            <a:chExt cx="2520280" cy="1407354"/>
          </a:xfrm>
        </p:grpSpPr>
        <p:sp>
          <p:nvSpPr>
            <p:cNvPr id="14" name="AutoShape 7"/>
            <p:cNvSpPr>
              <a:spLocks noChangeArrowheads="1"/>
            </p:cNvSpPr>
            <p:nvPr/>
          </p:nvSpPr>
          <p:spPr bwMode="auto">
            <a:xfrm>
              <a:off x="6300192" y="2780928"/>
              <a:ext cx="2520280" cy="1008112"/>
            </a:xfrm>
            <a:prstGeom prst="roundRect">
              <a:avLst/>
            </a:prstGeom>
            <a:solidFill>
              <a:srgbClr val="3366FF"/>
            </a:solidFill>
            <a:ln w="9525">
              <a:solidFill>
                <a:schemeClr val="tx1"/>
              </a:solidFill>
              <a:miter lim="800000"/>
              <a:headEnd/>
              <a:tailEnd/>
            </a:ln>
          </p:spPr>
          <p:txBody>
            <a:bodyPr wrap="none" anchor="ctr"/>
            <a:lstStyle/>
            <a:p>
              <a:pPr algn="ctr"/>
              <a:r>
                <a:rPr lang="ru-RU" sz="2000" b="1" dirty="0" smtClean="0">
                  <a:solidFill>
                    <a:schemeClr val="bg1"/>
                  </a:solidFill>
                </a:rPr>
                <a:t>Иллюстрации</a:t>
              </a:r>
              <a:endParaRPr lang="ru-RU" sz="2000" b="1" dirty="0">
                <a:solidFill>
                  <a:schemeClr val="bg1"/>
                </a:solidFill>
              </a:endParaRPr>
            </a:p>
          </p:txBody>
        </p:sp>
        <p:sp>
          <p:nvSpPr>
            <p:cNvPr id="18" name="TextBox 17"/>
            <p:cNvSpPr txBox="1"/>
            <p:nvPr/>
          </p:nvSpPr>
          <p:spPr>
            <a:xfrm>
              <a:off x="6300192" y="3818950"/>
              <a:ext cx="2520280" cy="369332"/>
            </a:xfrm>
            <a:prstGeom prst="rect">
              <a:avLst/>
            </a:prstGeom>
            <a:noFill/>
          </p:spPr>
          <p:txBody>
            <a:bodyPr wrap="square" rtlCol="0">
              <a:spAutoFit/>
            </a:bodyPr>
            <a:lstStyle/>
            <a:p>
              <a:pPr algn="ctr"/>
              <a:r>
                <a:rPr lang="ru-RU" b="1" dirty="0" smtClean="0"/>
                <a:t>Как это бывает</a:t>
              </a:r>
              <a:endParaRPr lang="ru-RU" b="1" dirty="0"/>
            </a:p>
          </p:txBody>
        </p:sp>
      </p:grpSp>
      <p:grpSp>
        <p:nvGrpSpPr>
          <p:cNvPr id="11" name="Группа 10"/>
          <p:cNvGrpSpPr/>
          <p:nvPr/>
        </p:nvGrpSpPr>
        <p:grpSpPr>
          <a:xfrm>
            <a:off x="202208" y="3427259"/>
            <a:ext cx="2664295" cy="1376576"/>
            <a:chOff x="6300192" y="2780928"/>
            <a:chExt cx="2664295" cy="1376576"/>
          </a:xfrm>
        </p:grpSpPr>
        <p:sp>
          <p:nvSpPr>
            <p:cNvPr id="15" name="AutoShape 7"/>
            <p:cNvSpPr>
              <a:spLocks noChangeArrowheads="1"/>
            </p:cNvSpPr>
            <p:nvPr/>
          </p:nvSpPr>
          <p:spPr bwMode="auto">
            <a:xfrm>
              <a:off x="6300192" y="2780928"/>
              <a:ext cx="2607190" cy="1008112"/>
            </a:xfrm>
            <a:prstGeom prst="roundRect">
              <a:avLst/>
            </a:prstGeom>
            <a:solidFill>
              <a:srgbClr val="3366FF"/>
            </a:solidFill>
            <a:ln w="9525">
              <a:solidFill>
                <a:schemeClr val="tx1"/>
              </a:solidFill>
              <a:miter lim="800000"/>
              <a:headEnd/>
              <a:tailEnd/>
            </a:ln>
          </p:spPr>
          <p:txBody>
            <a:bodyPr wrap="none" anchor="ctr"/>
            <a:lstStyle/>
            <a:p>
              <a:pPr algn="ctr"/>
              <a:r>
                <a:rPr lang="ru-RU" sz="2000" b="1" dirty="0" smtClean="0">
                  <a:solidFill>
                    <a:schemeClr val="bg1"/>
                  </a:solidFill>
                </a:rPr>
                <a:t>Комментарии</a:t>
              </a:r>
              <a:endParaRPr lang="ru-RU" sz="2000" b="1" dirty="0">
                <a:solidFill>
                  <a:schemeClr val="bg1"/>
                </a:solidFill>
              </a:endParaRPr>
            </a:p>
          </p:txBody>
        </p:sp>
        <p:sp>
          <p:nvSpPr>
            <p:cNvPr id="16" name="TextBox 15"/>
            <p:cNvSpPr txBox="1"/>
            <p:nvPr/>
          </p:nvSpPr>
          <p:spPr>
            <a:xfrm>
              <a:off x="6300192" y="3818950"/>
              <a:ext cx="2664295" cy="338554"/>
            </a:xfrm>
            <a:prstGeom prst="rect">
              <a:avLst/>
            </a:prstGeom>
            <a:noFill/>
          </p:spPr>
          <p:txBody>
            <a:bodyPr wrap="square" rtlCol="0">
              <a:spAutoFit/>
            </a:bodyPr>
            <a:lstStyle/>
            <a:p>
              <a:pPr algn="ctr"/>
              <a:r>
                <a:rPr lang="ru-RU" sz="1600" b="1" dirty="0" smtClean="0"/>
                <a:t>Уточнения и пояснения</a:t>
              </a:r>
              <a:endParaRPr lang="ru-RU" sz="1600" b="1" dirty="0"/>
            </a:p>
          </p:txBody>
        </p:sp>
      </p:grpSp>
    </p:spTree>
    <p:extLst>
      <p:ext uri="{BB962C8B-B14F-4D97-AF65-F5344CB8AC3E}">
        <p14:creationId xmlns:p14="http://schemas.microsoft.com/office/powerpoint/2010/main" val="1593178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Стрелка вправо 22"/>
          <p:cNvSpPr/>
          <p:nvPr/>
        </p:nvSpPr>
        <p:spPr>
          <a:xfrm rot="5400000">
            <a:off x="2721194" y="3798516"/>
            <a:ext cx="2114015" cy="42862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2" name="Прямоугольник 1"/>
          <p:cNvSpPr/>
          <p:nvPr/>
        </p:nvSpPr>
        <p:spPr>
          <a:xfrm>
            <a:off x="0" y="0"/>
            <a:ext cx="9144000" cy="9286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dirty="0" smtClean="0">
                <a:solidFill>
                  <a:schemeClr val="accent6"/>
                </a:solidFill>
              </a:rPr>
              <a:t>Рабочее понимание текста</a:t>
            </a:r>
            <a:endParaRPr lang="ru-RU" sz="4000" dirty="0">
              <a:solidFill>
                <a:schemeClr val="accent6"/>
              </a:solidFill>
            </a:endParaRPr>
          </a:p>
        </p:txBody>
      </p:sp>
      <p:sp>
        <p:nvSpPr>
          <p:cNvPr id="6" name="Скругленный прямоугольник 5"/>
          <p:cNvSpPr/>
          <p:nvPr/>
        </p:nvSpPr>
        <p:spPr>
          <a:xfrm>
            <a:off x="460516" y="1916832"/>
            <a:ext cx="2214546" cy="100013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nchorCtr="0"/>
          <a:lstStyle/>
          <a:p>
            <a:pPr algn="ctr"/>
            <a:r>
              <a:rPr lang="ru-RU" dirty="0" smtClean="0"/>
              <a:t>Выделить</a:t>
            </a:r>
            <a:br>
              <a:rPr lang="ru-RU" dirty="0" smtClean="0"/>
            </a:br>
            <a:r>
              <a:rPr lang="ru-RU" dirty="0" smtClean="0"/>
              <a:t>логические блоки</a:t>
            </a:r>
            <a:endParaRPr lang="ru-RU" dirty="0"/>
          </a:p>
        </p:txBody>
      </p:sp>
      <p:sp>
        <p:nvSpPr>
          <p:cNvPr id="10" name="Стрелка вправо 9"/>
          <p:cNvSpPr/>
          <p:nvPr/>
        </p:nvSpPr>
        <p:spPr>
          <a:xfrm>
            <a:off x="2675094" y="2202584"/>
            <a:ext cx="571504" cy="42862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11" name="Стрелка вправо 10"/>
          <p:cNvSpPr/>
          <p:nvPr/>
        </p:nvSpPr>
        <p:spPr>
          <a:xfrm>
            <a:off x="5818366" y="2202584"/>
            <a:ext cx="571504" cy="42862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9" name="Скругленный прямоугольник 8"/>
          <p:cNvSpPr/>
          <p:nvPr/>
        </p:nvSpPr>
        <p:spPr>
          <a:xfrm>
            <a:off x="3246598" y="1916832"/>
            <a:ext cx="2571768" cy="100013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nchorCtr="0"/>
          <a:lstStyle/>
          <a:p>
            <a:pPr algn="ctr"/>
            <a:r>
              <a:rPr lang="ru-RU" dirty="0" smtClean="0"/>
              <a:t>Выделить ключевые слова</a:t>
            </a:r>
            <a:endParaRPr lang="ru-RU" dirty="0"/>
          </a:p>
        </p:txBody>
      </p:sp>
      <p:sp>
        <p:nvSpPr>
          <p:cNvPr id="15" name="Скругленный прямоугольник 14"/>
          <p:cNvSpPr/>
          <p:nvPr/>
        </p:nvSpPr>
        <p:spPr>
          <a:xfrm>
            <a:off x="6389870" y="1916835"/>
            <a:ext cx="2571768" cy="1000132"/>
          </a:xfrm>
          <a:prstGeom prst="roundRec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ru-RU" dirty="0" smtClean="0"/>
              <a:t>Переформулировать и упростить текст</a:t>
            </a:r>
            <a:endParaRPr lang="ru-RU" dirty="0"/>
          </a:p>
        </p:txBody>
      </p:sp>
      <p:sp>
        <p:nvSpPr>
          <p:cNvPr id="13" name="Скругленный прямоугольник 12"/>
          <p:cNvSpPr/>
          <p:nvPr/>
        </p:nvSpPr>
        <p:spPr>
          <a:xfrm>
            <a:off x="3131840" y="3416517"/>
            <a:ext cx="2880320" cy="1037632"/>
          </a:xfrm>
          <a:prstGeom prst="roundRect">
            <a:avLst/>
          </a:prstGeom>
        </p:spPr>
        <p:style>
          <a:lnRef idx="1">
            <a:schemeClr val="dk1"/>
          </a:lnRef>
          <a:fillRef idx="2">
            <a:schemeClr val="dk1"/>
          </a:fillRef>
          <a:effectRef idx="1">
            <a:schemeClr val="dk1"/>
          </a:effectRef>
          <a:fontRef idx="minor">
            <a:schemeClr val="dk1"/>
          </a:fontRef>
        </p:style>
        <p:txBody>
          <a:bodyPr rtlCol="0" anchor="ctr" anchorCtr="0"/>
          <a:lstStyle/>
          <a:p>
            <a:pPr algn="ctr"/>
            <a:r>
              <a:rPr lang="ru-RU" dirty="0" smtClean="0"/>
              <a:t>Выделить элементарные смысловые кирпичики</a:t>
            </a:r>
            <a:endParaRPr lang="ru-RU" dirty="0">
              <a:solidFill>
                <a:schemeClr val="dk1"/>
              </a:solidFill>
            </a:endParaRPr>
          </a:p>
        </p:txBody>
      </p:sp>
      <p:sp>
        <p:nvSpPr>
          <p:cNvPr id="3" name="Стрелка углом вверх 2"/>
          <p:cNvSpPr/>
          <p:nvPr/>
        </p:nvSpPr>
        <p:spPr>
          <a:xfrm rot="16200000" flipH="1">
            <a:off x="6101270" y="2827860"/>
            <a:ext cx="1220715" cy="1398934"/>
          </a:xfrm>
          <a:prstGeom prst="bentUpArrow">
            <a:avLst>
              <a:gd name="adj1" fmla="val 19134"/>
              <a:gd name="adj2" fmla="val 19247"/>
              <a:gd name="adj3" fmla="val 20939"/>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solidFill>
                <a:schemeClr val="dk1"/>
              </a:solidFill>
            </a:endParaRPr>
          </a:p>
        </p:txBody>
      </p:sp>
      <p:sp>
        <p:nvSpPr>
          <p:cNvPr id="21" name="Скругленный прямоугольник 20"/>
          <p:cNvSpPr/>
          <p:nvPr/>
        </p:nvSpPr>
        <p:spPr>
          <a:xfrm>
            <a:off x="3246598" y="5085184"/>
            <a:ext cx="2571768" cy="1037632"/>
          </a:xfrm>
          <a:prstGeom prst="roundRect">
            <a:avLst/>
          </a:prstGeom>
        </p:spPr>
        <p:style>
          <a:lnRef idx="0">
            <a:schemeClr val="dk1"/>
          </a:lnRef>
          <a:fillRef idx="3">
            <a:schemeClr val="dk1"/>
          </a:fillRef>
          <a:effectRef idx="3">
            <a:schemeClr val="dk1"/>
          </a:effectRef>
          <a:fontRef idx="minor">
            <a:schemeClr val="lt1"/>
          </a:fontRef>
        </p:style>
        <p:txBody>
          <a:bodyPr rtlCol="0" anchor="ctr" anchorCtr="0"/>
          <a:lstStyle/>
          <a:p>
            <a:pPr algn="ctr"/>
            <a:r>
              <a:rPr lang="ru-RU" dirty="0" smtClean="0"/>
              <a:t>Нарисовать схему основной мысли</a:t>
            </a:r>
            <a:endParaRPr lang="ru-RU" dirty="0"/>
          </a:p>
        </p:txBody>
      </p:sp>
      <p:sp>
        <p:nvSpPr>
          <p:cNvPr id="22" name="Стрелка вправо 21"/>
          <p:cNvSpPr/>
          <p:nvPr/>
        </p:nvSpPr>
        <p:spPr>
          <a:xfrm rot="5400000">
            <a:off x="4286248" y="4569772"/>
            <a:ext cx="571504" cy="42862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323528" y="0"/>
            <a:ext cx="5296224" cy="764704"/>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200" dirty="0" smtClean="0">
                <a:solidFill>
                  <a:schemeClr val="accent6"/>
                </a:solidFill>
              </a:rPr>
              <a:t>Логические блоки текста</a:t>
            </a:r>
            <a:endParaRPr lang="ru-RU" sz="3200" dirty="0">
              <a:solidFill>
                <a:schemeClr val="accent6"/>
              </a:solidFill>
            </a:endParaRPr>
          </a:p>
        </p:txBody>
      </p:sp>
      <p:sp>
        <p:nvSpPr>
          <p:cNvPr id="12" name="AutoShape 7"/>
          <p:cNvSpPr>
            <a:spLocks noChangeArrowheads="1"/>
          </p:cNvSpPr>
          <p:nvPr/>
        </p:nvSpPr>
        <p:spPr bwMode="auto">
          <a:xfrm>
            <a:off x="2627784" y="1916832"/>
            <a:ext cx="3414196" cy="1872208"/>
          </a:xfrm>
          <a:prstGeom prst="roundRect">
            <a:avLst/>
          </a:prstGeom>
          <a:solidFill>
            <a:srgbClr val="3366FF"/>
          </a:solidFill>
          <a:ln w="9525">
            <a:solidFill>
              <a:schemeClr val="tx1"/>
            </a:solidFill>
            <a:miter lim="800000"/>
            <a:headEnd/>
            <a:tailEnd/>
          </a:ln>
        </p:spPr>
        <p:txBody>
          <a:bodyPr wrap="none" anchor="ctr"/>
          <a:lstStyle/>
          <a:p>
            <a:pPr algn="ctr"/>
            <a:r>
              <a:rPr lang="ru-RU" sz="4400" b="1" dirty="0" smtClean="0">
                <a:solidFill>
                  <a:schemeClr val="bg1"/>
                </a:solidFill>
              </a:rPr>
              <a:t>Основная </a:t>
            </a:r>
            <a:br>
              <a:rPr lang="ru-RU" sz="4400" b="1" dirty="0" smtClean="0">
                <a:solidFill>
                  <a:schemeClr val="bg1"/>
                </a:solidFill>
              </a:rPr>
            </a:br>
            <a:r>
              <a:rPr lang="ru-RU" sz="4400" b="1" dirty="0" smtClean="0">
                <a:solidFill>
                  <a:schemeClr val="bg1"/>
                </a:solidFill>
              </a:rPr>
              <a:t>часть</a:t>
            </a:r>
            <a:endParaRPr lang="ru-RU" sz="4400" b="1" dirty="0">
              <a:solidFill>
                <a:schemeClr val="bg1"/>
              </a:solidFill>
            </a:endParaRPr>
          </a:p>
        </p:txBody>
      </p:sp>
      <p:sp>
        <p:nvSpPr>
          <p:cNvPr id="13" name="AutoShape 7"/>
          <p:cNvSpPr>
            <a:spLocks noChangeArrowheads="1"/>
          </p:cNvSpPr>
          <p:nvPr/>
        </p:nvSpPr>
        <p:spPr bwMode="auto">
          <a:xfrm>
            <a:off x="179512" y="1916832"/>
            <a:ext cx="2160240" cy="1872208"/>
          </a:xfrm>
          <a:prstGeom prst="roundRect">
            <a:avLst/>
          </a:prstGeom>
          <a:solidFill>
            <a:srgbClr val="3366FF"/>
          </a:solidFill>
          <a:ln w="9525">
            <a:solidFill>
              <a:schemeClr val="tx1"/>
            </a:solidFill>
            <a:miter lim="800000"/>
            <a:headEnd/>
            <a:tailEnd/>
          </a:ln>
        </p:spPr>
        <p:txBody>
          <a:bodyPr wrap="none" anchor="ctr"/>
          <a:lstStyle/>
          <a:p>
            <a:pPr algn="ctr"/>
            <a:r>
              <a:rPr lang="ru-RU" sz="2800" b="1" dirty="0" smtClean="0">
                <a:solidFill>
                  <a:schemeClr val="bg1"/>
                </a:solidFill>
              </a:rPr>
              <a:t>Введение</a:t>
            </a:r>
            <a:endParaRPr lang="ru-RU" sz="2800" b="1" dirty="0">
              <a:solidFill>
                <a:schemeClr val="bg1"/>
              </a:solidFill>
            </a:endParaRPr>
          </a:p>
        </p:txBody>
      </p:sp>
      <p:sp>
        <p:nvSpPr>
          <p:cNvPr id="14" name="AutoShape 7"/>
          <p:cNvSpPr>
            <a:spLocks noChangeArrowheads="1"/>
          </p:cNvSpPr>
          <p:nvPr/>
        </p:nvSpPr>
        <p:spPr bwMode="auto">
          <a:xfrm>
            <a:off x="6300192" y="1916832"/>
            <a:ext cx="2520280" cy="1872208"/>
          </a:xfrm>
          <a:prstGeom prst="roundRect">
            <a:avLst/>
          </a:prstGeom>
          <a:solidFill>
            <a:srgbClr val="3366FF"/>
          </a:solidFill>
          <a:ln w="9525">
            <a:solidFill>
              <a:schemeClr val="tx1"/>
            </a:solidFill>
            <a:miter lim="800000"/>
            <a:headEnd/>
            <a:tailEnd/>
          </a:ln>
        </p:spPr>
        <p:txBody>
          <a:bodyPr wrap="none" anchor="ctr"/>
          <a:lstStyle/>
          <a:p>
            <a:pPr algn="ctr"/>
            <a:r>
              <a:rPr lang="ru-RU" sz="2800" b="1" dirty="0" smtClean="0">
                <a:solidFill>
                  <a:schemeClr val="bg1"/>
                </a:solidFill>
              </a:rPr>
              <a:t>Заключение, </a:t>
            </a:r>
            <a:br>
              <a:rPr lang="ru-RU" sz="2800" b="1" dirty="0" smtClean="0">
                <a:solidFill>
                  <a:schemeClr val="bg1"/>
                </a:solidFill>
              </a:rPr>
            </a:br>
            <a:r>
              <a:rPr lang="ru-RU" sz="2800" b="1" dirty="0" smtClean="0">
                <a:solidFill>
                  <a:schemeClr val="bg1"/>
                </a:solidFill>
              </a:rPr>
              <a:t>выводы</a:t>
            </a:r>
            <a:endParaRPr lang="ru-RU" sz="2800" b="1" dirty="0">
              <a:solidFill>
                <a:schemeClr val="bg1"/>
              </a:solidFill>
            </a:endParaRPr>
          </a:p>
        </p:txBody>
      </p:sp>
      <p:sp>
        <p:nvSpPr>
          <p:cNvPr id="3" name="TextBox 2"/>
          <p:cNvSpPr txBox="1"/>
          <p:nvPr/>
        </p:nvSpPr>
        <p:spPr>
          <a:xfrm>
            <a:off x="467544" y="4005064"/>
            <a:ext cx="1608517" cy="646331"/>
          </a:xfrm>
          <a:prstGeom prst="rect">
            <a:avLst/>
          </a:prstGeom>
          <a:noFill/>
        </p:spPr>
        <p:txBody>
          <a:bodyPr wrap="none" rtlCol="0">
            <a:spAutoFit/>
          </a:bodyPr>
          <a:lstStyle/>
          <a:p>
            <a:r>
              <a:rPr lang="ru-RU" b="1" dirty="0" smtClean="0"/>
              <a:t>Экспозиция,</a:t>
            </a:r>
          </a:p>
          <a:p>
            <a:r>
              <a:rPr lang="ru-RU" b="1" dirty="0" smtClean="0"/>
              <a:t>реклама</a:t>
            </a:r>
            <a:endParaRPr lang="ru-RU" b="1" dirty="0"/>
          </a:p>
        </p:txBody>
      </p:sp>
      <p:sp>
        <p:nvSpPr>
          <p:cNvPr id="17" name="TextBox 16"/>
          <p:cNvSpPr txBox="1"/>
          <p:nvPr/>
        </p:nvSpPr>
        <p:spPr>
          <a:xfrm>
            <a:off x="3530623" y="4005064"/>
            <a:ext cx="1889300" cy="1200329"/>
          </a:xfrm>
          <a:prstGeom prst="rect">
            <a:avLst/>
          </a:prstGeom>
          <a:noFill/>
        </p:spPr>
        <p:txBody>
          <a:bodyPr wrap="none" rtlCol="0">
            <a:spAutoFit/>
          </a:bodyPr>
          <a:lstStyle/>
          <a:p>
            <a:r>
              <a:rPr lang="ru-RU" b="1" dirty="0" smtClean="0"/>
              <a:t>Размышления,</a:t>
            </a:r>
          </a:p>
          <a:p>
            <a:r>
              <a:rPr lang="ru-RU" b="1" dirty="0" smtClean="0"/>
              <a:t>тезисы,</a:t>
            </a:r>
          </a:p>
          <a:p>
            <a:r>
              <a:rPr lang="ru-RU" b="1" dirty="0" smtClean="0"/>
              <a:t>развернутое </a:t>
            </a:r>
            <a:br>
              <a:rPr lang="ru-RU" b="1" dirty="0" smtClean="0"/>
            </a:br>
            <a:r>
              <a:rPr lang="ru-RU" b="1" dirty="0" smtClean="0"/>
              <a:t>обоснование</a:t>
            </a:r>
            <a:endParaRPr lang="ru-RU" b="1" dirty="0"/>
          </a:p>
        </p:txBody>
      </p:sp>
      <p:sp>
        <p:nvSpPr>
          <p:cNvPr id="18" name="TextBox 17"/>
          <p:cNvSpPr txBox="1"/>
          <p:nvPr/>
        </p:nvSpPr>
        <p:spPr>
          <a:xfrm>
            <a:off x="6707470" y="4005064"/>
            <a:ext cx="1683666" cy="923330"/>
          </a:xfrm>
          <a:prstGeom prst="rect">
            <a:avLst/>
          </a:prstGeom>
          <a:noFill/>
        </p:spPr>
        <p:txBody>
          <a:bodyPr wrap="none" rtlCol="0">
            <a:spAutoFit/>
          </a:bodyPr>
          <a:lstStyle/>
          <a:p>
            <a:r>
              <a:rPr lang="ru-RU" b="1" dirty="0" smtClean="0"/>
              <a:t>Что делать, </a:t>
            </a:r>
            <a:br>
              <a:rPr lang="ru-RU" b="1" dirty="0" smtClean="0"/>
            </a:br>
            <a:r>
              <a:rPr lang="ru-RU" b="1" dirty="0" smtClean="0"/>
              <a:t>куда идти, </a:t>
            </a:r>
            <a:br>
              <a:rPr lang="ru-RU" b="1" dirty="0" smtClean="0"/>
            </a:br>
            <a:r>
              <a:rPr lang="ru-RU" b="1" dirty="0" smtClean="0"/>
              <a:t>что покупать</a:t>
            </a:r>
            <a:endParaRPr lang="ru-RU" b="1" dirty="0"/>
          </a:p>
        </p:txBody>
      </p:sp>
    </p:spTree>
    <p:extLst>
      <p:ext uri="{BB962C8B-B14F-4D97-AF65-F5344CB8AC3E}">
        <p14:creationId xmlns:p14="http://schemas.microsoft.com/office/powerpoint/2010/main" val="2214234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323528" y="0"/>
            <a:ext cx="5296224" cy="764704"/>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200" dirty="0" smtClean="0">
                <a:solidFill>
                  <a:schemeClr val="accent6"/>
                </a:solidFill>
              </a:rPr>
              <a:t>Логические блоки текста</a:t>
            </a:r>
            <a:endParaRPr lang="ru-RU" sz="3200" dirty="0">
              <a:solidFill>
                <a:schemeClr val="accent6"/>
              </a:solidFill>
            </a:endParaRPr>
          </a:p>
        </p:txBody>
      </p:sp>
      <p:grpSp>
        <p:nvGrpSpPr>
          <p:cNvPr id="5" name="Группа 4"/>
          <p:cNvGrpSpPr/>
          <p:nvPr/>
        </p:nvGrpSpPr>
        <p:grpSpPr>
          <a:xfrm>
            <a:off x="3718858" y="3347700"/>
            <a:ext cx="1819494" cy="1737484"/>
            <a:chOff x="2648336" y="4139789"/>
            <a:chExt cx="2133317" cy="1521460"/>
          </a:xfrm>
        </p:grpSpPr>
        <p:sp>
          <p:nvSpPr>
            <p:cNvPr id="13" name="AutoShape 7"/>
            <p:cNvSpPr>
              <a:spLocks noChangeArrowheads="1"/>
            </p:cNvSpPr>
            <p:nvPr/>
          </p:nvSpPr>
          <p:spPr bwMode="auto">
            <a:xfrm>
              <a:off x="2648338" y="4139789"/>
              <a:ext cx="2133315" cy="1521460"/>
            </a:xfrm>
            <a:prstGeom prst="ellipse">
              <a:avLst/>
            </a:prstGeom>
            <a:solidFill>
              <a:srgbClr val="3366FF"/>
            </a:solidFill>
            <a:ln w="9525">
              <a:solidFill>
                <a:schemeClr val="tx1"/>
              </a:solidFill>
              <a:miter lim="800000"/>
              <a:headEnd/>
              <a:tailEnd/>
            </a:ln>
          </p:spPr>
          <p:txBody>
            <a:bodyPr wrap="none" anchor="ctr"/>
            <a:lstStyle/>
            <a:p>
              <a:pPr algn="ctr"/>
              <a:r>
                <a:rPr lang="ru-RU" sz="2000" b="1" dirty="0" smtClean="0">
                  <a:solidFill>
                    <a:schemeClr val="bg1"/>
                  </a:solidFill>
                </a:rPr>
                <a:t>Обоснование</a:t>
              </a:r>
              <a:endParaRPr lang="ru-RU" sz="2000" b="1" dirty="0">
                <a:solidFill>
                  <a:schemeClr val="bg1"/>
                </a:solidFill>
              </a:endParaRPr>
            </a:p>
          </p:txBody>
        </p:sp>
        <p:sp>
          <p:nvSpPr>
            <p:cNvPr id="3" name="TextBox 2"/>
            <p:cNvSpPr txBox="1"/>
            <p:nvPr/>
          </p:nvSpPr>
          <p:spPr>
            <a:xfrm>
              <a:off x="2648336" y="5045695"/>
              <a:ext cx="2133316" cy="523220"/>
            </a:xfrm>
            <a:prstGeom prst="rect">
              <a:avLst/>
            </a:prstGeom>
            <a:noFill/>
          </p:spPr>
          <p:txBody>
            <a:bodyPr wrap="square" rtlCol="0">
              <a:spAutoFit/>
            </a:bodyPr>
            <a:lstStyle/>
            <a:p>
              <a:pPr algn="ctr"/>
              <a:r>
                <a:rPr lang="ru-RU" sz="1400" b="1" dirty="0" smtClean="0">
                  <a:solidFill>
                    <a:schemeClr val="bg1"/>
                  </a:solidFill>
                </a:rPr>
                <a:t>Логика, опыт, </a:t>
              </a:r>
              <a:br>
                <a:rPr lang="ru-RU" sz="1400" b="1" dirty="0" smtClean="0">
                  <a:solidFill>
                    <a:schemeClr val="bg1"/>
                  </a:solidFill>
                </a:rPr>
              </a:br>
              <a:r>
                <a:rPr lang="ru-RU" sz="1400" b="1" dirty="0" smtClean="0">
                  <a:solidFill>
                    <a:schemeClr val="bg1"/>
                  </a:solidFill>
                </a:rPr>
                <a:t>авторитеты</a:t>
              </a:r>
              <a:endParaRPr lang="ru-RU" sz="1400" b="1" dirty="0">
                <a:solidFill>
                  <a:schemeClr val="bg1"/>
                </a:solidFill>
              </a:endParaRPr>
            </a:p>
          </p:txBody>
        </p:sp>
      </p:grpSp>
      <p:grpSp>
        <p:nvGrpSpPr>
          <p:cNvPr id="6" name="Группа 5"/>
          <p:cNvGrpSpPr/>
          <p:nvPr/>
        </p:nvGrpSpPr>
        <p:grpSpPr>
          <a:xfrm>
            <a:off x="1115616" y="1979547"/>
            <a:ext cx="7128792" cy="1368152"/>
            <a:chOff x="1348538" y="1196752"/>
            <a:chExt cx="5910454" cy="1368152"/>
          </a:xfrm>
        </p:grpSpPr>
        <p:sp>
          <p:nvSpPr>
            <p:cNvPr id="12" name="AutoShape 7"/>
            <p:cNvSpPr>
              <a:spLocks noChangeArrowheads="1"/>
            </p:cNvSpPr>
            <p:nvPr/>
          </p:nvSpPr>
          <p:spPr bwMode="auto">
            <a:xfrm>
              <a:off x="1354336" y="1196752"/>
              <a:ext cx="5904656" cy="1368152"/>
            </a:xfrm>
            <a:prstGeom prst="roundRect">
              <a:avLst/>
            </a:prstGeom>
            <a:solidFill>
              <a:srgbClr val="3366FF"/>
            </a:solidFill>
            <a:ln w="9525">
              <a:solidFill>
                <a:schemeClr val="tx1"/>
              </a:solidFill>
              <a:miter lim="800000"/>
              <a:headEnd/>
              <a:tailEnd/>
            </a:ln>
          </p:spPr>
          <p:txBody>
            <a:bodyPr wrap="none" anchor="ctr"/>
            <a:lstStyle/>
            <a:p>
              <a:pPr algn="ctr"/>
              <a:r>
                <a:rPr lang="ru-RU" sz="4400" b="1" dirty="0" smtClean="0">
                  <a:solidFill>
                    <a:schemeClr val="bg1"/>
                  </a:solidFill>
                </a:rPr>
                <a:t>Тезис</a:t>
              </a:r>
              <a:endParaRPr lang="ru-RU" sz="4400" b="1" dirty="0">
                <a:solidFill>
                  <a:schemeClr val="bg1"/>
                </a:solidFill>
              </a:endParaRPr>
            </a:p>
          </p:txBody>
        </p:sp>
        <p:sp>
          <p:nvSpPr>
            <p:cNvPr id="17" name="TextBox 16"/>
            <p:cNvSpPr txBox="1"/>
            <p:nvPr/>
          </p:nvSpPr>
          <p:spPr>
            <a:xfrm>
              <a:off x="1348538" y="1211138"/>
              <a:ext cx="5908244" cy="369332"/>
            </a:xfrm>
            <a:prstGeom prst="rect">
              <a:avLst/>
            </a:prstGeom>
            <a:noFill/>
          </p:spPr>
          <p:txBody>
            <a:bodyPr wrap="square" rtlCol="0">
              <a:spAutoFit/>
            </a:bodyPr>
            <a:lstStyle/>
            <a:p>
              <a:pPr algn="ctr"/>
              <a:r>
                <a:rPr lang="ru-RU" b="1" dirty="0" smtClean="0">
                  <a:solidFill>
                    <a:schemeClr val="bg1"/>
                  </a:solidFill>
                </a:rPr>
                <a:t>Указание, как правильно думать или делать</a:t>
              </a:r>
              <a:endParaRPr lang="ru-RU" b="1" dirty="0">
                <a:solidFill>
                  <a:schemeClr val="bg1"/>
                </a:solidFill>
              </a:endParaRPr>
            </a:p>
          </p:txBody>
        </p:sp>
      </p:grpSp>
      <p:grpSp>
        <p:nvGrpSpPr>
          <p:cNvPr id="4" name="Группа 3"/>
          <p:cNvGrpSpPr/>
          <p:nvPr/>
        </p:nvGrpSpPr>
        <p:grpSpPr>
          <a:xfrm>
            <a:off x="6012160" y="3368715"/>
            <a:ext cx="1906303" cy="1713485"/>
            <a:chOff x="5341392" y="2290337"/>
            <a:chExt cx="1906303" cy="1500445"/>
          </a:xfrm>
        </p:grpSpPr>
        <p:sp>
          <p:nvSpPr>
            <p:cNvPr id="14" name="AutoShape 7"/>
            <p:cNvSpPr>
              <a:spLocks noChangeArrowheads="1"/>
            </p:cNvSpPr>
            <p:nvPr/>
          </p:nvSpPr>
          <p:spPr bwMode="auto">
            <a:xfrm>
              <a:off x="5341392" y="2290337"/>
              <a:ext cx="1906303" cy="1500445"/>
            </a:xfrm>
            <a:prstGeom prst="ellipse">
              <a:avLst/>
            </a:prstGeom>
            <a:solidFill>
              <a:srgbClr val="3366FF"/>
            </a:solidFill>
            <a:ln w="9525">
              <a:solidFill>
                <a:schemeClr val="tx1"/>
              </a:solidFill>
              <a:miter lim="800000"/>
              <a:headEnd/>
              <a:tailEnd/>
            </a:ln>
          </p:spPr>
          <p:txBody>
            <a:bodyPr wrap="none" anchor="ctr"/>
            <a:lstStyle/>
            <a:p>
              <a:pPr algn="ctr"/>
              <a:r>
                <a:rPr lang="ru-RU" sz="2000" b="1" dirty="0" smtClean="0">
                  <a:solidFill>
                    <a:schemeClr val="bg1"/>
                  </a:solidFill>
                </a:rPr>
                <a:t>Иллюстрации</a:t>
              </a:r>
              <a:endParaRPr lang="ru-RU" sz="2000" b="1" dirty="0">
                <a:solidFill>
                  <a:schemeClr val="bg1"/>
                </a:solidFill>
              </a:endParaRPr>
            </a:p>
          </p:txBody>
        </p:sp>
        <p:sp>
          <p:nvSpPr>
            <p:cNvPr id="18" name="TextBox 17"/>
            <p:cNvSpPr txBox="1"/>
            <p:nvPr/>
          </p:nvSpPr>
          <p:spPr>
            <a:xfrm>
              <a:off x="5399790" y="3175228"/>
              <a:ext cx="1834295" cy="584775"/>
            </a:xfrm>
            <a:prstGeom prst="rect">
              <a:avLst/>
            </a:prstGeom>
            <a:noFill/>
          </p:spPr>
          <p:txBody>
            <a:bodyPr wrap="square" rtlCol="0">
              <a:spAutoFit/>
            </a:bodyPr>
            <a:lstStyle/>
            <a:p>
              <a:pPr algn="ctr"/>
              <a:r>
                <a:rPr lang="ru-RU" sz="1600" b="1" dirty="0" smtClean="0">
                  <a:solidFill>
                    <a:schemeClr val="bg1"/>
                  </a:solidFill>
                </a:rPr>
                <a:t>Как это </a:t>
              </a:r>
              <a:br>
                <a:rPr lang="ru-RU" sz="1600" b="1" dirty="0" smtClean="0">
                  <a:solidFill>
                    <a:schemeClr val="bg1"/>
                  </a:solidFill>
                </a:rPr>
              </a:br>
              <a:r>
                <a:rPr lang="ru-RU" sz="1600" b="1" dirty="0" smtClean="0">
                  <a:solidFill>
                    <a:schemeClr val="bg1"/>
                  </a:solidFill>
                </a:rPr>
                <a:t>бывает</a:t>
              </a:r>
              <a:endParaRPr lang="ru-RU" sz="1600" b="1" dirty="0">
                <a:solidFill>
                  <a:schemeClr val="bg1"/>
                </a:solidFill>
              </a:endParaRPr>
            </a:p>
          </p:txBody>
        </p:sp>
      </p:grpSp>
      <p:grpSp>
        <p:nvGrpSpPr>
          <p:cNvPr id="11" name="Группа 10"/>
          <p:cNvGrpSpPr/>
          <p:nvPr/>
        </p:nvGrpSpPr>
        <p:grpSpPr>
          <a:xfrm>
            <a:off x="1403648" y="3359077"/>
            <a:ext cx="1878723" cy="1724492"/>
            <a:chOff x="7199479" y="2280699"/>
            <a:chExt cx="1878723" cy="1510083"/>
          </a:xfrm>
        </p:grpSpPr>
        <p:sp>
          <p:nvSpPr>
            <p:cNvPr id="15" name="AutoShape 7"/>
            <p:cNvSpPr>
              <a:spLocks noChangeArrowheads="1"/>
            </p:cNvSpPr>
            <p:nvPr/>
          </p:nvSpPr>
          <p:spPr bwMode="auto">
            <a:xfrm>
              <a:off x="7213599" y="2280699"/>
              <a:ext cx="1851801" cy="1510083"/>
            </a:xfrm>
            <a:prstGeom prst="ellipse">
              <a:avLst/>
            </a:prstGeom>
            <a:solidFill>
              <a:srgbClr val="3366FF"/>
            </a:solidFill>
            <a:ln w="9525">
              <a:solidFill>
                <a:schemeClr val="tx1"/>
              </a:solidFill>
              <a:miter lim="800000"/>
              <a:headEnd/>
              <a:tailEnd/>
            </a:ln>
          </p:spPr>
          <p:txBody>
            <a:bodyPr wrap="none" anchor="ctr"/>
            <a:lstStyle/>
            <a:p>
              <a:pPr algn="ctr"/>
              <a:r>
                <a:rPr lang="ru-RU" sz="2000" b="1" dirty="0" smtClean="0">
                  <a:solidFill>
                    <a:schemeClr val="bg1"/>
                  </a:solidFill>
                </a:rPr>
                <a:t>Комментарии</a:t>
              </a:r>
              <a:endParaRPr lang="ru-RU" sz="2000" b="1" dirty="0">
                <a:solidFill>
                  <a:schemeClr val="bg1"/>
                </a:solidFill>
              </a:endParaRPr>
            </a:p>
          </p:txBody>
        </p:sp>
        <p:sp>
          <p:nvSpPr>
            <p:cNvPr id="16" name="TextBox 15"/>
            <p:cNvSpPr txBox="1"/>
            <p:nvPr/>
          </p:nvSpPr>
          <p:spPr>
            <a:xfrm>
              <a:off x="7199479" y="3206007"/>
              <a:ext cx="1878723" cy="523220"/>
            </a:xfrm>
            <a:prstGeom prst="rect">
              <a:avLst/>
            </a:prstGeom>
            <a:noFill/>
          </p:spPr>
          <p:txBody>
            <a:bodyPr wrap="square" rtlCol="0">
              <a:spAutoFit/>
            </a:bodyPr>
            <a:lstStyle/>
            <a:p>
              <a:pPr algn="ctr"/>
              <a:r>
                <a:rPr lang="ru-RU" sz="1400" b="1" dirty="0" smtClean="0">
                  <a:solidFill>
                    <a:schemeClr val="bg1"/>
                  </a:solidFill>
                </a:rPr>
                <a:t>Уточнения и пояснения</a:t>
              </a:r>
              <a:endParaRPr lang="ru-RU" sz="1400" b="1" dirty="0">
                <a:solidFill>
                  <a:schemeClr val="bg1"/>
                </a:solidFill>
              </a:endParaRPr>
            </a:p>
          </p:txBody>
        </p:sp>
      </p:grpSp>
    </p:spTree>
    <p:extLst>
      <p:ext uri="{BB962C8B-B14F-4D97-AF65-F5344CB8AC3E}">
        <p14:creationId xmlns:p14="http://schemas.microsoft.com/office/powerpoint/2010/main" val="2531820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35496" y="2564904"/>
            <a:ext cx="9108504" cy="764704"/>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200" dirty="0" smtClean="0">
                <a:solidFill>
                  <a:schemeClr val="accent6"/>
                </a:solidFill>
              </a:rPr>
              <a:t>Логические блоки текста</a:t>
            </a:r>
            <a:endParaRPr lang="ru-RU" sz="3200" dirty="0">
              <a:solidFill>
                <a:schemeClr val="accent6"/>
              </a:solidFill>
            </a:endParaRPr>
          </a:p>
        </p:txBody>
      </p:sp>
      <p:grpSp>
        <p:nvGrpSpPr>
          <p:cNvPr id="5" name="Группа 4"/>
          <p:cNvGrpSpPr/>
          <p:nvPr/>
        </p:nvGrpSpPr>
        <p:grpSpPr>
          <a:xfrm>
            <a:off x="3718858" y="4979740"/>
            <a:ext cx="1819494" cy="1737484"/>
            <a:chOff x="2648336" y="4139789"/>
            <a:chExt cx="2133317" cy="1521460"/>
          </a:xfrm>
        </p:grpSpPr>
        <p:sp>
          <p:nvSpPr>
            <p:cNvPr id="13" name="AutoShape 7"/>
            <p:cNvSpPr>
              <a:spLocks noChangeArrowheads="1"/>
            </p:cNvSpPr>
            <p:nvPr/>
          </p:nvSpPr>
          <p:spPr bwMode="auto">
            <a:xfrm>
              <a:off x="2648338" y="4139789"/>
              <a:ext cx="2133315" cy="1521460"/>
            </a:xfrm>
            <a:prstGeom prst="ellipse">
              <a:avLst/>
            </a:prstGeom>
            <a:solidFill>
              <a:srgbClr val="3366FF"/>
            </a:solidFill>
            <a:ln w="9525">
              <a:solidFill>
                <a:schemeClr val="tx1"/>
              </a:solidFill>
              <a:miter lim="800000"/>
              <a:headEnd/>
              <a:tailEnd/>
            </a:ln>
          </p:spPr>
          <p:txBody>
            <a:bodyPr wrap="none" anchor="ctr"/>
            <a:lstStyle/>
            <a:p>
              <a:pPr algn="ctr"/>
              <a:r>
                <a:rPr lang="ru-RU" sz="2000" b="1" dirty="0" smtClean="0">
                  <a:solidFill>
                    <a:schemeClr val="bg1"/>
                  </a:solidFill>
                </a:rPr>
                <a:t>Обоснование</a:t>
              </a:r>
              <a:endParaRPr lang="ru-RU" sz="2000" b="1" dirty="0">
                <a:solidFill>
                  <a:schemeClr val="bg1"/>
                </a:solidFill>
              </a:endParaRPr>
            </a:p>
          </p:txBody>
        </p:sp>
        <p:sp>
          <p:nvSpPr>
            <p:cNvPr id="3" name="TextBox 2"/>
            <p:cNvSpPr txBox="1"/>
            <p:nvPr/>
          </p:nvSpPr>
          <p:spPr>
            <a:xfrm>
              <a:off x="2648336" y="5045695"/>
              <a:ext cx="2133316" cy="523220"/>
            </a:xfrm>
            <a:prstGeom prst="rect">
              <a:avLst/>
            </a:prstGeom>
            <a:noFill/>
          </p:spPr>
          <p:txBody>
            <a:bodyPr wrap="square" rtlCol="0">
              <a:spAutoFit/>
            </a:bodyPr>
            <a:lstStyle/>
            <a:p>
              <a:pPr algn="ctr"/>
              <a:r>
                <a:rPr lang="ru-RU" sz="1400" b="1" dirty="0" smtClean="0">
                  <a:solidFill>
                    <a:schemeClr val="bg1"/>
                  </a:solidFill>
                </a:rPr>
                <a:t>Логика, опыт, </a:t>
              </a:r>
              <a:br>
                <a:rPr lang="ru-RU" sz="1400" b="1" dirty="0" smtClean="0">
                  <a:solidFill>
                    <a:schemeClr val="bg1"/>
                  </a:solidFill>
                </a:rPr>
              </a:br>
              <a:r>
                <a:rPr lang="ru-RU" sz="1400" b="1" dirty="0" smtClean="0">
                  <a:solidFill>
                    <a:schemeClr val="bg1"/>
                  </a:solidFill>
                </a:rPr>
                <a:t>авторитеты</a:t>
              </a:r>
              <a:endParaRPr lang="ru-RU" sz="1400" b="1" dirty="0">
                <a:solidFill>
                  <a:schemeClr val="bg1"/>
                </a:solidFill>
              </a:endParaRPr>
            </a:p>
          </p:txBody>
        </p:sp>
      </p:grpSp>
      <p:grpSp>
        <p:nvGrpSpPr>
          <p:cNvPr id="6" name="Группа 5"/>
          <p:cNvGrpSpPr/>
          <p:nvPr/>
        </p:nvGrpSpPr>
        <p:grpSpPr>
          <a:xfrm>
            <a:off x="1115616" y="3611587"/>
            <a:ext cx="7128792" cy="1368152"/>
            <a:chOff x="1348538" y="1196752"/>
            <a:chExt cx="5910454" cy="1368152"/>
          </a:xfrm>
        </p:grpSpPr>
        <p:sp>
          <p:nvSpPr>
            <p:cNvPr id="12" name="AutoShape 7"/>
            <p:cNvSpPr>
              <a:spLocks noChangeArrowheads="1"/>
            </p:cNvSpPr>
            <p:nvPr/>
          </p:nvSpPr>
          <p:spPr bwMode="auto">
            <a:xfrm>
              <a:off x="1354336" y="1196752"/>
              <a:ext cx="5904656" cy="1368152"/>
            </a:xfrm>
            <a:prstGeom prst="roundRect">
              <a:avLst/>
            </a:prstGeom>
            <a:solidFill>
              <a:srgbClr val="3366FF"/>
            </a:solidFill>
            <a:ln w="9525">
              <a:solidFill>
                <a:schemeClr val="tx1"/>
              </a:solidFill>
              <a:miter lim="800000"/>
              <a:headEnd/>
              <a:tailEnd/>
            </a:ln>
          </p:spPr>
          <p:txBody>
            <a:bodyPr wrap="none" anchor="ctr"/>
            <a:lstStyle/>
            <a:p>
              <a:pPr algn="ctr"/>
              <a:r>
                <a:rPr lang="ru-RU" sz="4400" b="1" dirty="0" smtClean="0">
                  <a:solidFill>
                    <a:schemeClr val="bg1"/>
                  </a:solidFill>
                </a:rPr>
                <a:t>Тезис</a:t>
              </a:r>
              <a:endParaRPr lang="ru-RU" sz="4400" b="1" dirty="0">
                <a:solidFill>
                  <a:schemeClr val="bg1"/>
                </a:solidFill>
              </a:endParaRPr>
            </a:p>
          </p:txBody>
        </p:sp>
        <p:sp>
          <p:nvSpPr>
            <p:cNvPr id="17" name="TextBox 16"/>
            <p:cNvSpPr txBox="1"/>
            <p:nvPr/>
          </p:nvSpPr>
          <p:spPr>
            <a:xfrm>
              <a:off x="1348538" y="1211138"/>
              <a:ext cx="5908244" cy="369332"/>
            </a:xfrm>
            <a:prstGeom prst="rect">
              <a:avLst/>
            </a:prstGeom>
            <a:noFill/>
          </p:spPr>
          <p:txBody>
            <a:bodyPr wrap="square" rtlCol="0">
              <a:spAutoFit/>
            </a:bodyPr>
            <a:lstStyle/>
            <a:p>
              <a:pPr algn="ctr"/>
              <a:r>
                <a:rPr lang="ru-RU" b="1" dirty="0" smtClean="0">
                  <a:solidFill>
                    <a:schemeClr val="bg1"/>
                  </a:solidFill>
                </a:rPr>
                <a:t>Указание, как правильно думать или делать</a:t>
              </a:r>
              <a:endParaRPr lang="ru-RU" b="1" dirty="0">
                <a:solidFill>
                  <a:schemeClr val="bg1"/>
                </a:solidFill>
              </a:endParaRPr>
            </a:p>
          </p:txBody>
        </p:sp>
      </p:grpSp>
      <p:grpSp>
        <p:nvGrpSpPr>
          <p:cNvPr id="4" name="Группа 3"/>
          <p:cNvGrpSpPr/>
          <p:nvPr/>
        </p:nvGrpSpPr>
        <p:grpSpPr>
          <a:xfrm>
            <a:off x="6012160" y="5000755"/>
            <a:ext cx="1906303" cy="1713485"/>
            <a:chOff x="5341392" y="2290337"/>
            <a:chExt cx="1906303" cy="1500445"/>
          </a:xfrm>
        </p:grpSpPr>
        <p:sp>
          <p:nvSpPr>
            <p:cNvPr id="14" name="AutoShape 7"/>
            <p:cNvSpPr>
              <a:spLocks noChangeArrowheads="1"/>
            </p:cNvSpPr>
            <p:nvPr/>
          </p:nvSpPr>
          <p:spPr bwMode="auto">
            <a:xfrm>
              <a:off x="5341392" y="2290337"/>
              <a:ext cx="1906303" cy="1500445"/>
            </a:xfrm>
            <a:prstGeom prst="ellipse">
              <a:avLst/>
            </a:prstGeom>
            <a:solidFill>
              <a:srgbClr val="3366FF"/>
            </a:solidFill>
            <a:ln w="9525">
              <a:solidFill>
                <a:schemeClr val="tx1"/>
              </a:solidFill>
              <a:miter lim="800000"/>
              <a:headEnd/>
              <a:tailEnd/>
            </a:ln>
          </p:spPr>
          <p:txBody>
            <a:bodyPr wrap="none" anchor="ctr"/>
            <a:lstStyle/>
            <a:p>
              <a:pPr algn="ctr"/>
              <a:r>
                <a:rPr lang="ru-RU" sz="2000" b="1" dirty="0" smtClean="0">
                  <a:solidFill>
                    <a:schemeClr val="bg1"/>
                  </a:solidFill>
                </a:rPr>
                <a:t>Иллюстрации</a:t>
              </a:r>
              <a:endParaRPr lang="ru-RU" sz="2000" b="1" dirty="0">
                <a:solidFill>
                  <a:schemeClr val="bg1"/>
                </a:solidFill>
              </a:endParaRPr>
            </a:p>
          </p:txBody>
        </p:sp>
        <p:sp>
          <p:nvSpPr>
            <p:cNvPr id="18" name="TextBox 17"/>
            <p:cNvSpPr txBox="1"/>
            <p:nvPr/>
          </p:nvSpPr>
          <p:spPr>
            <a:xfrm>
              <a:off x="5399790" y="3175228"/>
              <a:ext cx="1834295" cy="584775"/>
            </a:xfrm>
            <a:prstGeom prst="rect">
              <a:avLst/>
            </a:prstGeom>
            <a:noFill/>
          </p:spPr>
          <p:txBody>
            <a:bodyPr wrap="square" rtlCol="0">
              <a:spAutoFit/>
            </a:bodyPr>
            <a:lstStyle/>
            <a:p>
              <a:pPr algn="ctr"/>
              <a:r>
                <a:rPr lang="ru-RU" sz="1600" b="1" dirty="0" smtClean="0">
                  <a:solidFill>
                    <a:schemeClr val="bg1"/>
                  </a:solidFill>
                </a:rPr>
                <a:t>Как это </a:t>
              </a:r>
              <a:br>
                <a:rPr lang="ru-RU" sz="1600" b="1" dirty="0" smtClean="0">
                  <a:solidFill>
                    <a:schemeClr val="bg1"/>
                  </a:solidFill>
                </a:rPr>
              </a:br>
              <a:r>
                <a:rPr lang="ru-RU" sz="1600" b="1" dirty="0" smtClean="0">
                  <a:solidFill>
                    <a:schemeClr val="bg1"/>
                  </a:solidFill>
                </a:rPr>
                <a:t>бывает</a:t>
              </a:r>
              <a:endParaRPr lang="ru-RU" sz="1600" b="1" dirty="0">
                <a:solidFill>
                  <a:schemeClr val="bg1"/>
                </a:solidFill>
              </a:endParaRPr>
            </a:p>
          </p:txBody>
        </p:sp>
      </p:grpSp>
      <p:grpSp>
        <p:nvGrpSpPr>
          <p:cNvPr id="11" name="Группа 10"/>
          <p:cNvGrpSpPr/>
          <p:nvPr/>
        </p:nvGrpSpPr>
        <p:grpSpPr>
          <a:xfrm>
            <a:off x="1403648" y="4991117"/>
            <a:ext cx="1878723" cy="1724492"/>
            <a:chOff x="7199479" y="2280699"/>
            <a:chExt cx="1878723" cy="1510083"/>
          </a:xfrm>
        </p:grpSpPr>
        <p:sp>
          <p:nvSpPr>
            <p:cNvPr id="15" name="AutoShape 7"/>
            <p:cNvSpPr>
              <a:spLocks noChangeArrowheads="1"/>
            </p:cNvSpPr>
            <p:nvPr/>
          </p:nvSpPr>
          <p:spPr bwMode="auto">
            <a:xfrm>
              <a:off x="7213599" y="2280699"/>
              <a:ext cx="1851801" cy="1510083"/>
            </a:xfrm>
            <a:prstGeom prst="ellipse">
              <a:avLst/>
            </a:prstGeom>
            <a:solidFill>
              <a:srgbClr val="3366FF"/>
            </a:solidFill>
            <a:ln w="9525">
              <a:solidFill>
                <a:schemeClr val="tx1"/>
              </a:solidFill>
              <a:miter lim="800000"/>
              <a:headEnd/>
              <a:tailEnd/>
            </a:ln>
          </p:spPr>
          <p:txBody>
            <a:bodyPr wrap="none" anchor="ctr"/>
            <a:lstStyle/>
            <a:p>
              <a:pPr algn="ctr"/>
              <a:r>
                <a:rPr lang="ru-RU" sz="2000" b="1" dirty="0" smtClean="0">
                  <a:solidFill>
                    <a:schemeClr val="bg1"/>
                  </a:solidFill>
                </a:rPr>
                <a:t>Комментарии</a:t>
              </a:r>
              <a:endParaRPr lang="ru-RU" sz="2000" b="1" dirty="0">
                <a:solidFill>
                  <a:schemeClr val="bg1"/>
                </a:solidFill>
              </a:endParaRPr>
            </a:p>
          </p:txBody>
        </p:sp>
        <p:sp>
          <p:nvSpPr>
            <p:cNvPr id="16" name="TextBox 15"/>
            <p:cNvSpPr txBox="1"/>
            <p:nvPr/>
          </p:nvSpPr>
          <p:spPr>
            <a:xfrm>
              <a:off x="7199479" y="3206007"/>
              <a:ext cx="1878723" cy="523220"/>
            </a:xfrm>
            <a:prstGeom prst="rect">
              <a:avLst/>
            </a:prstGeom>
            <a:noFill/>
          </p:spPr>
          <p:txBody>
            <a:bodyPr wrap="square" rtlCol="0">
              <a:spAutoFit/>
            </a:bodyPr>
            <a:lstStyle/>
            <a:p>
              <a:pPr algn="ctr"/>
              <a:r>
                <a:rPr lang="ru-RU" sz="1400" b="1" dirty="0" smtClean="0">
                  <a:solidFill>
                    <a:schemeClr val="bg1"/>
                  </a:solidFill>
                </a:rPr>
                <a:t>Уточнения и пояснения</a:t>
              </a:r>
              <a:endParaRPr lang="ru-RU" sz="1400" b="1" dirty="0">
                <a:solidFill>
                  <a:schemeClr val="bg1"/>
                </a:solidFill>
              </a:endParaRPr>
            </a:p>
          </p:txBody>
        </p:sp>
      </p:grpSp>
      <p:grpSp>
        <p:nvGrpSpPr>
          <p:cNvPr id="7" name="Группа 6"/>
          <p:cNvGrpSpPr/>
          <p:nvPr/>
        </p:nvGrpSpPr>
        <p:grpSpPr>
          <a:xfrm>
            <a:off x="179512" y="404664"/>
            <a:ext cx="8640960" cy="1872208"/>
            <a:chOff x="179512" y="44624"/>
            <a:chExt cx="8640960" cy="1872208"/>
          </a:xfrm>
        </p:grpSpPr>
        <p:sp>
          <p:nvSpPr>
            <p:cNvPr id="19" name="AutoShape 7"/>
            <p:cNvSpPr>
              <a:spLocks noChangeArrowheads="1"/>
            </p:cNvSpPr>
            <p:nvPr/>
          </p:nvSpPr>
          <p:spPr bwMode="auto">
            <a:xfrm>
              <a:off x="2627784" y="44624"/>
              <a:ext cx="3414196" cy="1872208"/>
            </a:xfrm>
            <a:prstGeom prst="round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ru-RU" sz="2400" b="1" dirty="0" smtClean="0">
                  <a:solidFill>
                    <a:schemeClr val="tx1"/>
                  </a:solidFill>
                </a:rPr>
                <a:t>Основная   часть</a:t>
              </a:r>
              <a:endParaRPr lang="ru-RU" sz="2400" b="1" dirty="0">
                <a:solidFill>
                  <a:schemeClr val="tx1"/>
                </a:solidFill>
              </a:endParaRPr>
            </a:p>
          </p:txBody>
        </p:sp>
        <p:sp>
          <p:nvSpPr>
            <p:cNvPr id="20" name="AutoShape 7"/>
            <p:cNvSpPr>
              <a:spLocks noChangeArrowheads="1"/>
            </p:cNvSpPr>
            <p:nvPr/>
          </p:nvSpPr>
          <p:spPr bwMode="auto">
            <a:xfrm>
              <a:off x="179512" y="44624"/>
              <a:ext cx="2160240" cy="1872208"/>
            </a:xfrm>
            <a:prstGeom prst="round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ru-RU" sz="2400" b="1" dirty="0" smtClean="0">
                  <a:solidFill>
                    <a:schemeClr val="tx1"/>
                  </a:solidFill>
                </a:rPr>
                <a:t>Введение</a:t>
              </a:r>
              <a:endParaRPr lang="ru-RU" sz="2800" b="1" dirty="0">
                <a:solidFill>
                  <a:schemeClr val="tx1"/>
                </a:solidFill>
              </a:endParaRPr>
            </a:p>
          </p:txBody>
        </p:sp>
        <p:sp>
          <p:nvSpPr>
            <p:cNvPr id="21" name="AutoShape 7"/>
            <p:cNvSpPr>
              <a:spLocks noChangeArrowheads="1"/>
            </p:cNvSpPr>
            <p:nvPr/>
          </p:nvSpPr>
          <p:spPr bwMode="auto">
            <a:xfrm>
              <a:off x="6300192" y="44624"/>
              <a:ext cx="2520280" cy="1872208"/>
            </a:xfrm>
            <a:prstGeom prst="round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ru-RU" sz="2000" b="1" dirty="0" smtClean="0">
                  <a:solidFill>
                    <a:schemeClr val="tx1"/>
                  </a:solidFill>
                </a:rPr>
                <a:t>Заключение, </a:t>
              </a:r>
              <a:br>
                <a:rPr lang="ru-RU" sz="2000" b="1" dirty="0" smtClean="0">
                  <a:solidFill>
                    <a:schemeClr val="tx1"/>
                  </a:solidFill>
                </a:rPr>
              </a:br>
              <a:r>
                <a:rPr lang="ru-RU" sz="2000" b="1" dirty="0" smtClean="0">
                  <a:solidFill>
                    <a:schemeClr val="tx1"/>
                  </a:solidFill>
                </a:rPr>
                <a:t>выводы</a:t>
              </a:r>
              <a:endParaRPr lang="ru-RU" sz="2000" b="1" dirty="0">
                <a:solidFill>
                  <a:schemeClr val="tx1"/>
                </a:solidFill>
              </a:endParaRPr>
            </a:p>
          </p:txBody>
        </p:sp>
        <p:sp>
          <p:nvSpPr>
            <p:cNvPr id="22" name="TextBox 21"/>
            <p:cNvSpPr txBox="1"/>
            <p:nvPr/>
          </p:nvSpPr>
          <p:spPr>
            <a:xfrm>
              <a:off x="455373" y="1270501"/>
              <a:ext cx="1290803" cy="523220"/>
            </a:xfrm>
            <a:prstGeom prst="rect">
              <a:avLst/>
            </a:prstGeom>
            <a:noFill/>
          </p:spPr>
          <p:txBody>
            <a:bodyPr wrap="none" rtlCol="0">
              <a:spAutoFit/>
            </a:bodyPr>
            <a:lstStyle/>
            <a:p>
              <a:r>
                <a:rPr lang="ru-RU" sz="1400" b="1" dirty="0" smtClean="0"/>
                <a:t>Экспозиция,</a:t>
              </a:r>
            </a:p>
            <a:p>
              <a:r>
                <a:rPr lang="ru-RU" sz="1400" b="1" dirty="0" smtClean="0"/>
                <a:t>реклама</a:t>
              </a:r>
              <a:endParaRPr lang="ru-RU" sz="1400" b="1" dirty="0"/>
            </a:p>
          </p:txBody>
        </p:sp>
        <p:sp>
          <p:nvSpPr>
            <p:cNvPr id="23" name="TextBox 22"/>
            <p:cNvSpPr txBox="1"/>
            <p:nvPr/>
          </p:nvSpPr>
          <p:spPr>
            <a:xfrm>
              <a:off x="2930726" y="260648"/>
              <a:ext cx="2808312" cy="461665"/>
            </a:xfrm>
            <a:prstGeom prst="rect">
              <a:avLst/>
            </a:prstGeom>
            <a:noFill/>
          </p:spPr>
          <p:txBody>
            <a:bodyPr wrap="square" rtlCol="0">
              <a:spAutoFit/>
            </a:bodyPr>
            <a:lstStyle/>
            <a:p>
              <a:r>
                <a:rPr lang="ru-RU" sz="1200" b="1" dirty="0" smtClean="0"/>
                <a:t>Размышления,  тезисы,</a:t>
              </a:r>
            </a:p>
            <a:p>
              <a:r>
                <a:rPr lang="ru-RU" sz="1200" b="1" dirty="0" smtClean="0"/>
                <a:t>развернутое обоснование</a:t>
              </a:r>
              <a:endParaRPr lang="ru-RU" sz="1200" b="1" dirty="0"/>
            </a:p>
          </p:txBody>
        </p:sp>
        <p:sp>
          <p:nvSpPr>
            <p:cNvPr id="24" name="TextBox 23"/>
            <p:cNvSpPr txBox="1"/>
            <p:nvPr/>
          </p:nvSpPr>
          <p:spPr>
            <a:xfrm>
              <a:off x="6444208" y="1346350"/>
              <a:ext cx="2232248" cy="461665"/>
            </a:xfrm>
            <a:prstGeom prst="rect">
              <a:avLst/>
            </a:prstGeom>
            <a:noFill/>
          </p:spPr>
          <p:txBody>
            <a:bodyPr wrap="square" rtlCol="0">
              <a:spAutoFit/>
            </a:bodyPr>
            <a:lstStyle/>
            <a:p>
              <a:r>
                <a:rPr lang="ru-RU" sz="1200" b="1" dirty="0" smtClean="0"/>
                <a:t>Что делать, куда идти, </a:t>
              </a:r>
              <a:br>
                <a:rPr lang="ru-RU" sz="1200" b="1" dirty="0" smtClean="0"/>
              </a:br>
              <a:r>
                <a:rPr lang="ru-RU" sz="1200" b="1" dirty="0" smtClean="0"/>
                <a:t>что покупать</a:t>
              </a:r>
              <a:endParaRPr lang="ru-RU" sz="1200" b="1" dirty="0"/>
            </a:p>
          </p:txBody>
        </p:sp>
      </p:grpSp>
      <p:sp>
        <p:nvSpPr>
          <p:cNvPr id="25" name="AutoShape 11"/>
          <p:cNvSpPr>
            <a:spLocks noChangeArrowheads="1"/>
          </p:cNvSpPr>
          <p:nvPr/>
        </p:nvSpPr>
        <p:spPr bwMode="auto">
          <a:xfrm>
            <a:off x="7896074" y="200149"/>
            <a:ext cx="1116669" cy="1140619"/>
          </a:xfrm>
          <a:prstGeom prst="sun">
            <a:avLst>
              <a:gd name="adj" fmla="val 25000"/>
            </a:avLst>
          </a:prstGeom>
          <a:solidFill>
            <a:srgbClr val="FFCC00"/>
          </a:solidFill>
          <a:ln w="9525">
            <a:solidFill>
              <a:schemeClr val="tx1"/>
            </a:solidFill>
            <a:miter lim="800000"/>
            <a:headEnd/>
            <a:tailEnd/>
          </a:ln>
        </p:spPr>
        <p:txBody>
          <a:bodyPr wrap="none" anchor="ctr"/>
          <a:lstStyle/>
          <a:p>
            <a:pPr algn="ctr"/>
            <a:endParaRPr lang="ru-RU" sz="2000" b="1" dirty="0"/>
          </a:p>
        </p:txBody>
      </p:sp>
      <p:sp>
        <p:nvSpPr>
          <p:cNvPr id="8" name="Штриховая стрелка вправо 7"/>
          <p:cNvSpPr/>
          <p:nvPr/>
        </p:nvSpPr>
        <p:spPr>
          <a:xfrm rot="2298983">
            <a:off x="507784" y="419721"/>
            <a:ext cx="776081" cy="648072"/>
          </a:xfrm>
          <a:prstGeom prst="striped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p>
        </p:txBody>
      </p:sp>
      <p:sp>
        <p:nvSpPr>
          <p:cNvPr id="9" name="Штриховая стрелка вправо 8"/>
          <p:cNvSpPr/>
          <p:nvPr/>
        </p:nvSpPr>
        <p:spPr>
          <a:xfrm>
            <a:off x="3044494" y="1869505"/>
            <a:ext cx="2607626" cy="407367"/>
          </a:xfrm>
          <a:prstGeom prst="striped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36680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Другая 7">
      <a:dk1>
        <a:srgbClr val="2D2D8A"/>
      </a:dk1>
      <a:lt1>
        <a:srgbClr val="FFFFFF"/>
      </a:lt1>
      <a:dk2>
        <a:srgbClr val="2D2D8A"/>
      </a:dk2>
      <a:lt2>
        <a:srgbClr val="FF9933"/>
      </a:lt2>
      <a:accent1>
        <a:srgbClr val="FF9933"/>
      </a:accent1>
      <a:accent2>
        <a:srgbClr val="00B050"/>
      </a:accent2>
      <a:accent3>
        <a:srgbClr val="FFC000"/>
      </a:accent3>
      <a:accent4>
        <a:srgbClr val="7030A0"/>
      </a:accent4>
      <a:accent5>
        <a:srgbClr val="C00000"/>
      </a:accent5>
      <a:accent6>
        <a:srgbClr val="2D2D8A"/>
      </a:accent6>
      <a:hlink>
        <a:srgbClr val="009999"/>
      </a:hlink>
      <a:folHlink>
        <a:srgbClr val="99CC00"/>
      </a:folHlink>
    </a:clrScheme>
    <a:fontScheme name="Синтон">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интон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Синтон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Синтон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Синтон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Синтон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Синтон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Синтон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Синтон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Синтон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Синтон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Синтон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Синтон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Синтон 13">
        <a:dk1>
          <a:srgbClr val="003399"/>
        </a:dk1>
        <a:lt1>
          <a:srgbClr val="FFFFFF"/>
        </a:lt1>
        <a:dk2>
          <a:srgbClr val="003399"/>
        </a:dk2>
        <a:lt2>
          <a:srgbClr val="808080"/>
        </a:lt2>
        <a:accent1>
          <a:srgbClr val="FF9933"/>
        </a:accent1>
        <a:accent2>
          <a:srgbClr val="333399"/>
        </a:accent2>
        <a:accent3>
          <a:srgbClr val="FFFFFF"/>
        </a:accent3>
        <a:accent4>
          <a:srgbClr val="002A82"/>
        </a:accent4>
        <a:accent5>
          <a:srgbClr val="FFC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Синтон">
  <a:themeElements>
    <a:clrScheme name="Синтон 13">
      <a:dk1>
        <a:srgbClr val="003399"/>
      </a:dk1>
      <a:lt1>
        <a:srgbClr val="FFFFFF"/>
      </a:lt1>
      <a:dk2>
        <a:srgbClr val="003399"/>
      </a:dk2>
      <a:lt2>
        <a:srgbClr val="808080"/>
      </a:lt2>
      <a:accent1>
        <a:srgbClr val="FF9933"/>
      </a:accent1>
      <a:accent2>
        <a:srgbClr val="333399"/>
      </a:accent2>
      <a:accent3>
        <a:srgbClr val="FFFFFF"/>
      </a:accent3>
      <a:accent4>
        <a:srgbClr val="002A82"/>
      </a:accent4>
      <a:accent5>
        <a:srgbClr val="FFCAAD"/>
      </a:accent5>
      <a:accent6>
        <a:srgbClr val="2D2D8A"/>
      </a:accent6>
      <a:hlink>
        <a:srgbClr val="009999"/>
      </a:hlink>
      <a:folHlink>
        <a:srgbClr val="99CC00"/>
      </a:folHlink>
    </a:clrScheme>
    <a:fontScheme name="Синтон">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интон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Синтон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Синтон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Синтон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Синтон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Синтон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Синтон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Синтон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Синтон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Синтон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Синтон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Синтон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Синтон 13">
        <a:dk1>
          <a:srgbClr val="003399"/>
        </a:dk1>
        <a:lt1>
          <a:srgbClr val="FFFFFF"/>
        </a:lt1>
        <a:dk2>
          <a:srgbClr val="003399"/>
        </a:dk2>
        <a:lt2>
          <a:srgbClr val="808080"/>
        </a:lt2>
        <a:accent1>
          <a:srgbClr val="FF9933"/>
        </a:accent1>
        <a:accent2>
          <a:srgbClr val="333399"/>
        </a:accent2>
        <a:accent3>
          <a:srgbClr val="FFFFFF"/>
        </a:accent3>
        <a:accent4>
          <a:srgbClr val="002A82"/>
        </a:accent4>
        <a:accent5>
          <a:srgbClr val="FFC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5146</TotalTime>
  <Words>5336</Words>
  <Application>Microsoft Office PowerPoint</Application>
  <PresentationFormat>Экран (4:3)</PresentationFormat>
  <Paragraphs>707</Paragraphs>
  <Slides>52</Slides>
  <Notes>30</Notes>
  <HiddenSlides>0</HiddenSlides>
  <MMClips>0</MMClips>
  <ScaleCrop>false</ScaleCrop>
  <HeadingPairs>
    <vt:vector size="8" baseType="variant">
      <vt:variant>
        <vt:lpstr>Использованные шрифты</vt:lpstr>
      </vt:variant>
      <vt:variant>
        <vt:i4>2</vt:i4>
      </vt:variant>
      <vt:variant>
        <vt:lpstr>Тема</vt:lpstr>
      </vt:variant>
      <vt:variant>
        <vt:i4>2</vt:i4>
      </vt:variant>
      <vt:variant>
        <vt:lpstr>Внедренные серверы OLE</vt:lpstr>
      </vt:variant>
      <vt:variant>
        <vt:i4>1</vt:i4>
      </vt:variant>
      <vt:variant>
        <vt:lpstr>Заголовки слайдов</vt:lpstr>
      </vt:variant>
      <vt:variant>
        <vt:i4>52</vt:i4>
      </vt:variant>
    </vt:vector>
  </HeadingPairs>
  <TitlesOfParts>
    <vt:vector size="57" baseType="lpstr">
      <vt:lpstr>Arial</vt:lpstr>
      <vt:lpstr>Calibri</vt:lpstr>
      <vt:lpstr>Default Theme</vt:lpstr>
      <vt:lpstr>1_Синтон</vt:lpstr>
      <vt:lpstr>CorelDRAW</vt:lpstr>
      <vt:lpstr>Логический анализ текста: как извлечь из текста максимум пользы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Аутогенная тренировка</vt:lpstr>
      <vt:lpstr>Аутогенная тренировка</vt:lpstr>
      <vt:lpstr>Аутогенная тренировка</vt:lpstr>
      <vt:lpstr>Презентация PowerPoint</vt:lpstr>
      <vt:lpstr>Презентация PowerPoint</vt:lpstr>
      <vt:lpstr>Методика Эмиля Куэ</vt:lpstr>
      <vt:lpstr>Методика Эмиля Куэ</vt:lpstr>
      <vt:lpstr>Презентация PowerPoint</vt:lpstr>
      <vt:lpstr>Глубокое понимание</vt:lpstr>
      <vt:lpstr>Презентация PowerPoint</vt:lpstr>
      <vt:lpstr>Дрессировка</vt:lpstr>
      <vt:lpstr>Дрессировка</vt:lpstr>
      <vt:lpstr>Дрессировка</vt:lpstr>
      <vt:lpstr>Дрессировка</vt:lpstr>
      <vt:lpstr>Дрессировка</vt:lpstr>
      <vt:lpstr>Влияние на животных и людей</vt:lpstr>
      <vt:lpstr>Тренинги личностного роста</vt:lpstr>
      <vt:lpstr>Презентация PowerPoint</vt:lpstr>
      <vt:lpstr>Презентация PowerPoint</vt:lpstr>
      <vt:lpstr>Какие бывают ценности</vt:lpstr>
      <vt:lpstr>Презентация PowerPoint</vt:lpstr>
      <vt:lpstr>Презентация PowerPoint</vt:lpstr>
      <vt:lpstr>Истоки отчуждения людей</vt:lpstr>
      <vt:lpstr>Истоки отчуждения людей</vt:lpstr>
      <vt:lpstr>Презентация PowerPoint</vt:lpstr>
      <vt:lpstr>Презентация PowerPoint</vt:lpstr>
      <vt:lpstr>Презентация PowerPoint</vt:lpstr>
      <vt:lpstr>Имидж</vt:lpstr>
      <vt:lpstr>Имидж</vt:lpstr>
      <vt:lpstr>Презентация PowerPoint</vt:lpstr>
      <vt:lpstr>Презентация PowerPoint</vt:lpstr>
      <vt:lpstr>Презентация PowerPoint</vt:lpstr>
      <vt:lpstr>Жизненный мир</vt:lpstr>
      <vt:lpstr>Жизненный мир</vt:lpstr>
      <vt:lpstr>Жизненный мир</vt:lpstr>
      <vt:lpstr>Жизненный мир</vt:lpstr>
      <vt:lpstr>Жизненный мир</vt:lpstr>
      <vt:lpstr>Презентация PowerPoint</vt:lpstr>
    </vt:vector>
  </TitlesOfParts>
  <Company>Синтон</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Струкова Саша</dc:creator>
  <cp:lastModifiedBy>Губогло Зиновия Ивановна</cp:lastModifiedBy>
  <cp:revision>196</cp:revision>
  <dcterms:created xsi:type="dcterms:W3CDTF">2009-09-22T07:59:09Z</dcterms:created>
  <dcterms:modified xsi:type="dcterms:W3CDTF">2017-04-25T11:10:46Z</dcterms:modified>
</cp:coreProperties>
</file>