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4" r:id="rId3"/>
    <p:sldId id="290" r:id="rId4"/>
    <p:sldId id="272" r:id="rId5"/>
    <p:sldId id="266" r:id="rId6"/>
    <p:sldId id="288" r:id="rId7"/>
    <p:sldId id="283" r:id="rId8"/>
    <p:sldId id="292" r:id="rId9"/>
    <p:sldId id="291" r:id="rId10"/>
    <p:sldId id="282" r:id="rId11"/>
    <p:sldId id="259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4BB33"/>
    <a:srgbClr val="F9AC73"/>
    <a:srgbClr val="F1C397"/>
    <a:srgbClr val="F1A275"/>
    <a:srgbClr val="3D8EC3"/>
    <a:srgbClr val="FCDA76"/>
    <a:srgbClr val="FF00FF"/>
    <a:srgbClr val="63A0D7"/>
    <a:srgbClr val="466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 autoAdjust="0"/>
    <p:restoredTop sz="78625" autoAdjust="0"/>
  </p:normalViewPr>
  <p:slideViewPr>
    <p:cSldViewPr snapToGrid="0" showGuides="1">
      <p:cViewPr varScale="1">
        <p:scale>
          <a:sx n="55" d="100"/>
          <a:sy n="55" d="100"/>
        </p:scale>
        <p:origin x="13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A9B2D-BE23-4261-8180-F0609E5E5ED2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0E40AC9-773C-43D6-89AF-F0CDA49EE4DF}">
      <dgm:prSet phldrT="[Текст]" custT="1"/>
      <dgm:spPr/>
      <dgm:t>
        <a:bodyPr/>
        <a:lstStyle/>
        <a:p>
          <a:r>
            <a:rPr lang="ru-RU" sz="1400" b="1" dirty="0" smtClean="0"/>
            <a:t>Участие во всероссийской олимпиаде школьников</a:t>
          </a:r>
          <a:endParaRPr lang="ru-RU" sz="1400" b="1" dirty="0"/>
        </a:p>
      </dgm:t>
    </dgm:pt>
    <dgm:pt modelId="{8B36C004-B8CF-48D4-A0D9-0845B8766D11}" type="parTrans" cxnId="{FCE2184C-6F10-48B7-BC6B-CA38FC052776}">
      <dgm:prSet/>
      <dgm:spPr/>
      <dgm:t>
        <a:bodyPr/>
        <a:lstStyle/>
        <a:p>
          <a:endParaRPr lang="ru-RU"/>
        </a:p>
      </dgm:t>
    </dgm:pt>
    <dgm:pt modelId="{1C238708-97C4-4BF6-B670-C7C43585C28C}" type="sibTrans" cxnId="{FCE2184C-6F10-48B7-BC6B-CA38FC052776}">
      <dgm:prSet/>
      <dgm:spPr/>
      <dgm:t>
        <a:bodyPr/>
        <a:lstStyle/>
        <a:p>
          <a:endParaRPr lang="ru-RU"/>
        </a:p>
      </dgm:t>
    </dgm:pt>
    <dgm:pt modelId="{A4D751F8-E8F6-4194-9444-5B7035EEC6F4}">
      <dgm:prSet phldrT="[Текст]" custT="1"/>
      <dgm:spPr/>
      <dgm:t>
        <a:bodyPr/>
        <a:lstStyle/>
        <a:p>
          <a:r>
            <a:rPr lang="ru-RU" sz="1200" i="1" smtClean="0">
              <a:latin typeface="Arial" pitchFamily="34" charset="0"/>
              <a:cs typeface="Arial" pitchFamily="34" charset="0"/>
            </a:rPr>
            <a:t>В 2018 году – второе общекомандное место в региональном этапе  всероссийской олимпиады школьников.</a:t>
          </a:r>
        </a:p>
        <a:p>
          <a:r>
            <a:rPr lang="ru-RU" sz="1200" i="1" smtClean="0">
              <a:latin typeface="Arial" pitchFamily="34" charset="0"/>
              <a:cs typeface="Arial" pitchFamily="34" charset="0"/>
            </a:rPr>
            <a:t>Наибольшая степень эффективности участия – 37,3 %. </a:t>
          </a:r>
        </a:p>
        <a:p>
          <a:r>
            <a:rPr lang="ru-RU" sz="1200" i="1" smtClean="0">
              <a:latin typeface="Arial" pitchFamily="34" charset="0"/>
              <a:cs typeface="Arial" pitchFamily="34" charset="0"/>
            </a:rPr>
            <a:t>Результативное участие на заключительном этапе всероссийской олимпиаде школьников.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D0EC0BD6-B5DB-49C4-9BC8-636EC71009C8}" type="parTrans" cxnId="{511D13FF-523C-4F3C-AE01-068AD9AA706E}">
      <dgm:prSet/>
      <dgm:spPr/>
      <dgm:t>
        <a:bodyPr/>
        <a:lstStyle/>
        <a:p>
          <a:endParaRPr lang="ru-RU"/>
        </a:p>
      </dgm:t>
    </dgm:pt>
    <dgm:pt modelId="{F1EA8443-91B1-41AA-A8A6-5FCD9187F4D5}" type="sibTrans" cxnId="{511D13FF-523C-4F3C-AE01-068AD9AA706E}">
      <dgm:prSet/>
      <dgm:spPr/>
      <dgm:t>
        <a:bodyPr/>
        <a:lstStyle/>
        <a:p>
          <a:endParaRPr lang="ru-RU"/>
        </a:p>
      </dgm:t>
    </dgm:pt>
    <dgm:pt modelId="{32883995-4C97-47EA-93FC-EB778C8146D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Финансирование дополнительных часов для работы  с лицами, проявившими выдающиеся способности 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252C841E-B8FD-4E43-A221-EAF965EDACC9}" type="parTrans" cxnId="{E12D378F-1B05-48FA-BBC3-03CE4929D5DD}">
      <dgm:prSet/>
      <dgm:spPr/>
      <dgm:t>
        <a:bodyPr/>
        <a:lstStyle/>
        <a:p>
          <a:endParaRPr lang="ru-RU"/>
        </a:p>
      </dgm:t>
    </dgm:pt>
    <dgm:pt modelId="{A99C241D-3C83-47CB-A3B5-897E85463684}" type="sibTrans" cxnId="{E12D378F-1B05-48FA-BBC3-03CE4929D5DD}">
      <dgm:prSet/>
      <dgm:spPr/>
      <dgm:t>
        <a:bodyPr/>
        <a:lstStyle/>
        <a:p>
          <a:endParaRPr lang="ru-RU"/>
        </a:p>
      </dgm:t>
    </dgm:pt>
    <dgm:pt modelId="{073A314F-C36A-43BE-96AB-81D4C7211E2D}">
      <dgm:prSet phldrT="[Текст]" custT="1"/>
      <dgm:spPr/>
      <dgm:t>
        <a:bodyPr/>
        <a:lstStyle/>
        <a:p>
          <a:endParaRPr lang="ru-RU" sz="1200" i="1" smtClean="0">
            <a:latin typeface="Arial" pitchFamily="34" charset="0"/>
            <a:cs typeface="Arial" pitchFamily="34" charset="0"/>
          </a:endParaRPr>
        </a:p>
        <a:p>
          <a:r>
            <a:rPr lang="ru-RU" sz="1200" i="1" smtClean="0">
              <a:latin typeface="Arial" pitchFamily="34" charset="0"/>
              <a:cs typeface="Arial" pitchFamily="34" charset="0"/>
            </a:rPr>
            <a:t>Дополнительные часы для работы с одарёнными детьми</a:t>
          </a:r>
        </a:p>
        <a:p>
          <a:r>
            <a:rPr lang="ru-RU" sz="1200" i="1" smtClean="0">
              <a:latin typeface="Arial" pitchFamily="34" charset="0"/>
              <a:cs typeface="Arial" pitchFamily="34" charset="0"/>
            </a:rPr>
            <a:t>поддержка развития системы работы с одарёнными детьми</a:t>
          </a:r>
        </a:p>
        <a:p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2D99DCDF-E632-401A-9605-A7C9B20FCF6F}" type="parTrans" cxnId="{3B126C19-0CDE-4661-B8C6-E0C53F35F6DC}">
      <dgm:prSet/>
      <dgm:spPr/>
      <dgm:t>
        <a:bodyPr/>
        <a:lstStyle/>
        <a:p>
          <a:endParaRPr lang="ru-RU"/>
        </a:p>
      </dgm:t>
    </dgm:pt>
    <dgm:pt modelId="{64C0D9E7-E02B-46A1-8DCE-D9250B6EBB69}" type="sibTrans" cxnId="{3B126C19-0CDE-4661-B8C6-E0C53F35F6DC}">
      <dgm:prSet/>
      <dgm:spPr/>
      <dgm:t>
        <a:bodyPr/>
        <a:lstStyle/>
        <a:p>
          <a:endParaRPr lang="ru-RU"/>
        </a:p>
      </dgm:t>
    </dgm:pt>
    <dgm:pt modelId="{864FB1EB-A52B-42DA-A352-B6091D23975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Интеграция и межведомственное взаимодействие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20582AA6-F5FB-4766-AEE5-B6A0197D3E2F}" type="parTrans" cxnId="{68E55E7E-E61A-4F70-8B63-65ECD8ED4F45}">
      <dgm:prSet/>
      <dgm:spPr/>
      <dgm:t>
        <a:bodyPr/>
        <a:lstStyle/>
        <a:p>
          <a:endParaRPr lang="ru-RU"/>
        </a:p>
      </dgm:t>
    </dgm:pt>
    <dgm:pt modelId="{AA0EFA8A-57FD-47EB-996B-42641658041C}" type="sibTrans" cxnId="{68E55E7E-E61A-4F70-8B63-65ECD8ED4F45}">
      <dgm:prSet/>
      <dgm:spPr/>
      <dgm:t>
        <a:bodyPr/>
        <a:lstStyle/>
        <a:p>
          <a:endParaRPr lang="ru-RU"/>
        </a:p>
      </dgm:t>
    </dgm:pt>
    <dgm:pt modelId="{2DB22CCC-7897-414E-B837-649BE27CF9B0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200" i="1" smtClean="0">
              <a:latin typeface="Arial" pitchFamily="34" charset="0"/>
              <a:cs typeface="Arial" pitchFamily="34" charset="0"/>
            </a:rPr>
            <a:t>Программа взаимодействия ведомств социальной сферы на территории г.Салехарда.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i="1" smtClean="0">
              <a:latin typeface="Arial" pitchFamily="34" charset="0"/>
              <a:cs typeface="Arial" pitchFamily="34" charset="0"/>
            </a:rPr>
            <a:t>Интенсивные каникулярные школы .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901F9C92-5566-4813-8D07-CEDA375154E9}" type="parTrans" cxnId="{B168DC06-1F7A-4D3E-97D2-32E66FE5D36B}">
      <dgm:prSet/>
      <dgm:spPr/>
      <dgm:t>
        <a:bodyPr/>
        <a:lstStyle/>
        <a:p>
          <a:endParaRPr lang="ru-RU"/>
        </a:p>
      </dgm:t>
    </dgm:pt>
    <dgm:pt modelId="{365135A9-8772-444E-8554-150690FBE771}" type="sibTrans" cxnId="{B168DC06-1F7A-4D3E-97D2-32E66FE5D36B}">
      <dgm:prSet/>
      <dgm:spPr/>
      <dgm:t>
        <a:bodyPr/>
        <a:lstStyle/>
        <a:p>
          <a:endParaRPr lang="ru-RU"/>
        </a:p>
      </dgm:t>
    </dgm:pt>
    <dgm:pt modelId="{550AA75E-C11A-4DEC-99E9-E25973A2C781}">
      <dgm:prSet phldrT="[Текст]" custT="1"/>
      <dgm:spPr/>
      <dgm:t>
        <a:bodyPr anchor="b"/>
        <a:lstStyle/>
        <a:p>
          <a:pPr marR="0" eaLnBrk="1" fontAlgn="auto" latinLnBrk="0" hangingPunct="1">
            <a:lnSpc>
              <a:spcPct val="100000"/>
            </a:lnSpc>
            <a:buClrTx/>
            <a:buSzTx/>
            <a:buFontTx/>
            <a:tabLst/>
            <a:defRPr/>
          </a:pPr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Внедрение инновационных методик и технологий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4AE72DE8-6E4D-4EEA-8BF5-74C1D8474E1B}" type="parTrans" cxnId="{E96A4947-78F3-4BD0-AA0A-1F6FF569528B}">
      <dgm:prSet/>
      <dgm:spPr/>
      <dgm:t>
        <a:bodyPr/>
        <a:lstStyle/>
        <a:p>
          <a:endParaRPr lang="ru-RU"/>
        </a:p>
      </dgm:t>
    </dgm:pt>
    <dgm:pt modelId="{9711BF91-F90C-489F-9E46-F3A885B264BF}" type="sibTrans" cxnId="{E96A4947-78F3-4BD0-AA0A-1F6FF569528B}">
      <dgm:prSet/>
      <dgm:spPr/>
      <dgm:t>
        <a:bodyPr/>
        <a:lstStyle/>
        <a:p>
          <a:endParaRPr lang="ru-RU"/>
        </a:p>
      </dgm:t>
    </dgm:pt>
    <dgm:pt modelId="{3C7C6ECD-9CB2-4515-AD46-6D3A8F059CB0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ru-RU" sz="1200" i="1" smtClean="0">
              <a:latin typeface="Arial" pitchFamily="34" charset="0"/>
              <a:cs typeface="Arial" pitchFamily="34" charset="0"/>
            </a:rPr>
            <a:t>СИРС </a:t>
          </a:r>
          <a:r>
            <a:rPr lang="ru-RU" sz="1200" i="0" smtClean="0">
              <a:latin typeface="Arial" pitchFamily="34" charset="0"/>
              <a:cs typeface="Arial" pitchFamily="34" charset="0"/>
            </a:rPr>
            <a:t>(</a:t>
          </a:r>
          <a:r>
            <a:rPr lang="ru-RU" sz="1200" b="0" i="0" smtClean="0">
              <a:latin typeface="Arial" pitchFamily="34" charset="0"/>
              <a:cs typeface="Arial" pitchFamily="34" charset="0"/>
            </a:rPr>
            <a:t>система интенсивного развития способностей)</a:t>
          </a:r>
        </a:p>
        <a:p>
          <a:pPr>
            <a:lnSpc>
              <a:spcPct val="100000"/>
            </a:lnSpc>
          </a:pPr>
          <a:endParaRPr lang="ru-RU" sz="1000" i="1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ru-RU" sz="1200" i="1" smtClean="0">
              <a:latin typeface="Arial" pitchFamily="34" charset="0"/>
              <a:cs typeface="Arial" pitchFamily="34" charset="0"/>
            </a:rPr>
            <a:t>SOFT-SKILLS, HARD-SKILLS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6AF187A7-798D-49D6-9C87-2442251C9403}" type="parTrans" cxnId="{91E12DE4-B399-4CAB-A5F5-D633911CDF9F}">
      <dgm:prSet/>
      <dgm:spPr/>
      <dgm:t>
        <a:bodyPr/>
        <a:lstStyle/>
        <a:p>
          <a:endParaRPr lang="ru-RU"/>
        </a:p>
      </dgm:t>
    </dgm:pt>
    <dgm:pt modelId="{C172F80A-F378-4B2E-AC6F-A654C30D2836}" type="sibTrans" cxnId="{91E12DE4-B399-4CAB-A5F5-D633911CDF9F}">
      <dgm:prSet/>
      <dgm:spPr/>
      <dgm:t>
        <a:bodyPr/>
        <a:lstStyle/>
        <a:p>
          <a:endParaRPr lang="ru-RU"/>
        </a:p>
      </dgm:t>
    </dgm:pt>
    <dgm:pt modelId="{5673EB9D-DF29-4DB9-B345-3F398D8695F7}" type="pres">
      <dgm:prSet presAssocID="{18AA9B2D-BE23-4261-8180-F0609E5E5ED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2700463-9261-454A-8797-16EC3771CF90}" type="pres">
      <dgm:prSet presAssocID="{30E40AC9-773C-43D6-89AF-F0CDA49EE4DF}" presName="parentText1" presStyleLbl="node1" presStyleIdx="0" presStyleCnt="4" custScaleX="93296" custScaleY="130868" custLinFactNeighborX="-25860" custLinFactNeighborY="-2408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A1557-AEAB-4E69-B02A-3E8AACFEF538}" type="pres">
      <dgm:prSet presAssocID="{30E40AC9-773C-43D6-89AF-F0CDA49EE4DF}" presName="childText1" presStyleLbl="solidAlignAcc1" presStyleIdx="0" presStyleCnt="4" custScaleX="146990" custScaleY="142128" custLinFactNeighborX="-72100" custLinFactNeighborY="10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8DDB8-ED12-42BB-85BD-DB090EC9C72A}" type="pres">
      <dgm:prSet presAssocID="{32883995-4C97-47EA-93FC-EB778C8146D2}" presName="parentText2" presStyleLbl="node1" presStyleIdx="1" presStyleCnt="4" custScaleX="107242" custScaleY="149935" custLinFactNeighborX="-9572" custLinFactNeighborY="21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93836-1EFE-4BC6-A7D3-D2CECCBF750A}" type="pres">
      <dgm:prSet presAssocID="{32883995-4C97-47EA-93FC-EB778C8146D2}" presName="childText2" presStyleLbl="solidAlignAcc1" presStyleIdx="1" presStyleCnt="4" custScaleX="119024" custScaleY="110443" custLinFactNeighborX="-36606" custLinFactNeighborY="10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BD23F-1CE4-4DAA-8DD2-3349BDCB5A93}" type="pres">
      <dgm:prSet presAssocID="{864FB1EB-A52B-42DA-A352-B6091D23975E}" presName="parentText3" presStyleLbl="node1" presStyleIdx="2" presStyleCnt="4" custScaleX="132583" custScaleY="129790" custLinFactNeighborX="6480" custLinFactNeighborY="3956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6BF0A-3371-405A-A234-ADD05985DB20}" type="pres">
      <dgm:prSet presAssocID="{864FB1EB-A52B-42DA-A352-B6091D23975E}" presName="childText3" presStyleLbl="solidAlignAcc1" presStyleIdx="2" presStyleCnt="4" custScaleX="156904" custScaleY="73492" custLinFactNeighborX="7658" custLinFactNeighborY="10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F17F8-820E-4A5D-8D09-452B35E62D01}" type="pres">
      <dgm:prSet presAssocID="{550AA75E-C11A-4DEC-99E9-E25973A2C781}" presName="parentText4" presStyleLbl="node1" presStyleIdx="3" presStyleCnt="4" custScaleX="151861" custScaleY="127093" custLinFactNeighborX="53854" custLinFactNeighborY="6202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2C502-0148-48BA-BEE9-F22308CECE0B}" type="pres">
      <dgm:prSet presAssocID="{550AA75E-C11A-4DEC-99E9-E25973A2C781}" presName="childText4" presStyleLbl="solidAlignAcc1" presStyleIdx="3" presStyleCnt="4" custScaleX="162065" custScaleY="49392" custLinFactNeighborX="70124" custLinFactNeighborY="3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B047F2-0B32-4C89-BAD3-85CFAC1EA9DB}" type="presOf" srcId="{32883995-4C97-47EA-93FC-EB778C8146D2}" destId="{6B18DDB8-ED12-42BB-85BD-DB090EC9C72A}" srcOrd="0" destOrd="0" presId="urn:microsoft.com/office/officeart/2009/3/layout/IncreasingArrowsProcess"/>
    <dgm:cxn modelId="{E12D378F-1B05-48FA-BBC3-03CE4929D5DD}" srcId="{18AA9B2D-BE23-4261-8180-F0609E5E5ED2}" destId="{32883995-4C97-47EA-93FC-EB778C8146D2}" srcOrd="1" destOrd="0" parTransId="{252C841E-B8FD-4E43-A221-EAF965EDACC9}" sibTransId="{A99C241D-3C83-47CB-A3B5-897E85463684}"/>
    <dgm:cxn modelId="{91E12DE4-B399-4CAB-A5F5-D633911CDF9F}" srcId="{550AA75E-C11A-4DEC-99E9-E25973A2C781}" destId="{3C7C6ECD-9CB2-4515-AD46-6D3A8F059CB0}" srcOrd="0" destOrd="0" parTransId="{6AF187A7-798D-49D6-9C87-2442251C9403}" sibTransId="{C172F80A-F378-4B2E-AC6F-A654C30D2836}"/>
    <dgm:cxn modelId="{A001D449-FC3D-4F21-B4BC-DE527AE90B10}" type="presOf" srcId="{30E40AC9-773C-43D6-89AF-F0CDA49EE4DF}" destId="{42700463-9261-454A-8797-16EC3771CF90}" srcOrd="0" destOrd="0" presId="urn:microsoft.com/office/officeart/2009/3/layout/IncreasingArrowsProcess"/>
    <dgm:cxn modelId="{3B126C19-0CDE-4661-B8C6-E0C53F35F6DC}" srcId="{32883995-4C97-47EA-93FC-EB778C8146D2}" destId="{073A314F-C36A-43BE-96AB-81D4C7211E2D}" srcOrd="0" destOrd="0" parTransId="{2D99DCDF-E632-401A-9605-A7C9B20FCF6F}" sibTransId="{64C0D9E7-E02B-46A1-8DCE-D9250B6EBB69}"/>
    <dgm:cxn modelId="{00FA0388-91D2-4AE7-B5CD-2A832A83B910}" type="presOf" srcId="{2DB22CCC-7897-414E-B837-649BE27CF9B0}" destId="{8476BF0A-3371-405A-A234-ADD05985DB20}" srcOrd="0" destOrd="0" presId="urn:microsoft.com/office/officeart/2009/3/layout/IncreasingArrowsProcess"/>
    <dgm:cxn modelId="{68E55E7E-E61A-4F70-8B63-65ECD8ED4F45}" srcId="{18AA9B2D-BE23-4261-8180-F0609E5E5ED2}" destId="{864FB1EB-A52B-42DA-A352-B6091D23975E}" srcOrd="2" destOrd="0" parTransId="{20582AA6-F5FB-4766-AEE5-B6A0197D3E2F}" sibTransId="{AA0EFA8A-57FD-47EB-996B-42641658041C}"/>
    <dgm:cxn modelId="{B168DC06-1F7A-4D3E-97D2-32E66FE5D36B}" srcId="{864FB1EB-A52B-42DA-A352-B6091D23975E}" destId="{2DB22CCC-7897-414E-B837-649BE27CF9B0}" srcOrd="0" destOrd="0" parTransId="{901F9C92-5566-4813-8D07-CEDA375154E9}" sibTransId="{365135A9-8772-444E-8554-150690FBE771}"/>
    <dgm:cxn modelId="{CF4DC201-597F-4300-A094-1DBDC4B2B1BE}" type="presOf" srcId="{864FB1EB-A52B-42DA-A352-B6091D23975E}" destId="{F48BD23F-1CE4-4DAA-8DD2-3349BDCB5A93}" srcOrd="0" destOrd="0" presId="urn:microsoft.com/office/officeart/2009/3/layout/IncreasingArrowsProcess"/>
    <dgm:cxn modelId="{511D13FF-523C-4F3C-AE01-068AD9AA706E}" srcId="{30E40AC9-773C-43D6-89AF-F0CDA49EE4DF}" destId="{A4D751F8-E8F6-4194-9444-5B7035EEC6F4}" srcOrd="0" destOrd="0" parTransId="{D0EC0BD6-B5DB-49C4-9BC8-636EC71009C8}" sibTransId="{F1EA8443-91B1-41AA-A8A6-5FCD9187F4D5}"/>
    <dgm:cxn modelId="{5129D2CB-C616-4703-9245-70234B1218AF}" type="presOf" srcId="{A4D751F8-E8F6-4194-9444-5B7035EEC6F4}" destId="{48CA1557-AEAB-4E69-B02A-3E8AACFEF538}" srcOrd="0" destOrd="0" presId="urn:microsoft.com/office/officeart/2009/3/layout/IncreasingArrowsProcess"/>
    <dgm:cxn modelId="{C4DE839B-09CA-43A5-AA3D-184A9B619AB3}" type="presOf" srcId="{073A314F-C36A-43BE-96AB-81D4C7211E2D}" destId="{6EB93836-1EFE-4BC6-A7D3-D2CECCBF750A}" srcOrd="0" destOrd="0" presId="urn:microsoft.com/office/officeart/2009/3/layout/IncreasingArrowsProcess"/>
    <dgm:cxn modelId="{F483C689-1261-4F9C-89F4-D7E7FC60CF3C}" type="presOf" srcId="{18AA9B2D-BE23-4261-8180-F0609E5E5ED2}" destId="{5673EB9D-DF29-4DB9-B345-3F398D8695F7}" srcOrd="0" destOrd="0" presId="urn:microsoft.com/office/officeart/2009/3/layout/IncreasingArrowsProcess"/>
    <dgm:cxn modelId="{E96A4947-78F3-4BD0-AA0A-1F6FF569528B}" srcId="{18AA9B2D-BE23-4261-8180-F0609E5E5ED2}" destId="{550AA75E-C11A-4DEC-99E9-E25973A2C781}" srcOrd="3" destOrd="0" parTransId="{4AE72DE8-6E4D-4EEA-8BF5-74C1D8474E1B}" sibTransId="{9711BF91-F90C-489F-9E46-F3A885B264BF}"/>
    <dgm:cxn modelId="{FCE2184C-6F10-48B7-BC6B-CA38FC052776}" srcId="{18AA9B2D-BE23-4261-8180-F0609E5E5ED2}" destId="{30E40AC9-773C-43D6-89AF-F0CDA49EE4DF}" srcOrd="0" destOrd="0" parTransId="{8B36C004-B8CF-48D4-A0D9-0845B8766D11}" sibTransId="{1C238708-97C4-4BF6-B670-C7C43585C28C}"/>
    <dgm:cxn modelId="{A373FC36-79EC-49B4-A80E-D12A01A3E615}" type="presOf" srcId="{3C7C6ECD-9CB2-4515-AD46-6D3A8F059CB0}" destId="{79D2C502-0148-48BA-BEE9-F22308CECE0B}" srcOrd="0" destOrd="0" presId="urn:microsoft.com/office/officeart/2009/3/layout/IncreasingArrowsProcess"/>
    <dgm:cxn modelId="{BDF13A10-2451-44EE-8998-C9F3EEC3FD86}" type="presOf" srcId="{550AA75E-C11A-4DEC-99E9-E25973A2C781}" destId="{E74F17F8-820E-4A5D-8D09-452B35E62D01}" srcOrd="0" destOrd="0" presId="urn:microsoft.com/office/officeart/2009/3/layout/IncreasingArrowsProcess"/>
    <dgm:cxn modelId="{DE68A406-0F49-424B-890D-9E672BBAFC99}" type="presParOf" srcId="{5673EB9D-DF29-4DB9-B345-3F398D8695F7}" destId="{42700463-9261-454A-8797-16EC3771CF90}" srcOrd="0" destOrd="0" presId="urn:microsoft.com/office/officeart/2009/3/layout/IncreasingArrowsProcess"/>
    <dgm:cxn modelId="{B5D8B6BC-7EFD-4ED1-A68E-D661763B54D0}" type="presParOf" srcId="{5673EB9D-DF29-4DB9-B345-3F398D8695F7}" destId="{48CA1557-AEAB-4E69-B02A-3E8AACFEF538}" srcOrd="1" destOrd="0" presId="urn:microsoft.com/office/officeart/2009/3/layout/IncreasingArrowsProcess"/>
    <dgm:cxn modelId="{86275CEA-7160-4FE4-BF13-FDC85B9EFF3D}" type="presParOf" srcId="{5673EB9D-DF29-4DB9-B345-3F398D8695F7}" destId="{6B18DDB8-ED12-42BB-85BD-DB090EC9C72A}" srcOrd="2" destOrd="0" presId="urn:microsoft.com/office/officeart/2009/3/layout/IncreasingArrowsProcess"/>
    <dgm:cxn modelId="{078AF731-7822-4A1D-B3F1-9C6C960F2D46}" type="presParOf" srcId="{5673EB9D-DF29-4DB9-B345-3F398D8695F7}" destId="{6EB93836-1EFE-4BC6-A7D3-D2CECCBF750A}" srcOrd="3" destOrd="0" presId="urn:microsoft.com/office/officeart/2009/3/layout/IncreasingArrowsProcess"/>
    <dgm:cxn modelId="{753A926E-6520-4EFA-88CB-52E60CF459E5}" type="presParOf" srcId="{5673EB9D-DF29-4DB9-B345-3F398D8695F7}" destId="{F48BD23F-1CE4-4DAA-8DD2-3349BDCB5A93}" srcOrd="4" destOrd="0" presId="urn:microsoft.com/office/officeart/2009/3/layout/IncreasingArrowsProcess"/>
    <dgm:cxn modelId="{E2694A34-0B78-4A64-9159-112F7FE1BDAE}" type="presParOf" srcId="{5673EB9D-DF29-4DB9-B345-3F398D8695F7}" destId="{8476BF0A-3371-405A-A234-ADD05985DB20}" srcOrd="5" destOrd="0" presId="urn:microsoft.com/office/officeart/2009/3/layout/IncreasingArrowsProcess"/>
    <dgm:cxn modelId="{DDD8E269-BEB6-40F3-A5BB-8723226FF8C7}" type="presParOf" srcId="{5673EB9D-DF29-4DB9-B345-3F398D8695F7}" destId="{E74F17F8-820E-4A5D-8D09-452B35E62D01}" srcOrd="6" destOrd="0" presId="urn:microsoft.com/office/officeart/2009/3/layout/IncreasingArrowsProcess"/>
    <dgm:cxn modelId="{D3DB8D18-8F8F-47BB-BC24-2E14D24B5747}" type="presParOf" srcId="{5673EB9D-DF29-4DB9-B345-3F398D8695F7}" destId="{79D2C502-0148-48BA-BEE9-F22308CECE0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CF5FF-91D1-42A4-9556-0194FF3F550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8FDF-2901-48FD-9909-023D36166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3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6C810-0C18-4111-ABF0-3450AD68BE7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C701D-35D0-4FC8-B393-5D9F638DD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5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В свете Концепции модернизации остро встает вопрос поиска путей повышения социально-экономического потенциала общества. Это возможно в  случае роста интеллектуального уровня людей, которые в дальнейшем станут носителями ведущих идей общественного процесса.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Одаренные школьники претендуют на самостоятельность в более ответственных сферах жизни, чем сверстники- подростки: «Хочется самому выбрать интересную специальность и стать мастером своего дела».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5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развития </a:t>
            </a:r>
          </a:p>
          <a:p>
            <a:r>
              <a:rPr lang="ru-RU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</a:t>
            </a:r>
            <a:r>
              <a:rPr lang="ru-RU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нового имиджа</a:t>
            </a:r>
            <a:endParaRPr lang="ru-RU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</a:t>
            </a:r>
            <a:r>
              <a:rPr lang="ru-RU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Информационная открытость</a:t>
            </a:r>
            <a:endParaRPr lang="ru-RU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· </a:t>
            </a:r>
            <a:r>
              <a:rPr lang="ru-RU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Независимая оценка качества услуг</a:t>
            </a:r>
            <a:endParaRPr lang="ru-RU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</a:t>
            </a:r>
            <a:r>
              <a:rPr lang="ru-RU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Конкурентная среда</a:t>
            </a:r>
            <a:endParaRPr lang="ru-RU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взаимодействия с организациями и предприятиями города;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встреч и экскурсий;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профессиональных проб на уровне, доступном школьнику;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авторских дел обучающихся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взаимодействия с организациями среднего профессионального образования;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программы чемпионата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компетенциями, как «поварское дело», «кондитерское дело», «дошкольное воспитание», «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-дизайн», «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-решения для бизнеса на платформе 1 С: предприятие 8».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6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самоопределение одаренного школьника</a:t>
            </a:r>
            <a:r>
              <a:rPr lang="ru-RU" sz="1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новым восприятием времени - соотнесением прошлого и будущего.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самоопределение как профессиональное, так и личностное, становится центральным новообразованием старшего подросткового возраста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Это новая внутренняя позиция, включающая осознание себя как члена общества, принятие своего места в нём.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5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9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54013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два вида навыков: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soft-skills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hard-skills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54013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- социально-психологические навыки, которые пригодятся в большинстве жизненных ситуаций : коммуникативные, лидерские, командные, публичные,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мышленческие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и другие. </a:t>
            </a:r>
          </a:p>
          <a:p>
            <a:pPr indent="354013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Вторые - профессиональные знания и навыки: они понадобятся на работе и в выполнении бизнес-процессов. </a:t>
            </a:r>
          </a:p>
          <a:p>
            <a:pPr indent="354013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навыков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hard-skills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выбрать нужные инструменты (и не один, а два -три). </a:t>
            </a:r>
          </a:p>
          <a:p>
            <a:pPr marL="85725" algn="ctr" eaLnBrk="1" hangingPunct="1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5725" algn="l" eaLnBrk="1" hangingPunct="1">
              <a:defRPr/>
            </a:pPr>
            <a:r>
              <a:rPr lang="ru-RU" b="0" i="0" dirty="0" smtClean="0">
                <a:solidFill>
                  <a:srgbClr val="000000"/>
                </a:solidFill>
                <a:latin typeface="Times New Roman" pitchFamily="18" charset="0"/>
              </a:rPr>
              <a:t>Основная </a:t>
            </a:r>
            <a:r>
              <a:rPr lang="ru-RU" b="1" i="0" dirty="0" smtClean="0">
                <a:solidFill>
                  <a:srgbClr val="000000"/>
                </a:solidFill>
                <a:latin typeface="Times New Roman" pitchFamily="18" charset="0"/>
              </a:rPr>
              <a:t>идея</a:t>
            </a:r>
            <a:r>
              <a:rPr lang="ru-RU" b="0" i="0" dirty="0" smtClean="0">
                <a:solidFill>
                  <a:srgbClr val="000000"/>
                </a:solidFill>
                <a:latin typeface="Times New Roman" pitchFamily="18" charset="0"/>
              </a:rPr>
              <a:t> технологий, применяемых в  школе  – </a:t>
            </a:r>
            <a:r>
              <a:rPr lang="ru-RU" b="1" i="0" dirty="0" smtClean="0">
                <a:solidFill>
                  <a:srgbClr val="000000"/>
                </a:solidFill>
                <a:latin typeface="Times New Roman" pitchFamily="18" charset="0"/>
              </a:rPr>
              <a:t>формирование активной позиции ученика по отношению к развитию его индивидуальной одаренности.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7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Изменения, произошедшие в современном мире потребовали от человека высокой активности, умеющих нестандартно мыслить и творить, способных развивать общество.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>
                <a:solidFill>
                  <a:srgbClr val="000000"/>
                </a:solidFill>
                <a:latin typeface="Times New Roman" pitchFamily="18" charset="0"/>
              </a:rPr>
              <a:t>Соответственно, вся схема системы личностно-ориентированного обучения такова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b="1" dirty="0" smtClean="0"/>
              <a:t>1. свободная </a:t>
            </a:r>
            <a:r>
              <a:rPr lang="ru-RU" sz="1200" dirty="0" smtClean="0"/>
              <a:t>модель обучения – главный психологический элемент – </a:t>
            </a:r>
            <a:r>
              <a:rPr lang="ru-RU" sz="1200" b="1" dirty="0" smtClean="0"/>
              <a:t>свободный выбор самого обучаемого</a:t>
            </a:r>
            <a:r>
              <a:rPr lang="ru-RU" sz="1200" dirty="0" smtClean="0"/>
              <a:t>. Автор – Штейнер. </a:t>
            </a:r>
          </a:p>
          <a:p>
            <a:pPr marL="0" indent="0">
              <a:buNone/>
            </a:pPr>
            <a:r>
              <a:rPr lang="ru-RU" sz="1200" b="1" dirty="0" smtClean="0"/>
              <a:t>2. личностная </a:t>
            </a:r>
            <a:r>
              <a:rPr lang="ru-RU" sz="1200" dirty="0" smtClean="0"/>
              <a:t>модель  Направлена на целостный личностный рост. Автор – </a:t>
            </a:r>
            <a:r>
              <a:rPr lang="ru-RU" sz="1200" dirty="0" err="1" smtClean="0"/>
              <a:t>Занков</a:t>
            </a:r>
            <a:r>
              <a:rPr lang="ru-RU" sz="1200" dirty="0" smtClean="0"/>
              <a:t>. Смыслообразующая мотивация. </a:t>
            </a:r>
          </a:p>
          <a:p>
            <a:pPr marL="0" indent="0">
              <a:buNone/>
            </a:pPr>
            <a:r>
              <a:rPr lang="ru-RU" sz="1200" b="1" dirty="0" smtClean="0"/>
              <a:t>3. развивающая </a:t>
            </a:r>
            <a:r>
              <a:rPr lang="ru-RU" sz="1200" dirty="0" smtClean="0"/>
              <a:t>модель – ребенок овладевает сложными способами </a:t>
            </a:r>
            <a:r>
              <a:rPr lang="ru-RU" sz="1200" b="1" dirty="0" smtClean="0"/>
              <a:t>абстрагирования, возможностью создавать сложные обобщения</a:t>
            </a:r>
            <a:r>
              <a:rPr lang="ru-RU" sz="1200" dirty="0" smtClean="0"/>
              <a:t>. Формируются скорость и гибкость мышления. Основной механизм – способ деятельности. Авторы – Давыдов, </a:t>
            </a:r>
            <a:r>
              <a:rPr lang="ru-RU" sz="1200" dirty="0" err="1" smtClean="0"/>
              <a:t>Репкин</a:t>
            </a:r>
            <a:r>
              <a:rPr lang="ru-RU" sz="1200" dirty="0" smtClean="0"/>
              <a:t>, </a:t>
            </a:r>
            <a:r>
              <a:rPr lang="ru-RU" sz="1200" dirty="0" err="1" smtClean="0"/>
              <a:t>Эльконин</a:t>
            </a:r>
            <a:r>
              <a:rPr lang="ru-RU" sz="1200" dirty="0" smtClean="0"/>
              <a:t>. </a:t>
            </a:r>
          </a:p>
          <a:p>
            <a:pPr marL="0" indent="0">
              <a:buNone/>
            </a:pPr>
            <a:r>
              <a:rPr lang="ru-RU" sz="1200" b="1" dirty="0" smtClean="0"/>
              <a:t>4. активизирующая </a:t>
            </a:r>
            <a:r>
              <a:rPr lang="ru-RU" sz="1200" dirty="0" smtClean="0"/>
              <a:t>модель – познавательный интерес. </a:t>
            </a:r>
            <a:r>
              <a:rPr lang="ru-RU" sz="1200" b="1" dirty="0" smtClean="0"/>
              <a:t>Формируется за счет противоречия между наличным уровнем знания и той информацией, которая должна закрепиться</a:t>
            </a:r>
            <a:r>
              <a:rPr lang="ru-RU" sz="1200" dirty="0" smtClean="0"/>
              <a:t>. Проблемная ситуация. Авторы – Матюшкин, </a:t>
            </a:r>
            <a:r>
              <a:rPr lang="ru-RU" sz="1200" dirty="0" err="1" smtClean="0"/>
              <a:t>Махмутов</a:t>
            </a:r>
            <a:r>
              <a:rPr lang="ru-RU" sz="1200" dirty="0" smtClean="0"/>
              <a:t>, </a:t>
            </a:r>
            <a:r>
              <a:rPr lang="ru-RU" sz="1200" dirty="0" err="1" smtClean="0"/>
              <a:t>Скаткин</a:t>
            </a:r>
            <a:r>
              <a:rPr lang="ru-RU" sz="1200" dirty="0" smtClean="0"/>
              <a:t>, </a:t>
            </a:r>
            <a:r>
              <a:rPr lang="ru-RU" sz="1200" dirty="0" err="1" smtClean="0"/>
              <a:t>Брушлинский</a:t>
            </a:r>
            <a:r>
              <a:rPr lang="ru-RU" sz="1200" dirty="0" smtClean="0"/>
              <a:t>. </a:t>
            </a:r>
          </a:p>
          <a:p>
            <a:pPr marL="0" indent="0">
              <a:buNone/>
            </a:pPr>
            <a:r>
              <a:rPr lang="ru-RU" sz="1200" b="1" dirty="0" smtClean="0"/>
              <a:t>5. формирующая </a:t>
            </a:r>
            <a:r>
              <a:rPr lang="ru-RU" sz="1200" dirty="0" smtClean="0"/>
              <a:t>модель – организованный способ действия, посредством которого у ребенка формируется определенное умственное действие. </a:t>
            </a:r>
            <a:r>
              <a:rPr lang="ru-RU" sz="1200" b="1" dirty="0" smtClean="0"/>
              <a:t>Программированное или алгоритмическое обучение</a:t>
            </a:r>
            <a:r>
              <a:rPr lang="ru-RU" sz="1200" dirty="0" smtClean="0"/>
              <a:t>. Авторы – Гальперин, Талызина, Богоявленский, </a:t>
            </a:r>
            <a:r>
              <a:rPr lang="ru-RU" sz="1200" dirty="0" err="1" smtClean="0"/>
              <a:t>Меньшинская</a:t>
            </a:r>
            <a:r>
              <a:rPr lang="ru-RU" sz="120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1, 2, 3 – наиболее перспективны;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4, 5 – наиболее разработаны.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Варьируется два компонента – индивидуальная инициатива и способ управления.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84313" y="217488"/>
            <a:ext cx="3368675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3954" y="2744953"/>
            <a:ext cx="6549454" cy="7093991"/>
          </a:xfrm>
        </p:spPr>
        <p:txBody>
          <a:bodyPr/>
          <a:lstStyle/>
          <a:p>
            <a:pPr indent="35401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 smtClean="0">
                <a:solidFill>
                  <a:srgbClr val="084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предметно-развивающей среды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школы, способствующей развитию обучающихся и формированию компетенций профессионалов будущего</a:t>
            </a:r>
          </a:p>
          <a:p>
            <a:pPr indent="35401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–площадка по направлению и развитию робототехники. От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Перворобота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начальной школе продолжает направление робототехники в основной школе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Ардуино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платформы в старших классах. Проект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Плюс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образовательные области практически всех изучаемых предметов с робототехникой. </a:t>
            </a:r>
          </a:p>
          <a:p>
            <a:pPr indent="35401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программа действий представляет единый проект по формированию умной саморазвивающейся образовательной среды. </a:t>
            </a:r>
          </a:p>
          <a:p>
            <a:pPr indent="35401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по предметам оснащены современным оборудованием. Все оборудование объединено «умной» локальной сетью, управляемой IT– центром (Дата-центр). IT– администратор, находясь в любой точке сети, осуществляет управление всеми компьютерами. Серверное оборудование в автоматическом режиме осуществляет все виды коммуникаций.</a:t>
            </a:r>
          </a:p>
          <a:p>
            <a:pPr indent="354013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укомплектованы нетбуками по программе Окружного проекта «Один ученик- один компьютер». Обычное пространство класса при изучении того или иного предмета превращается в исследовательскую лабораторию, кабинет делового стиля, музей науки,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эпистемотеку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Эпистемотека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знаниетека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современная образовательная модель работы со знанием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)... </a:t>
            </a:r>
          </a:p>
          <a:p>
            <a:pPr indent="354013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SMART-среда школы – место воплощения самых смелых и креативных идей представителей поколения Z - детей, родившихся в XXI веке, с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пелѐнок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привыкших к электронным технологиям, живущих интернетом и ежедневно пользующихся устройствами коммуникации и социальными сетями. Поколение Z уже окрестили «предпринимательским поколением». При этом подчеркивается желание их представителей строить свои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быть погруженными в корпоративную рутину. </a:t>
            </a:r>
          </a:p>
          <a:p>
            <a:pPr indent="354013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IT-технологии, проектная деятельность,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практикоориентирванное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– на наш взгляд, является мотивирующим фактором для современного школьника. Один из главных вопросов, который определился в процессе работы систем, – как создать для умной образовательной среды соответствующий ей коллектив. Реалии образования таковы, что один учитель не готов применять новые технологии, другой не проявляет инициативу. Классический подход в обучении позволяет определить необязательность широкого применения или применения вообще IT –технологий. Сегодня методология отстает от технологии, а оборудование, которое приобретено 4 года назад, безвозвратно стареет, и в современных условиях эффективно использовать его нельзя. Возникает вопрос : «Как научить учить по - новому?»</a:t>
            </a:r>
          </a:p>
          <a:p>
            <a:pPr indent="354013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образовательная среда подразумевает использование всего школьного пространства. В рекреациях и коридорах школы будут находится ситуационные модули по направлениям изучаемых предметов: Литературная гостиная, лаборатория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Умникум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Музыкальное погружение, Модуль делового формата – переговоров, Умные технологии, Музей творчества, бизнес-инкубатор… </a:t>
            </a:r>
          </a:p>
          <a:p>
            <a:pPr indent="354013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учим программировать, мечтать, мастерить, играть обучаясь, быть человеком в применении искусственного интеллекта, учиться вместе с развивающимися технологиями.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44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Необходимо определить системообразующие компетенции не только учителя, работающего с одаренными детьми, но и студента – будущего учителя, обучающегося сейчас в учреждении высшего образования. Рассмотрим составляющие системообразующих компетенций: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Социально-прогностическая компетенция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которая включает в себя умения по прогнозированию результатов обучения, выявлению возможных склонностей у обучающихся, а также на основе цели взаимодействия умения определять методы, приемы и средства работы;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Диагностическая педагогическая компетенция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которая включает в себя умения по </a:t>
            </a:r>
            <a:r>
              <a:rPr lang="ru-RU" sz="14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анализированию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природы достижений и неудач, по определению условий применения технологий обучения, воспитания и мотивации;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ru-RU" sz="1400" b="1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Тьюторская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компетенция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включающая в себя знания по методам и приемам </a:t>
            </a:r>
            <a:r>
              <a:rPr lang="ru-RU" sz="14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тьюторского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сопровождения талантливых детей, умение определять оптимальное отношение руководства педагога и самостоятельности учащихся в работе;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Компетенция самосовершенствования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включающая в себя умение по анализу собственной профессиональной деятельности, знание рефлексивных технологий для оценки уровня своего профессионального и личностного развития, а также умение формировать траекторию собственного самообразования и самосовершенствования.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8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7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0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8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png"/><Relationship Id="rId18" Type="http://schemas.openxmlformats.org/officeDocument/2006/relationships/image" Target="../media/image58.jpeg"/><Relationship Id="rId26" Type="http://schemas.openxmlformats.org/officeDocument/2006/relationships/image" Target="../media/image65.png"/><Relationship Id="rId3" Type="http://schemas.openxmlformats.org/officeDocument/2006/relationships/image" Target="../media/image5.png"/><Relationship Id="rId21" Type="http://schemas.openxmlformats.org/officeDocument/2006/relationships/image" Target="../media/image60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57.jpeg"/><Relationship Id="rId25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6.jpe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44.jpeg"/><Relationship Id="rId24" Type="http://schemas.openxmlformats.org/officeDocument/2006/relationships/image" Target="../media/image63.jpeg"/><Relationship Id="rId5" Type="http://schemas.openxmlformats.org/officeDocument/2006/relationships/image" Target="../media/image46.jpeg"/><Relationship Id="rId15" Type="http://schemas.openxmlformats.org/officeDocument/2006/relationships/image" Target="../media/image55.png"/><Relationship Id="rId23" Type="http://schemas.openxmlformats.org/officeDocument/2006/relationships/image" Target="../media/image62.jpeg"/><Relationship Id="rId28" Type="http://schemas.openxmlformats.org/officeDocument/2006/relationships/image" Target="../media/image67.png"/><Relationship Id="rId10" Type="http://schemas.openxmlformats.org/officeDocument/2006/relationships/image" Target="../media/image51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0.png"/><Relationship Id="rId3" Type="http://schemas.openxmlformats.org/officeDocument/2006/relationships/image" Target="../media/image68.png"/><Relationship Id="rId7" Type="http://schemas.openxmlformats.org/officeDocument/2006/relationships/image" Target="../media/image19.png"/><Relationship Id="rId12" Type="http://schemas.openxmlformats.org/officeDocument/2006/relationships/slide" Target="slide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7.xml"/><Relationship Id="rId5" Type="http://schemas.openxmlformats.org/officeDocument/2006/relationships/image" Target="../media/image69.png"/><Relationship Id="rId15" Type="http://schemas.openxmlformats.org/officeDocument/2006/relationships/image" Target="../media/image72.png"/><Relationship Id="rId10" Type="http://schemas.openxmlformats.org/officeDocument/2006/relationships/slide" Target="slide10.xml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5.png"/><Relationship Id="rId21" Type="http://schemas.openxmlformats.org/officeDocument/2006/relationships/image" Target="../media/image2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gif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23" Type="http://schemas.openxmlformats.org/officeDocument/2006/relationships/image" Target="../media/image44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5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74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55" y="771670"/>
            <a:ext cx="2223979" cy="1607472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2446" y="2142991"/>
            <a:ext cx="8712967" cy="11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ОБРАЗОВАТЕЛЬНАЯ СРЕДА 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УСПЕШНОГО САМООПРЕДЕЛЕНИЯ ОДАРЕННОГО ШКОЛЬНИКА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698" y="188640"/>
            <a:ext cx="7786464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>
              <a:tabLst>
                <a:tab pos="0" algn="l"/>
                <a:tab pos="447628" algn="l"/>
                <a:tab pos="893670" algn="l"/>
                <a:tab pos="1342885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ru-RU" sz="2000" b="1" dirty="0">
                <a:solidFill>
                  <a:schemeClr val="bg1"/>
                </a:solidFill>
              </a:rPr>
              <a:t>МБОУ «СОШ №2»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72391" y="3918555"/>
            <a:ext cx="3424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dirty="0" err="1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Губогло</a:t>
            </a:r>
            <a:r>
              <a:rPr lang="ru-RU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 Зиновия Ивановна,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200" i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заместитель директора по </a:t>
            </a:r>
            <a:r>
              <a:rPr lang="ru-RU" sz="1200" i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НМР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Колчина Марина Николаевна,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200" i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у</a:t>
            </a:r>
            <a:r>
              <a:rPr lang="ru-RU" sz="1200" i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читель физики</a:t>
            </a:r>
            <a:endParaRPr lang="ru-RU" dirty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5604" y="6457901"/>
            <a:ext cx="7786464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>
              <a:tabLst>
                <a:tab pos="0" algn="l"/>
                <a:tab pos="447628" algn="l"/>
                <a:tab pos="893670" algn="l"/>
                <a:tab pos="1342885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ЯНАО, Салехард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pSp>
        <p:nvGrpSpPr>
          <p:cNvPr id="12" name="Группа 10"/>
          <p:cNvGrpSpPr>
            <a:grpSpLocks/>
          </p:cNvGrpSpPr>
          <p:nvPr/>
        </p:nvGrpSpPr>
        <p:grpSpPr bwMode="auto">
          <a:xfrm>
            <a:off x="705698" y="3201410"/>
            <a:ext cx="3472359" cy="1720280"/>
            <a:chOff x="2000250" y="1524000"/>
            <a:chExt cx="6613525" cy="3781425"/>
          </a:xfrm>
        </p:grpSpPr>
        <p:pic>
          <p:nvPicPr>
            <p:cNvPr id="13" name="Рисунок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24000"/>
              <a:ext cx="4448175" cy="378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2000250" y="2357438"/>
              <a:ext cx="6613525" cy="2143125"/>
              <a:chOff x="1155" y="2550"/>
              <a:chExt cx="10415" cy="3375"/>
            </a:xfrm>
          </p:grpSpPr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1155" y="2550"/>
                <a:ext cx="280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ru-RU" altLang="ru-RU" sz="10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ИНТЕЛЛЕКТ</a:t>
                </a:r>
                <a:endParaRPr lang="ru-RU" altLang="ru-RU" sz="1000" dirty="0"/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6280" y="2550"/>
                <a:ext cx="401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ru-RU" altLang="ru-RU" sz="1000" b="1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КРЕАТИВНОСТЬ</a:t>
                </a:r>
                <a:endParaRPr lang="ru-RU" altLang="ru-RU" sz="1000" dirty="0"/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3855" y="5385"/>
                <a:ext cx="3186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ru-RU" altLang="ru-RU" sz="1000" b="1">
                    <a:solidFill>
                      <a:srgbClr val="00B050"/>
                    </a:solidFill>
                    <a:latin typeface="Calibri" panose="020F0502020204030204" pitchFamily="34" charset="0"/>
                  </a:rPr>
                  <a:t>МОТИВАЦИЯ</a:t>
                </a:r>
                <a:endParaRPr lang="ru-RU" altLang="ru-RU" sz="1000"/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7580" y="4884"/>
                <a:ext cx="3990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ru-RU" altLang="ru-RU" sz="1000" b="1" dirty="0">
                    <a:solidFill>
                      <a:srgbClr val="FF66CC"/>
                    </a:solidFill>
                    <a:latin typeface="Calibri" panose="020F0502020204030204" pitchFamily="34" charset="0"/>
                  </a:rPr>
                  <a:t>ОДАРЕННОСТЬ</a:t>
                </a:r>
                <a:endParaRPr lang="ru-RU" altLang="ru-RU" sz="1000" dirty="0"/>
              </a:p>
            </p:txBody>
          </p:sp>
          <p:cxnSp>
            <p:nvCxnSpPr>
              <p:cNvPr id="19" name="AutoShape 7"/>
              <p:cNvCxnSpPr>
                <a:cxnSpLocks noChangeShapeType="1"/>
              </p:cNvCxnSpPr>
              <p:nvPr/>
            </p:nvCxnSpPr>
            <p:spPr bwMode="auto">
              <a:xfrm>
                <a:off x="5310" y="3720"/>
                <a:ext cx="3420" cy="1154"/>
              </a:xfrm>
              <a:prstGeom prst="straightConnector1">
                <a:avLst/>
              </a:prstGeom>
              <a:noFill/>
              <a:ln w="28575">
                <a:solidFill>
                  <a:srgbClr val="FF66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97122" y="3227168"/>
            <a:ext cx="34541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FFC000"/>
                </a:solidFill>
              </a:rPr>
              <a:t>Модель одаренности  </a:t>
            </a:r>
            <a:r>
              <a:rPr lang="ru-RU" altLang="ru-RU" sz="1400" b="1" dirty="0" smtClean="0">
                <a:solidFill>
                  <a:srgbClr val="FFC000"/>
                </a:solidFill>
              </a:rPr>
              <a:t>Дж. </a:t>
            </a:r>
            <a:r>
              <a:rPr lang="ru-RU" altLang="ru-RU" sz="1400" b="1" dirty="0" err="1">
                <a:solidFill>
                  <a:srgbClr val="FFC000"/>
                </a:solidFill>
              </a:rPr>
              <a:t>Рензулли</a:t>
            </a:r>
            <a:endParaRPr lang="ru-RU" altLang="ru-RU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13" y="-1"/>
            <a:ext cx="9217105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6362" y="885780"/>
            <a:ext cx="8800240" cy="44797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· </a:t>
            </a:r>
            <a:r>
              <a:rPr lang="ru-RU" sz="2000" b="1" i="1" dirty="0"/>
              <a:t>Партнёрство государства, бизнеса, гражданского общества, </a:t>
            </a:r>
            <a:r>
              <a:rPr lang="ru-RU" sz="2000" b="1" i="1" dirty="0" smtClean="0"/>
              <a:t>семьи</a:t>
            </a:r>
            <a:r>
              <a:rPr lang="ru-RU" sz="2000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8" descr="http://www.iskyanao.ytc.ru/img/h1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480"/>
          <a:stretch/>
        </p:blipFill>
        <p:spPr bwMode="auto">
          <a:xfrm>
            <a:off x="4930552" y="5055339"/>
            <a:ext cx="590549" cy="5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yamolod.ru/sites/all/themes/yamolod_new/images/gerb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7" y="2337739"/>
            <a:ext cx="642938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4763" y="2628840"/>
            <a:ext cx="36641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b="1" cap="all" dirty="0">
                <a:solidFill>
                  <a:srgbClr val="3D6CC5"/>
                </a:solidFill>
                <a:latin typeface="Calibri" panose="020F0502020204030204" pitchFamily="34" charset="0"/>
              </a:rPr>
              <a:t>ДЕПАРТАМЕНТ МОЛОДЁЖНОЙ ПОЛИТИКИ И ТУРИЗМА </a:t>
            </a:r>
            <a:r>
              <a:rPr lang="ru-RU" sz="1200" b="1" dirty="0">
                <a:solidFill>
                  <a:srgbClr val="3D6CC5"/>
                </a:solidFill>
                <a:latin typeface="Calibri" panose="020F0502020204030204" pitchFamily="34" charset="0"/>
              </a:rPr>
              <a:t>Ямало-Ненецкого автономного 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8302" y="3108752"/>
            <a:ext cx="426340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477CA"/>
                </a:solidFill>
                <a:latin typeface="Calibri" panose="020F0502020204030204" pitchFamily="34" charset="0"/>
              </a:rPr>
              <a:t>ГАУ ЯНАО «Молодёжный центр технологий занятости»</a:t>
            </a:r>
          </a:p>
        </p:txBody>
      </p:sp>
      <p:pic>
        <p:nvPicPr>
          <p:cNvPr id="14" name="Picture 4" descr="Sberban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99" y="3664797"/>
            <a:ext cx="1796481" cy="46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465428" y="5151569"/>
            <a:ext cx="1717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F4699"/>
                </a:solidFill>
                <a:latin typeface="Arial" panose="020B0604020202020204" pitchFamily="34" charset="0"/>
              </a:rPr>
              <a:t>Инвестиционно-строительная компания ЯНАО</a:t>
            </a:r>
          </a:p>
        </p:txBody>
      </p:sp>
      <p:pic>
        <p:nvPicPr>
          <p:cNvPr id="16" name="Picture 12" descr="https://encrypted-tbn1.gstatic.com/images?q=tbn:ANd9GcSJI_iz1KkP1X1d4O_7u8UKBYEuTqmDwcYRgYaSTAARei2Qi8_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" y="3461349"/>
            <a:ext cx="1792719" cy="6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lik-yamal.ru/wp-content/uploads/2012/11/logo_aptek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84" y="3610779"/>
            <a:ext cx="1158434" cy="5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VTEM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2"/>
          <a:stretch/>
        </p:blipFill>
        <p:spPr bwMode="auto">
          <a:xfrm>
            <a:off x="5903661" y="4268318"/>
            <a:ext cx="845274" cy="8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652833" y="4268465"/>
            <a:ext cx="1769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i="1" dirty="0">
                <a:solidFill>
                  <a:srgbClr val="000000"/>
                </a:solidFill>
                <a:latin typeface="Arial" panose="020B0604020202020204" pitchFamily="34" charset="0"/>
              </a:rPr>
              <a:t>ТЦМК ГБУЗ "СОКБ"</a:t>
            </a:r>
            <a:endParaRPr lang="ru-RU" sz="1350" dirty="0"/>
          </a:p>
        </p:txBody>
      </p:sp>
      <p:sp>
        <p:nvSpPr>
          <p:cNvPr id="21" name="Прямоугольник 4126"/>
          <p:cNvSpPr>
            <a:spLocks noChangeArrowheads="1"/>
          </p:cNvSpPr>
          <p:nvPr/>
        </p:nvSpPr>
        <p:spPr bwMode="auto">
          <a:xfrm>
            <a:off x="811602" y="1700541"/>
            <a:ext cx="18154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РОССИЙСКОЕ ДВИЖЕНИЕ ШКОЛЬНИКОВ</a:t>
            </a:r>
            <a:endParaRPr lang="ru-RU" sz="11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42" r="15279" b="12942"/>
          <a:stretch/>
        </p:blipFill>
        <p:spPr>
          <a:xfrm>
            <a:off x="280180" y="1579856"/>
            <a:ext cx="755674" cy="7166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3053571"/>
            <a:ext cx="3024826" cy="387360"/>
          </a:xfrm>
          <a:prstGeom prst="rect">
            <a:avLst/>
          </a:prstGeom>
        </p:spPr>
      </p:pic>
      <p:pic>
        <p:nvPicPr>
          <p:cNvPr id="24" name="Picture 4" descr="http://logomogo.ru/uploads/logo-novatek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15" y="1528639"/>
            <a:ext cx="1468252" cy="7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npssyanao.ru/images/emblemy/logo_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24" y="2383095"/>
            <a:ext cx="556025" cy="5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918513" y="2474951"/>
            <a:ext cx="289017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9F1FF"/>
                </a:solidFill>
                <a:latin typeface="Trebuchet MS" panose="020B0603020202020204" pitchFamily="34" charset="0"/>
              </a:rPr>
              <a:t>ГУ "СЕВЕРНОЕ ИЗДАТЕЛЬСТВО"</a:t>
            </a:r>
            <a:endParaRPr lang="ru-RU" sz="1400" b="1" i="0" dirty="0">
              <a:solidFill>
                <a:srgbClr val="C9F1FF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27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91" y="1327910"/>
            <a:ext cx="1073833" cy="110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utimenews.org/media/image/61ed6da7-e778-4ca6-bd02-aab9be31748b.jpg.900x0_q85_crop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83" y="3478673"/>
            <a:ext cx="1269633" cy="85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onskaya.files.wordpress.com/2010/11/avangard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9" y="4219056"/>
            <a:ext cx="1738338" cy="11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507ff82b20d64e4faa3e148606bc0e8a-sr&amp;n=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59" y="4423401"/>
            <a:ext cx="1305554" cy="86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036">
            <a:off x="3208078" y="5498577"/>
            <a:ext cx="3505049" cy="133527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54907" y="5807039"/>
            <a:ext cx="21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ВЕКТОР РАЗВИТИЯ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2" name="Picture 4" descr="http://catalog.gp-yamal.ru/u/logo/94484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8" y="4392324"/>
            <a:ext cx="1185251" cy="12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catalog.gp-yamal.ru/u/logo/866913.pn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10" y="3366737"/>
            <a:ext cx="1009485" cy="10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76" y="1656870"/>
            <a:ext cx="1278875" cy="729151"/>
          </a:xfrm>
          <a:prstGeom prst="rect">
            <a:avLst/>
          </a:prstGeom>
        </p:spPr>
      </p:pic>
      <p:pic>
        <p:nvPicPr>
          <p:cNvPr id="35" name="Picture 2" descr="Abiliьpiсs logo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78" y="1365233"/>
            <a:ext cx="925064" cy="10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310144" y="55123"/>
            <a:ext cx="784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ОБРАЗОВАТЕЛЬНАЯ СРЕДА </a:t>
            </a:r>
            <a:endParaRPr lang="ru-RU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УСПЕШНОГО САМООПРЕДЕЛЕНИЯ ОДАРЕННОГО ШКОЛЬНИКА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gt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89" y="4547308"/>
            <a:ext cx="92868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cbs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72" y="475396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samoupr_ynao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6" r="25584"/>
          <a:stretch>
            <a:fillRect/>
          </a:stretch>
        </p:blipFill>
        <p:spPr bwMode="auto">
          <a:xfrm>
            <a:off x="7924266" y="2992294"/>
            <a:ext cx="99695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logodo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22" y="1423123"/>
            <a:ext cx="847673" cy="84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r="18327"/>
          <a:stretch>
            <a:fillRect/>
          </a:stretch>
        </p:blipFill>
        <p:spPr bwMode="auto">
          <a:xfrm>
            <a:off x="4876717" y="1471618"/>
            <a:ext cx="772409" cy="7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7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726">
            <a:off x="-226369" y="-762874"/>
            <a:ext cx="12464847" cy="61519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85" y="189067"/>
            <a:ext cx="797596" cy="903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478" y="4353357"/>
            <a:ext cx="8792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СЕМЬЯ</a:t>
            </a:r>
            <a:endParaRPr lang="ru-RU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" y="4668911"/>
            <a:ext cx="1538440" cy="12493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55" y="11619"/>
            <a:ext cx="1423899" cy="1499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78" y="-174947"/>
            <a:ext cx="2094417" cy="24476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73" y="98644"/>
            <a:ext cx="683769" cy="3076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07" y="1541356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79" y="155862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14" y="1273341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605197" y="804250"/>
            <a:ext cx="1770806" cy="369332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РАБОТОДАТЕЛИ</a:t>
            </a:r>
            <a:endParaRPr lang="ru-RU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" action="ppaction://noaction"/>
          </p:cNvPr>
          <p:cNvSpPr/>
          <p:nvPr/>
        </p:nvSpPr>
        <p:spPr>
          <a:xfrm rot="19582124">
            <a:off x="1724298" y="4170398"/>
            <a:ext cx="1332528" cy="12801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 rot="19593237">
            <a:off x="2836059" y="3397799"/>
            <a:ext cx="1581979" cy="12801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Начальное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 rot="19602743">
            <a:off x="4095550" y="2399897"/>
            <a:ext cx="2127715" cy="128016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и среднее общее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" action="ppaction://noaction"/>
          </p:cNvPr>
          <p:cNvSpPr/>
          <p:nvPr/>
        </p:nvSpPr>
        <p:spPr>
          <a:xfrm rot="19651449">
            <a:off x="1022597" y="3046894"/>
            <a:ext cx="5007848" cy="3010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ИНДИВИДУАЛЬНЫЙ УЧЕБНЫЙ ПЛАН</a:t>
            </a:r>
            <a:endParaRPr lang="ru-RU" sz="1600" dirty="0"/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19570077">
            <a:off x="1842582" y="4285706"/>
            <a:ext cx="5036289" cy="3010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ДОПОЛНИТЕЛЬНОЕ ОБРАЗОВАНИЕ</a:t>
            </a:r>
            <a:endParaRPr lang="ru-RU" sz="1600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3365073">
            <a:off x="5248768" y="1854624"/>
            <a:ext cx="2216738" cy="772485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28085" y="449540"/>
            <a:ext cx="990977" cy="30777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ЯМАЛ СПГ</a:t>
            </a:r>
            <a:endParaRPr lang="ru-RU" sz="1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59133" y="2523339"/>
            <a:ext cx="1307602" cy="30777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ПОРТ САБЕТТА</a:t>
            </a:r>
            <a:endParaRPr lang="ru-RU" sz="1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90937" y="1113382"/>
            <a:ext cx="1689437" cy="52322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БОВАНЕНКОВСКОЕ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МЕСТОРОЖДЕНИЕ</a:t>
            </a:r>
            <a:endParaRPr lang="ru-RU" sz="1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89773" y="2313080"/>
            <a:ext cx="1177951" cy="73866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СЕВЕРНЫЙ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ШИРОТНЫЙ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ХОД</a:t>
            </a:r>
            <a:endParaRPr lang="ru-RU" sz="1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3" y="5539666"/>
            <a:ext cx="823160" cy="901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" y="5781526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00" y="5467908"/>
            <a:ext cx="746243" cy="816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7" y="5741541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6" y="6211069"/>
            <a:ext cx="522974" cy="572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52" y="3942481"/>
            <a:ext cx="3054824" cy="21598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85153" y="6007254"/>
            <a:ext cx="690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ЕДИНАЯ ОБРАЗОВАТЕЛЬНАЯ СРЕДА </a:t>
            </a:r>
            <a:endParaRPr lang="ru-RU" sz="105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 УСЛОВИЕ УСПЕШНОГО САМООПРЕДЕЛЕНИЯ ОДАРЕННОГО ШКОЛЬНИКА МБОУ «СОШ №2»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202"/>
            <a:ext cx="4348065" cy="4654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2" y="3305862"/>
            <a:ext cx="1255740" cy="1374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36864" y="819065"/>
            <a:ext cx="213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D8EC3"/>
                </a:solidFill>
              </a:rPr>
              <a:t>Настоящее</a:t>
            </a:r>
            <a:endParaRPr lang="ru-RU" sz="3200" b="1" dirty="0">
              <a:solidFill>
                <a:srgbClr val="3D8EC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4164" y="852928"/>
            <a:ext cx="1747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D8EC3"/>
                </a:solidFill>
              </a:rPr>
              <a:t>Будущее</a:t>
            </a:r>
            <a:endParaRPr lang="ru-RU" sz="3200" b="1" dirty="0">
              <a:solidFill>
                <a:srgbClr val="3D8EC3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76" y="1111452"/>
            <a:ext cx="4348065" cy="46548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53" y="1891597"/>
            <a:ext cx="2845892" cy="28458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01" y="2344267"/>
            <a:ext cx="2134152" cy="2336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31250" r="17287" b="11731"/>
          <a:stretch>
            <a:fillRect/>
          </a:stretch>
        </p:blipFill>
        <p:spPr bwMode="auto">
          <a:xfrm>
            <a:off x="2656353" y="4129544"/>
            <a:ext cx="4223280" cy="277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10144" y="55123"/>
            <a:ext cx="784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ОБРАЗОВАТЕЛЬНАЯ СРЕДА </a:t>
            </a:r>
            <a:endParaRPr lang="ru-RU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УСПЕШНОГО САМООПРЕДЕЛЕНИЯ ОДАРЕННОГО ШКОЛЬНИКА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3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036">
            <a:off x="12828" y="834310"/>
            <a:ext cx="3592896" cy="15183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964" flipH="1">
            <a:off x="5057489" y="895324"/>
            <a:ext cx="3592896" cy="151837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086" y="898687"/>
            <a:ext cx="870222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ШАГИ ПО ПОВЫШЕНИЮ ЭФФЕКТИВНОСТИ ПЕДАГОГИЧЕСКОЙ ДЕЯТЕЛЬНОСТИ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31228" y="943735"/>
            <a:ext cx="3169" cy="380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0" y="1421406"/>
            <a:ext cx="1309395" cy="1433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8146" y="1422692"/>
            <a:ext cx="214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ВНЕШНИЕ РЕСУРСЫ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5504" y="1455796"/>
            <a:ext cx="245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ВНУТРЕННИЕ РЕСУРСЫ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727" y="2724895"/>
            <a:ext cx="309891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ЦЕЛЕПОЛАГАНИЕ НА РАЗВИТИЕ</a:t>
            </a:r>
          </a:p>
          <a:p>
            <a:r>
              <a:rPr lang="ru-RU" sz="1600" b="1" dirty="0" err="1" smtClean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Операциональное</a:t>
            </a:r>
            <a:r>
              <a:rPr lang="ru-RU" sz="1600" b="1" dirty="0" smtClean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задание цели</a:t>
            </a:r>
            <a:endParaRPr lang="ru-RU" sz="1600" b="1" dirty="0">
              <a:solidFill>
                <a:srgbClr val="F4B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1" y="2374394"/>
            <a:ext cx="543100" cy="4552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9727" y="3503683"/>
            <a:ext cx="309891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СОЕРЖАНИЯ ОБРАЗОВАНИЯ</a:t>
            </a:r>
          </a:p>
          <a:p>
            <a:r>
              <a:rPr lang="ru-RU" sz="1600" b="1" dirty="0" smtClean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избыточного образовательного пространства</a:t>
            </a:r>
            <a:endParaRPr lang="ru-RU" sz="1600" b="1" dirty="0">
              <a:solidFill>
                <a:srgbClr val="F4B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6" y="3390349"/>
            <a:ext cx="309354" cy="4552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25952" y="3503683"/>
            <a:ext cx="2829007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УСЛОВИЙ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мотивационных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кадровых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5" y="3428999"/>
            <a:ext cx="543100" cy="4552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25952" y="2521837"/>
            <a:ext cx="283844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ПЕДАГОГА</a:t>
            </a:r>
          </a:p>
          <a:p>
            <a:r>
              <a:rPr lang="ru-RU" sz="1600" b="1" dirty="0" smtClean="0">
                <a:solidFill>
                  <a:srgbClr val="F4B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системы новых компетенций  педагога</a:t>
            </a:r>
            <a:endParaRPr lang="ru-RU" sz="1600" b="1" dirty="0">
              <a:solidFill>
                <a:srgbClr val="F4B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51" y="2388143"/>
            <a:ext cx="543100" cy="4552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0144" y="55123"/>
            <a:ext cx="784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ОБРАЗОВАТЕЛЬНАЯ СРЕДА </a:t>
            </a:r>
            <a:endParaRPr lang="ru-RU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УСПЕШНОГО САМООПРЕДЕЛЕНИЯ ОДАРЕННОГО ШКОЛЬНИКА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3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4" y="1495"/>
            <a:ext cx="9144000" cy="6858001"/>
          </a:xfrm>
        </p:spPr>
      </p:pic>
      <p:sp>
        <p:nvSpPr>
          <p:cNvPr id="31" name="Прямоугольник 30"/>
          <p:cNvSpPr/>
          <p:nvPr/>
        </p:nvSpPr>
        <p:spPr>
          <a:xfrm>
            <a:off x="107771" y="1605159"/>
            <a:ext cx="371157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D8E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ИУП предусматривает изучение: </a:t>
            </a:r>
            <a:endParaRPr lang="ru-RU" sz="2400" b="1" dirty="0" smtClean="0">
              <a:solidFill>
                <a:srgbClr val="3D8E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3D8EC3"/>
                </a:solidFill>
              </a:rPr>
              <a:t>учебных  предметов на </a:t>
            </a:r>
            <a:r>
              <a:rPr lang="ru-RU" b="1" dirty="0" smtClean="0">
                <a:solidFill>
                  <a:srgbClr val="3D8EC3"/>
                </a:solidFill>
              </a:rPr>
              <a:t>углубленном уровне «часы развития»;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3D8EC3"/>
                </a:solidFill>
              </a:rPr>
              <a:t>учебных  </a:t>
            </a:r>
            <a:r>
              <a:rPr lang="ru-RU" b="1" dirty="0">
                <a:solidFill>
                  <a:srgbClr val="3D8EC3"/>
                </a:solidFill>
              </a:rPr>
              <a:t>предметов на профильном уровне по </a:t>
            </a:r>
            <a:r>
              <a:rPr lang="ru-RU" b="1" dirty="0" smtClean="0">
                <a:solidFill>
                  <a:srgbClr val="3D8EC3"/>
                </a:solidFill>
              </a:rPr>
              <a:t>выбору;</a:t>
            </a:r>
            <a:endParaRPr lang="ru-RU" b="1" dirty="0">
              <a:solidFill>
                <a:srgbClr val="3D8EC3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3D8EC3"/>
                </a:solidFill>
              </a:rPr>
              <a:t>э</a:t>
            </a:r>
            <a:r>
              <a:rPr lang="ru-RU" b="1" dirty="0" smtClean="0">
                <a:solidFill>
                  <a:srgbClr val="3D8EC3"/>
                </a:solidFill>
              </a:rPr>
              <a:t>лективных </a:t>
            </a:r>
            <a:r>
              <a:rPr lang="ru-RU" b="1" dirty="0">
                <a:solidFill>
                  <a:srgbClr val="3D8EC3"/>
                </a:solidFill>
              </a:rPr>
              <a:t>учебных </a:t>
            </a:r>
            <a:r>
              <a:rPr lang="ru-RU" b="1" dirty="0" smtClean="0">
                <a:solidFill>
                  <a:srgbClr val="3D8EC3"/>
                </a:solidFill>
              </a:rPr>
              <a:t>предметов;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3D8EC3"/>
                </a:solidFill>
              </a:rPr>
              <a:t>з</a:t>
            </a:r>
            <a:r>
              <a:rPr lang="ru-RU" b="1" dirty="0" smtClean="0">
                <a:solidFill>
                  <a:srgbClr val="3D8EC3"/>
                </a:solidFill>
              </a:rPr>
              <a:t>анятия в объединениях дополнительного образования</a:t>
            </a:r>
            <a:endParaRPr lang="ru-RU" b="1" dirty="0">
              <a:solidFill>
                <a:srgbClr val="3D8EC3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11879" y="2005670"/>
            <a:ext cx="0" cy="2052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26018" y="758173"/>
            <a:ext cx="266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D8EC3"/>
                </a:solidFill>
              </a:rPr>
              <a:t>РАБОТОДАТЕЛИ</a:t>
            </a:r>
            <a:endParaRPr lang="ru-RU" sz="2800" b="1" dirty="0">
              <a:solidFill>
                <a:srgbClr val="3D8E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802" y="4751097"/>
            <a:ext cx="335861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9543" y="4428172"/>
            <a:ext cx="296683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80" y="807657"/>
            <a:ext cx="1044936" cy="1143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92" y="1148187"/>
            <a:ext cx="1423899" cy="14997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68" y="1381454"/>
            <a:ext cx="797596" cy="9033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55" y="994971"/>
            <a:ext cx="2094417" cy="24476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99" y="1216456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40" y="2207648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2" y="2647968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21" y="4526862"/>
            <a:ext cx="983507" cy="969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83" y="4004888"/>
            <a:ext cx="1291163" cy="10823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62" y="3123960"/>
            <a:ext cx="683769" cy="3076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07008" y="1951545"/>
            <a:ext cx="266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D8EC3"/>
                </a:solidFill>
              </a:rPr>
              <a:t>коммуникативная</a:t>
            </a:r>
            <a:endParaRPr lang="ru-RU" sz="2000" b="1" dirty="0">
              <a:solidFill>
                <a:srgbClr val="3D8EC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1748" y="2582221"/>
            <a:ext cx="266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D8EC3"/>
                </a:solidFill>
              </a:rPr>
              <a:t>информационная</a:t>
            </a:r>
            <a:endParaRPr lang="ru-RU" sz="2000" b="1" dirty="0">
              <a:solidFill>
                <a:srgbClr val="3D8EC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8638" y="3286086"/>
            <a:ext cx="266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D8EC3"/>
                </a:solidFill>
              </a:rPr>
              <a:t>компетентность принятия решений</a:t>
            </a:r>
            <a:endParaRPr lang="ru-RU" sz="2000" b="1" dirty="0">
              <a:solidFill>
                <a:srgbClr val="3D8EC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68496"/>
            <a:ext cx="155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hard-skills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0585" y="958177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soft-skills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10144" y="55123"/>
            <a:ext cx="784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ОБРАЗОВАТЕЛЬНАЯ СРЕДА </a:t>
            </a:r>
            <a:endParaRPr lang="ru-RU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УСПЕШНОГО САМООПРЕДЕЛЕНИЯ ОДАРЕННОГО ШКОЛЬНИКА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56" y="4963687"/>
            <a:ext cx="1190193" cy="130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42" y="1299102"/>
            <a:ext cx="3946703" cy="39467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3049" y="1429507"/>
            <a:ext cx="318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D8EC3"/>
                </a:solidFill>
              </a:rPr>
              <a:t>Сверхизменяющиеся</a:t>
            </a:r>
            <a:r>
              <a:rPr lang="ru-RU" b="1" dirty="0">
                <a:solidFill>
                  <a:srgbClr val="3D8EC3"/>
                </a:solidFill>
              </a:rPr>
              <a:t> </a:t>
            </a:r>
            <a:r>
              <a:rPr lang="ru-RU" b="1" dirty="0" smtClean="0">
                <a:solidFill>
                  <a:srgbClr val="3D8EC3"/>
                </a:solidFill>
              </a:rPr>
              <a:t>условия</a:t>
            </a:r>
            <a:endParaRPr lang="ru-RU" b="1" dirty="0">
              <a:solidFill>
                <a:srgbClr val="3D8EC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011" y="2305072"/>
            <a:ext cx="56538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свободная модель обучения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 – Штейнер);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личностная модель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 –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Занков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развивающая модель 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(авторы – Давыдов,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Репкин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активизирующая модель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(авторы – Матюшкин,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Махмутов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Скаткин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Брушлинский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формирующая модель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(авторы – Гальперин, Талызина, Богоявленский,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Меньшинская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631" y="1450576"/>
            <a:ext cx="5067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</a:rPr>
              <a:t>Методические модели по обучению и умственному развитию детей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0144" y="55123"/>
            <a:ext cx="784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ОБРАЗОВАТЕЛЬНАЯ СРЕДА </a:t>
            </a:r>
            <a:endParaRPr lang="ru-RU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УСПЕШНОГО САМООПРЕДЕЛЕНИЯ ОДАРЕННОГО ШКОЛЬНИКА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12" y="830306"/>
            <a:ext cx="723620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ОБНОВЛЕНИЕ СОДЕРЖАНИЯ ОБРАЗОВАТЕЛЬНОГО ПРОЦЕССА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0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3855" y="-1"/>
            <a:ext cx="9144000" cy="6858001"/>
            <a:chOff x="0" y="-1"/>
            <a:chExt cx="9144000" cy="6858001"/>
          </a:xfrm>
        </p:grpSpPr>
        <p:pic>
          <p:nvPicPr>
            <p:cNvPr id="47" name="Объект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9144000" cy="685800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19"/>
            <a:stretch/>
          </p:blipFill>
          <p:spPr>
            <a:xfrm>
              <a:off x="5671616" y="3642858"/>
              <a:ext cx="1417268" cy="96708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399" y="3654163"/>
              <a:ext cx="1436716" cy="9565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571" y="4994233"/>
              <a:ext cx="1744065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4" tIns="34292" rIns="68584" bIns="34292" rtlCol="0">
              <a:spAutoFit/>
            </a:bodyPr>
            <a:lstStyle>
              <a:defPPr>
                <a:defRPr lang="ru-RU"/>
              </a:defPPr>
              <a:lvl1pPr>
                <a:defRPr sz="675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ru-RU" sz="825" dirty="0"/>
                <a:t>СРЕДА</a:t>
              </a:r>
              <a:r>
                <a:rPr lang="ru-RU" dirty="0"/>
                <a:t> </a:t>
              </a:r>
              <a:r>
                <a:rPr lang="ru-RU" sz="825" dirty="0"/>
                <a:t>НА</a:t>
              </a:r>
              <a:r>
                <a:rPr lang="ru-RU" dirty="0"/>
                <a:t> </a:t>
              </a:r>
              <a:r>
                <a:rPr lang="ru-RU" sz="825" dirty="0" smtClean="0"/>
                <a:t>ОПЕРЕЖЕНИЕ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22336" y="1797876"/>
              <a:ext cx="1212519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8584" tIns="34292" rIns="68584" bIns="34292" rtlCol="0">
              <a:spAutoFit/>
            </a:bodyPr>
            <a:lstStyle/>
            <a:p>
              <a:pPr algn="ctr"/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РОБОТОТЕХНИКА +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6577" y="4667156"/>
              <a:ext cx="899934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8584" tIns="34292" rIns="68584" bIns="34292" rtlCol="0">
              <a:spAutoFit/>
            </a:bodyPr>
            <a:lstStyle/>
            <a:p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ТЕХНОСФЕРА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74963" y="5989887"/>
              <a:ext cx="1473673" cy="3231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УМНАЯ</a:t>
              </a:r>
              <a:r>
                <a:rPr lang="ru-RU" sz="7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ЛОКАЛЬНАЯ</a:t>
              </a:r>
              <a:r>
                <a:rPr lang="ru-RU" sz="7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СЕТЬ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0835" y="5982132"/>
              <a:ext cx="1233122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ШКОЛЬНЫЕ</a:t>
              </a:r>
              <a:r>
                <a:rPr lang="ru-RU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5057" y="1848609"/>
              <a:ext cx="1574761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БИЗНЕС-ИНКУБАТОРЫ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6973" y="4665898"/>
              <a:ext cx="1738304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8584" tIns="34292" rIns="68584" bIns="34292" rtlCol="0">
              <a:spAutoFit/>
            </a:bodyPr>
            <a:lstStyle>
              <a:defPPr>
                <a:defRPr lang="ru-RU"/>
              </a:defPPr>
              <a:lvl1pPr>
                <a:defRPr sz="825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ПРОЕКТНАЯ ДЕЯТЕЛЬНОСТЬ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47109" y="5982131"/>
              <a:ext cx="1609409" cy="3231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МЕЖДУНАРОДНЫЕ</a:t>
              </a:r>
              <a:r>
                <a:rPr lang="ru-RU" sz="67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ОБМЕНЫ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0586" y="4664220"/>
              <a:ext cx="1311906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8584" tIns="34292" rIns="68584" bIns="34292" rtlCol="0">
              <a:spAutoFit/>
            </a:bodyPr>
            <a:lstStyle/>
            <a:p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ТЬЮТОРСКИЙ</a:t>
              </a:r>
              <a:r>
                <a:rPr lang="ru-RU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ЦЕНТР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/>
            <a:srcRect l="6822" t="11864" r="13373" b="18312"/>
            <a:stretch/>
          </p:blipFill>
          <p:spPr>
            <a:xfrm>
              <a:off x="3293868" y="2242846"/>
              <a:ext cx="1289440" cy="795547"/>
            </a:xfrm>
            <a:prstGeom prst="rect">
              <a:avLst/>
            </a:prstGeom>
          </p:spPr>
        </p:pic>
        <p:sp>
          <p:nvSpPr>
            <p:cNvPr id="1052" name="Правая фигурная скобка 1051"/>
            <p:cNvSpPr/>
            <p:nvPr/>
          </p:nvSpPr>
          <p:spPr>
            <a:xfrm rot="16200000">
              <a:off x="2177013" y="665228"/>
              <a:ext cx="264376" cy="2940874"/>
            </a:xfrm>
            <a:prstGeom prst="rightBrace">
              <a:avLst>
                <a:gd name="adj1" fmla="val 8333"/>
                <a:gd name="adj2" fmla="val 5125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8584" tIns="34292" rIns="68584" bIns="34292" rtlCol="0" anchor="ctr"/>
            <a:lstStyle/>
            <a:p>
              <a:pPr algn="ctr"/>
              <a:r>
                <a:rPr lang="ru-RU" sz="675" dirty="0" smtClean="0"/>
                <a:t>         </a:t>
              </a:r>
              <a:endParaRPr lang="ru-RU" sz="675" dirty="0"/>
            </a:p>
          </p:txBody>
        </p:sp>
        <p:sp>
          <p:nvSpPr>
            <p:cNvPr id="61" name="Правая фигурная скобка 60"/>
            <p:cNvSpPr/>
            <p:nvPr/>
          </p:nvSpPr>
          <p:spPr>
            <a:xfrm rot="16200000">
              <a:off x="6053201" y="1211684"/>
              <a:ext cx="264376" cy="1938704"/>
            </a:xfrm>
            <a:prstGeom prst="rightBrace">
              <a:avLst>
                <a:gd name="adj1" fmla="val 8333"/>
                <a:gd name="adj2" fmla="val 5125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8584" tIns="34292" rIns="68584" bIns="34292" rtlCol="0" anchor="ctr"/>
            <a:lstStyle/>
            <a:p>
              <a:pPr algn="ctr"/>
              <a:r>
                <a:rPr lang="ru-RU" sz="675" dirty="0" smtClean="0"/>
                <a:t>                             </a:t>
              </a:r>
              <a:endParaRPr lang="ru-RU" sz="675" dirty="0"/>
            </a:p>
          </p:txBody>
        </p:sp>
        <p:sp>
          <p:nvSpPr>
            <p:cNvPr id="62" name="Правая фигурная скобка 61"/>
            <p:cNvSpPr/>
            <p:nvPr/>
          </p:nvSpPr>
          <p:spPr>
            <a:xfrm rot="5400000">
              <a:off x="3577470" y="401655"/>
              <a:ext cx="264376" cy="6162279"/>
            </a:xfrm>
            <a:prstGeom prst="rightBrace">
              <a:avLst>
                <a:gd name="adj1" fmla="val 8333"/>
                <a:gd name="adj2" fmla="val 5125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8584" tIns="34292" rIns="68584" bIns="34292" rtlCol="0" anchor="ctr"/>
            <a:lstStyle/>
            <a:p>
              <a:pPr algn="ctr"/>
              <a:endParaRPr lang="ru-RU" sz="675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94"/>
            <a:stretch/>
          </p:blipFill>
          <p:spPr>
            <a:xfrm>
              <a:off x="2553490" y="5098480"/>
              <a:ext cx="1466647" cy="8015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931" y="3650479"/>
              <a:ext cx="1440336" cy="95898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13"/>
            <a:stretch/>
          </p:blipFill>
          <p:spPr>
            <a:xfrm>
              <a:off x="4107230" y="5107260"/>
              <a:ext cx="1481911" cy="800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380" y="2257591"/>
              <a:ext cx="1207055" cy="80366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70" y="2223899"/>
              <a:ext cx="1223590" cy="81572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10" y="2215466"/>
              <a:ext cx="1226783" cy="81785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678" y="2263246"/>
              <a:ext cx="1203468" cy="8012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301" y="5105252"/>
              <a:ext cx="1436399" cy="80797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131223" y="3165789"/>
            <a:ext cx="1246183" cy="196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84" tIns="34292" rIns="68584" bIns="34292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 -</a:t>
            </a:r>
            <a:r>
              <a:rPr lang="ru-RU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11018" y="3123985"/>
            <a:ext cx="2834653" cy="315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4" tIns="34292" rIns="68584" bIns="34292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САМОРАЗВИВАЮЩИХСЯ ПРОЦЕССОВ: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SMART-</a:t>
            </a:r>
            <a:r>
              <a:rPr lang="ru-RU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</a:p>
        </p:txBody>
      </p:sp>
      <p:sp>
        <p:nvSpPr>
          <p:cNvPr id="53" name="Правая фигурная скобка 52"/>
          <p:cNvSpPr/>
          <p:nvPr/>
        </p:nvSpPr>
        <p:spPr>
          <a:xfrm>
            <a:off x="7517870" y="856581"/>
            <a:ext cx="236946" cy="5094358"/>
          </a:xfrm>
          <a:prstGeom prst="rightBrace">
            <a:avLst>
              <a:gd name="adj1" fmla="val 500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4" tIns="34292" rIns="68584" bIns="34292" rtlCol="0" anchor="ctr"/>
          <a:lstStyle/>
          <a:p>
            <a:pPr algn="ctr"/>
            <a:endParaRPr lang="ru-RU" sz="675"/>
          </a:p>
        </p:txBody>
      </p:sp>
      <p:pic>
        <p:nvPicPr>
          <p:cNvPr id="88" name="Picture 6" descr="http://schoolnano.ru/sites/default/files/ckeditor/1/images/intel_rgb_6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93" y="1988486"/>
            <a:ext cx="888102" cy="4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http://schoolnano.ru/sites/default/files/ckeditor/1/images/logo_nm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66" y="3318396"/>
            <a:ext cx="1253378" cy="5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74264" y="934891"/>
            <a:ext cx="1335881" cy="100822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64" y="2632870"/>
            <a:ext cx="1163319" cy="554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63" y="3869068"/>
            <a:ext cx="1255621" cy="75818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63" y="3869009"/>
            <a:ext cx="1255621" cy="75818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21" y="3869009"/>
            <a:ext cx="1255621" cy="758186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38243" y="1207699"/>
            <a:ext cx="71262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91">
              <a:defRPr/>
            </a:pPr>
            <a:r>
              <a:rPr lang="ru-RU" sz="1650" b="1" dirty="0" smtClean="0">
                <a:solidFill>
                  <a:srgbClr val="084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«СОЗДАНИЕ ПРЕДМЕТНО-РАЗВИВАЮЩЕЙ СРЕДЫ ПОСРЕДСТВОМ ВИЗУАЛИЗАЦИИ ПРОЕКТНОЙ ДЕЯТЕЛЬНОСТИ»</a:t>
            </a:r>
            <a:endParaRPr lang="ru-RU" sz="1650" b="1" dirty="0">
              <a:solidFill>
                <a:srgbClr val="0847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6957"/>
            <a:ext cx="909209" cy="90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TextBox 65"/>
          <p:cNvSpPr txBox="1"/>
          <p:nvPr/>
        </p:nvSpPr>
        <p:spPr>
          <a:xfrm>
            <a:off x="46612" y="830306"/>
            <a:ext cx="723620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ОБНОВЛЕНИЕ СОДЕРЖАНИЯ ОБРАЗОВАТЕЛЬНОГО ПРОЦЕССА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115" y="5298764"/>
            <a:ext cx="2048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Литературная </a:t>
            </a:r>
            <a:r>
              <a:rPr lang="ru-RU" sz="1200" b="1" dirty="0" smtClean="0"/>
              <a:t>гостиная Лаборатория </a:t>
            </a:r>
            <a:r>
              <a:rPr lang="ru-RU" sz="1200" b="1" dirty="0"/>
              <a:t>– </a:t>
            </a:r>
            <a:r>
              <a:rPr lang="ru-RU" sz="1200" b="1" dirty="0" err="1" smtClean="0"/>
              <a:t>Умникум</a:t>
            </a:r>
            <a:r>
              <a:rPr lang="ru-RU" sz="1200" b="1" dirty="0" smtClean="0"/>
              <a:t> </a:t>
            </a:r>
          </a:p>
          <a:p>
            <a:r>
              <a:rPr lang="ru-RU" sz="1200" b="1" dirty="0" smtClean="0"/>
              <a:t>Музыкальное погружение 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Модуль делового формата – </a:t>
            </a:r>
            <a:r>
              <a:rPr lang="ru-RU" sz="1200" b="1" dirty="0" smtClean="0"/>
              <a:t>переговоров </a:t>
            </a:r>
          </a:p>
          <a:p>
            <a:r>
              <a:rPr lang="ru-RU" sz="1200" b="1" dirty="0" smtClean="0"/>
              <a:t>Умные технологии</a:t>
            </a:r>
          </a:p>
          <a:p>
            <a:r>
              <a:rPr lang="ru-RU" sz="1200" b="1" dirty="0" smtClean="0"/>
              <a:t>Музей </a:t>
            </a:r>
            <a:r>
              <a:rPr lang="ru-RU" sz="1200" b="1" dirty="0"/>
              <a:t>творчества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585" y="4664220"/>
            <a:ext cx="2177527" cy="196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84" tIns="34292" rIns="68584" bIns="34292" rtlCol="0">
            <a:spAutoFit/>
          </a:bodyPr>
          <a:lstStyle/>
          <a:p>
            <a:r>
              <a:rPr lang="ru-RU" sz="825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МУЗЕЙ «ПОБЕДЫ»</a:t>
            </a:r>
            <a:endParaRPr lang="ru-RU" sz="825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9" y="3640908"/>
            <a:ext cx="1451640" cy="968233"/>
          </a:xfrm>
          <a:prstGeom prst="rect">
            <a:avLst/>
          </a:prstGeom>
        </p:spPr>
      </p:pic>
      <p:pic>
        <p:nvPicPr>
          <p:cNvPr id="67" name="Рисунок 66"/>
          <p:cNvPicPr/>
          <p:nvPr/>
        </p:nvPicPr>
        <p:blipFill rotWithShape="1">
          <a:blip r:embed="rId2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42" r="15279" b="12942"/>
          <a:stretch/>
        </p:blipFill>
        <p:spPr>
          <a:xfrm>
            <a:off x="7893292" y="4613113"/>
            <a:ext cx="924850" cy="98427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310144" y="55123"/>
            <a:ext cx="784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ОБРАЗОВАТЕЛЬНАЯ СРЕДА </a:t>
            </a:r>
            <a:endParaRPr lang="ru-RU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УСПЕШНОГО САМООПРЕДЕЛЕНИЯ ОДАРЕННОГО ШКОЛЬНИКА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1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0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144" y="55123"/>
            <a:ext cx="784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ОБРАЗОВАТЕЛЬНАЯ СРЕДА </a:t>
            </a:r>
            <a:endParaRPr lang="ru-RU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УСПЕШНОГО САМООПРЕДЕЛЕНИЯ ОДАРЕННОГО ШКОЛЬНИКА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515" y="1037224"/>
            <a:ext cx="179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АКТУАЛЬНО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7620" y="3081157"/>
            <a:ext cx="11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ВАЖНО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526130" y="4492764"/>
            <a:ext cx="580844" cy="43914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075374" y="4710622"/>
            <a:ext cx="4701859" cy="63877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умею отслеживать тренды и готов к непрерывному обучению</a:t>
            </a:r>
            <a:endParaRPr lang="ru-RU" sz="2000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4" y="3708952"/>
            <a:ext cx="1113326" cy="1218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92758" y="1492255"/>
            <a:ext cx="4028432" cy="136470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определить системообразующие компетенции </a:t>
            </a:r>
            <a:r>
              <a:rPr lang="ru-RU" sz="2000" b="1" dirty="0" smtClean="0">
                <a:solidFill>
                  <a:schemeClr val="bg1"/>
                </a:solidFill>
              </a:rPr>
              <a:t>учителя</a:t>
            </a:r>
            <a:r>
              <a:rPr lang="ru-RU" sz="2000" b="1" dirty="0">
                <a:solidFill>
                  <a:schemeClr val="bg1"/>
                </a:solidFill>
              </a:rPr>
              <a:t>, работающего с одаренными детьми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80585" y="958177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soft-skills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85456" y="1630533"/>
            <a:ext cx="0" cy="2052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80585" y="1576408"/>
            <a:ext cx="3826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D8EC3"/>
                </a:solidFill>
              </a:rPr>
              <a:t>с</a:t>
            </a:r>
            <a:r>
              <a:rPr lang="ru-RU" sz="2000" b="1" dirty="0" smtClean="0">
                <a:solidFill>
                  <a:srgbClr val="3D8EC3"/>
                </a:solidFill>
              </a:rPr>
              <a:t>оциально-прогностическая</a:t>
            </a:r>
            <a:endParaRPr lang="ru-RU" sz="2000" b="1" dirty="0">
              <a:solidFill>
                <a:srgbClr val="3D8EC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2927" y="2127894"/>
            <a:ext cx="266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D8EC3"/>
                </a:solidFill>
              </a:rPr>
              <a:t>диагностическая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3657" y="2705485"/>
            <a:ext cx="407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3D8EC3"/>
                </a:solidFill>
              </a:rPr>
              <a:t>т</a:t>
            </a:r>
            <a:r>
              <a:rPr lang="ru-RU" sz="2000" b="1" dirty="0" err="1" smtClean="0">
                <a:solidFill>
                  <a:srgbClr val="3D8EC3"/>
                </a:solidFill>
              </a:rPr>
              <a:t>ьюторская</a:t>
            </a:r>
            <a:endParaRPr lang="ru-RU" sz="2000" b="1" dirty="0">
              <a:solidFill>
                <a:srgbClr val="3D8EC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3283076"/>
            <a:ext cx="2978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D8EC3"/>
                </a:solidFill>
              </a:rPr>
              <a:t>самосовершенствование</a:t>
            </a:r>
            <a:endParaRPr lang="ru-RU" sz="2000" b="1" dirty="0">
              <a:solidFill>
                <a:srgbClr val="3D8E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4"/>
            <a:ext cx="9144000" cy="6858001"/>
          </a:xfrm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079555" y="5135809"/>
            <a:ext cx="1047750" cy="752475"/>
          </a:xfrm>
          <a:prstGeom prst="irregularSeal1">
            <a:avLst/>
          </a:prstGeom>
          <a:gradFill rotWithShape="0">
            <a:gsLst>
              <a:gs pos="0">
                <a:srgbClr val="FFDA66"/>
              </a:gs>
              <a:gs pos="50000">
                <a:srgbClr val="FFF3CC"/>
              </a:gs>
              <a:gs pos="100000">
                <a:srgbClr val="FFDA66"/>
              </a:gs>
            </a:gsLst>
            <a:lin ang="18900000" scaled="1"/>
          </a:gradFill>
          <a:ln w="12700" algn="ctr">
            <a:solidFill>
              <a:srgbClr val="FFDA66"/>
            </a:solidFill>
            <a:miter lim="800000"/>
            <a:headEnd/>
            <a:tailEnd/>
          </a:ln>
          <a:effectLst>
            <a:outerShdw dist="28398" dir="3806097" algn="ctr" rotWithShape="0">
              <a:srgbClr val="8060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84" y="895677"/>
            <a:ext cx="8003232" cy="620006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Достижения в работе с одарёнными детьми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81242654"/>
              </p:ext>
            </p:extLst>
          </p:nvPr>
        </p:nvGraphicFramePr>
        <p:xfrm>
          <a:off x="86284" y="1205680"/>
          <a:ext cx="899317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0144" y="55123"/>
            <a:ext cx="784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ОБРАЗОВАТЕЛЬНАЯ СРЕДА </a:t>
            </a:r>
            <a:endParaRPr lang="ru-RU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УСПЕШНОГО САМООПРЕДЕЛЕНИЯ ОДАРЕННОГО ШКОЛЬНИКА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стат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10840" r="8452" b="11346"/>
          <a:stretch>
            <a:fillRect/>
          </a:stretch>
        </p:blipFill>
        <p:spPr bwMode="auto">
          <a:xfrm>
            <a:off x="2870398" y="4993836"/>
            <a:ext cx="3192463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07123" y="4465675"/>
            <a:ext cx="6719015" cy="650499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553441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Количество результативных мест в конкурсах, соревнованиях, олимпиадах различных уровней в 2017 – 2018 учебном году 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522468" y="5296361"/>
            <a:ext cx="2214562" cy="139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82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anose="020B0606020202030204" pitchFamily="34" charset="0"/>
              </a:rPr>
              <a:t>Качество результатов участия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9" y="4409103"/>
            <a:ext cx="1291163" cy="10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4"/>
            <a:ext cx="9144000" cy="6858001"/>
          </a:xfrm>
          <a:prstGeom prst="rect">
            <a:avLst/>
          </a:prstGeom>
        </p:spPr>
      </p:pic>
      <p:grpSp>
        <p:nvGrpSpPr>
          <p:cNvPr id="13314" name="Группа 50"/>
          <p:cNvGrpSpPr>
            <a:grpSpLocks/>
          </p:cNvGrpSpPr>
          <p:nvPr/>
        </p:nvGrpSpPr>
        <p:grpSpPr bwMode="auto">
          <a:xfrm>
            <a:off x="188299" y="767291"/>
            <a:ext cx="8848124" cy="5246599"/>
            <a:chOff x="79913" y="-14249"/>
            <a:chExt cx="9135559" cy="6995360"/>
          </a:xfrm>
        </p:grpSpPr>
        <p:sp>
          <p:nvSpPr>
            <p:cNvPr id="13327" name="Прямоугольник 39"/>
            <p:cNvSpPr>
              <a:spLocks noChangeArrowheads="1"/>
            </p:cNvSpPr>
            <p:nvPr/>
          </p:nvSpPr>
          <p:spPr bwMode="auto">
            <a:xfrm>
              <a:off x="3286116" y="5073476"/>
              <a:ext cx="2832849" cy="451399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70C0"/>
                  </a:solidFill>
                </a:rPr>
                <a:t>Диагностика одарённости</a:t>
              </a:r>
            </a:p>
          </p:txBody>
        </p:sp>
        <p:sp>
          <p:nvSpPr>
            <p:cNvPr id="13329" name="Прямоугольник 41"/>
            <p:cNvSpPr>
              <a:spLocks noChangeArrowheads="1"/>
            </p:cNvSpPr>
            <p:nvPr/>
          </p:nvSpPr>
          <p:spPr bwMode="auto">
            <a:xfrm>
              <a:off x="3357398" y="571480"/>
              <a:ext cx="2801729" cy="451405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70C0"/>
                  </a:solidFill>
                </a:rPr>
                <a:t>Проявление одарённости</a:t>
              </a: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928662" y="2952747"/>
              <a:ext cx="3500463" cy="2190765"/>
            </a:xfrm>
            <a:prstGeom prst="homePlate">
              <a:avLst>
                <a:gd name="adj" fmla="val 27037"/>
              </a:avLst>
            </a:prstGeom>
            <a:noFill/>
            <a:ln>
              <a:solidFill>
                <a:srgbClr val="F4BB3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85725" indent="-85725" defTabSz="86677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Обучение по индивидуальным программам на  основе личностно-ориентированного  учебного плана.</a:t>
              </a:r>
            </a:p>
            <a:p>
              <a:pPr marL="85725" indent="-85725" algn="just" defTabSz="86677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Посещение дополнительных занятий по предметам.</a:t>
              </a:r>
            </a:p>
            <a:p>
              <a:pPr marL="85725" indent="-85725" algn="just" defTabSz="86677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Посещение предметных и творческих кружков, внеклассных мероприятий.</a:t>
              </a:r>
            </a:p>
            <a:p>
              <a:pPr marL="85725" indent="-85725" algn="just" defTabSz="86677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Углубленное изучение предметов.</a:t>
              </a:r>
            </a:p>
            <a:p>
              <a:pPr marL="85725" indent="-85725" algn="just" defTabSz="866775">
                <a:buFont typeface="Arial" pitchFamily="34" charset="0"/>
                <a:buChar char="•"/>
                <a:defRPr/>
              </a:pPr>
              <a:r>
                <a:rPr lang="ru-RU" sz="1200" b="1" dirty="0" err="1">
                  <a:solidFill>
                    <a:srgbClr val="002060"/>
                  </a:solidFill>
                </a:rPr>
                <a:t>Тьюторство</a:t>
              </a:r>
              <a:r>
                <a:rPr lang="ru-RU" sz="1200" b="1" dirty="0">
                  <a:solidFill>
                    <a:srgbClr val="002060"/>
                  </a:solidFill>
                </a:rPr>
                <a:t>…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928661" y="952892"/>
              <a:ext cx="5357851" cy="1714512"/>
            </a:xfrm>
            <a:prstGeom prst="homePlate">
              <a:avLst>
                <a:gd name="adj" fmla="val 22549"/>
              </a:avLst>
            </a:prstGeom>
            <a:noFill/>
            <a:ln>
              <a:solidFill>
                <a:srgbClr val="F4BB3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Личностный рост .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Индивидуальные достижения в образовательных областях.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Качество образования и воспитания.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 Результативность участия во всероссийской олимпиаде школьников, </a:t>
              </a:r>
              <a:r>
                <a:rPr lang="ru-RU" sz="1200" b="1" dirty="0" err="1">
                  <a:solidFill>
                    <a:srgbClr val="002060"/>
                  </a:solidFill>
                </a:rPr>
                <a:t>компетентностных</a:t>
              </a:r>
              <a:r>
                <a:rPr lang="ru-RU" sz="1200" b="1" dirty="0">
                  <a:solidFill>
                    <a:srgbClr val="002060"/>
                  </a:solidFill>
                </a:rPr>
                <a:t> олимпиадах,  конкурсах, </a:t>
              </a:r>
              <a:br>
                <a:rPr lang="ru-RU" sz="1200" b="1" dirty="0">
                  <a:solidFill>
                    <a:srgbClr val="002060"/>
                  </a:solidFill>
                </a:rPr>
              </a:br>
              <a:r>
                <a:rPr lang="ru-RU" sz="1200" b="1" dirty="0">
                  <a:solidFill>
                    <a:srgbClr val="002060"/>
                  </a:solidFill>
                </a:rPr>
                <a:t>интеллектуальных играх, викторинах и т.д.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 err="1">
                  <a:solidFill>
                    <a:srgbClr val="002060"/>
                  </a:solidFill>
                </a:rPr>
                <a:t>Портфолио</a:t>
              </a:r>
              <a:r>
                <a:rPr lang="ru-RU" sz="1200" b="1" dirty="0">
                  <a:solidFill>
                    <a:srgbClr val="002060"/>
                  </a:solidFill>
                </a:rPr>
                <a:t> достижений…</a:t>
              </a:r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6143636" y="952483"/>
              <a:ext cx="2857520" cy="1714921"/>
            </a:xfrm>
            <a:prstGeom prst="chevron">
              <a:avLst>
                <a:gd name="adj" fmla="val 22549"/>
              </a:avLst>
            </a:prstGeom>
            <a:noFill/>
            <a:ln>
              <a:solidFill>
                <a:srgbClr val="F4BB3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Общественное признание.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Стимулирование (премии, гранты и др.)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Сертификация достижений.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Успешная социализация.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Поступление в ВУЗы.</a:t>
              </a:r>
            </a:p>
          </p:txBody>
        </p:sp>
        <p:sp>
          <p:nvSpPr>
            <p:cNvPr id="18" name="Нашивка 17"/>
            <p:cNvSpPr/>
            <p:nvPr/>
          </p:nvSpPr>
          <p:spPr>
            <a:xfrm>
              <a:off x="4071968" y="2952746"/>
              <a:ext cx="5143504" cy="2190766"/>
            </a:xfrm>
            <a:prstGeom prst="chevron">
              <a:avLst>
                <a:gd name="adj" fmla="val 27037"/>
              </a:avLst>
            </a:prstGeom>
            <a:noFill/>
            <a:ln>
              <a:solidFill>
                <a:srgbClr val="F4BB3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85725" indent="-85725" algn="just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Обучение в очных, </a:t>
              </a:r>
              <a:r>
                <a:rPr lang="ru-RU" sz="1200" b="1" dirty="0" err="1">
                  <a:solidFill>
                    <a:srgbClr val="002060"/>
                  </a:solidFill>
                </a:rPr>
                <a:t>очно-заочных</a:t>
              </a:r>
              <a:r>
                <a:rPr lang="ru-RU" sz="1200" b="1" dirty="0">
                  <a:solidFill>
                    <a:srgbClr val="002060"/>
                  </a:solidFill>
                </a:rPr>
                <a:t>, заочных, дистанционных, интенсивных предметных школах.</a:t>
              </a:r>
            </a:p>
            <a:p>
              <a:pPr marL="85725" indent="-85725" algn="just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Участия в предметных  каникулярных школах; тренировочных сборах; Школах личностного роста по отдельным предметам.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Участие в олимпиадах, интеллектуально-творческих мероприятиях. 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Научно-исследовательская, проектная деятельность…</a:t>
              </a:r>
            </a:p>
          </p:txBody>
        </p:sp>
        <p:sp>
          <p:nvSpPr>
            <p:cNvPr id="13328" name="Прямоугольник 40"/>
            <p:cNvSpPr>
              <a:spLocks noChangeArrowheads="1"/>
            </p:cNvSpPr>
            <p:nvPr/>
          </p:nvSpPr>
          <p:spPr bwMode="auto">
            <a:xfrm>
              <a:off x="3416272" y="2571744"/>
              <a:ext cx="2562753" cy="45140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70C0"/>
                  </a:solidFill>
                </a:rPr>
                <a:t>Развитие одарённости </a:t>
              </a:r>
            </a:p>
          </p:txBody>
        </p:sp>
        <p:sp>
          <p:nvSpPr>
            <p:cNvPr id="2" name="Пятиугольник 1"/>
            <p:cNvSpPr/>
            <p:nvPr/>
          </p:nvSpPr>
          <p:spPr>
            <a:xfrm>
              <a:off x="1000100" y="5524515"/>
              <a:ext cx="7786743" cy="702239"/>
            </a:xfrm>
            <a:prstGeom prst="homePlate">
              <a:avLst>
                <a:gd name="adj" fmla="val 36936"/>
              </a:avLst>
            </a:prstGeom>
            <a:noFill/>
            <a:ln>
              <a:solidFill>
                <a:srgbClr val="F4BB3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85725" indent="-85725" algn="just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Оценка (педагогическими работниками, родителями, </a:t>
              </a:r>
              <a:r>
                <a:rPr lang="ru-RU" sz="1200" b="1" dirty="0" err="1">
                  <a:solidFill>
                    <a:srgbClr val="002060"/>
                  </a:solidFill>
                </a:rPr>
                <a:t>взаимооценка</a:t>
              </a:r>
              <a:r>
                <a:rPr lang="ru-RU" sz="1200" b="1" dirty="0">
                  <a:solidFill>
                    <a:srgbClr val="002060"/>
                  </a:solidFill>
                </a:rPr>
                <a:t> сверстниками, самооценка).</a:t>
              </a:r>
            </a:p>
            <a:p>
              <a:pPr marL="85725" indent="-85725" algn="just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Достижения (школьная успеваемость, участие в олимпиадах и конкурсах).</a:t>
              </a:r>
            </a:p>
            <a:p>
              <a:pPr marL="85725" indent="-85725" algn="just"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srgbClr val="002060"/>
                  </a:solidFill>
                </a:rPr>
                <a:t>Диагностика (психологическое тестирование, )…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-1856767" y="3786316"/>
              <a:ext cx="5143423" cy="1588"/>
            </a:xfrm>
            <a:prstGeom prst="line">
              <a:avLst/>
            </a:prstGeom>
            <a:ln>
              <a:noFill/>
              <a:headEnd type="arrow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>
              <a:off x="714151" y="6358820"/>
              <a:ext cx="7001088" cy="0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3335" name="Прямоугольник 72"/>
            <p:cNvSpPr>
              <a:spLocks noChangeArrowheads="1"/>
            </p:cNvSpPr>
            <p:nvPr/>
          </p:nvSpPr>
          <p:spPr bwMode="auto">
            <a:xfrm rot="16200000">
              <a:off x="-2443985" y="3476379"/>
              <a:ext cx="5619791" cy="571995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rgbClr val="002060"/>
                  </a:solidFill>
                </a:rPr>
                <a:t>по вертикали  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(соответствие и взаимосвязь содержания образования и методов работы)</a:t>
              </a:r>
            </a:p>
          </p:txBody>
        </p:sp>
        <p:sp>
          <p:nvSpPr>
            <p:cNvPr id="13336" name="Прямоугольник 73"/>
            <p:cNvSpPr>
              <a:spLocks noChangeArrowheads="1"/>
            </p:cNvSpPr>
            <p:nvPr/>
          </p:nvSpPr>
          <p:spPr bwMode="auto">
            <a:xfrm>
              <a:off x="714348" y="6488668"/>
              <a:ext cx="8429652" cy="492443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rgbClr val="002060"/>
                  </a:solidFill>
                </a:rPr>
                <a:t>по горизонтали 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(интеграция разных типов образования)</a:t>
              </a:r>
            </a:p>
          </p:txBody>
        </p:sp>
        <p:sp>
          <p:nvSpPr>
            <p:cNvPr id="13337" name="AutoShape 4"/>
            <p:cNvSpPr>
              <a:spLocks noChangeArrowheads="1"/>
            </p:cNvSpPr>
            <p:nvPr/>
          </p:nvSpPr>
          <p:spPr bwMode="gray">
            <a:xfrm rot="5400000" flipH="1" flipV="1">
              <a:off x="2500298" y="2500308"/>
              <a:ext cx="214313" cy="500063"/>
            </a:xfrm>
            <a:prstGeom prst="chevron">
              <a:avLst>
                <a:gd name="adj" fmla="val 52514"/>
              </a:avLst>
            </a:prstGeom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8" name="AutoShape 4"/>
            <p:cNvSpPr>
              <a:spLocks noChangeArrowheads="1"/>
            </p:cNvSpPr>
            <p:nvPr/>
          </p:nvSpPr>
          <p:spPr bwMode="gray">
            <a:xfrm rot="5400000" flipH="1" flipV="1">
              <a:off x="7572397" y="2500308"/>
              <a:ext cx="214313" cy="500063"/>
            </a:xfrm>
            <a:prstGeom prst="chevron">
              <a:avLst>
                <a:gd name="adj" fmla="val 52514"/>
              </a:avLst>
            </a:prstGeom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9" name="AutoShape 4"/>
            <p:cNvSpPr>
              <a:spLocks noChangeArrowheads="1"/>
            </p:cNvSpPr>
            <p:nvPr/>
          </p:nvSpPr>
          <p:spPr bwMode="gray">
            <a:xfrm rot="5400000" flipH="1" flipV="1">
              <a:off x="2643173" y="5095888"/>
              <a:ext cx="214313" cy="500063"/>
            </a:xfrm>
            <a:prstGeom prst="chevron">
              <a:avLst>
                <a:gd name="adj" fmla="val 52514"/>
              </a:avLst>
            </a:prstGeom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0" name="AutoShape 4"/>
            <p:cNvSpPr>
              <a:spLocks noChangeArrowheads="1"/>
            </p:cNvSpPr>
            <p:nvPr/>
          </p:nvSpPr>
          <p:spPr bwMode="gray">
            <a:xfrm rot="5400000" flipH="1" flipV="1">
              <a:off x="7500957" y="5095888"/>
              <a:ext cx="214313" cy="500063"/>
            </a:xfrm>
            <a:prstGeom prst="chevron">
              <a:avLst>
                <a:gd name="adj" fmla="val 52514"/>
              </a:avLst>
            </a:prstGeom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69351" y="-14249"/>
              <a:ext cx="8102927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Модель работы с одарёнными </a:t>
              </a:r>
              <a:r>
                <a:rPr lang="ru-RU" sz="2400" b="1" dirty="0" smtClean="0">
                  <a:ln w="11430"/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детьми</a:t>
              </a:r>
              <a:endParaRPr lang="ru-RU" sz="2400" b="1" dirty="0">
                <a:ln w="11430"/>
                <a:solidFill>
                  <a:srgbClr val="0070C0"/>
                </a:solidFill>
                <a:latin typeface="+mj-lt"/>
                <a:cs typeface="Arial" charset="0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10144" y="55123"/>
            <a:ext cx="784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ОБРАЗОВАТЕЛЬНАЯ СРЕДА </a:t>
            </a:r>
            <a:endParaRPr lang="ru-RU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УСПЕШНОГО САМООПРЕДЕЛЕНИЯ ОДАРЕННОГО ШКОЛЬНИКА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56045" y="5644552"/>
            <a:ext cx="7972805" cy="6270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810326" y="1206594"/>
            <a:ext cx="45719" cy="44379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</TotalTime>
  <Words>1423</Words>
  <Application>Microsoft Office PowerPoint</Application>
  <PresentationFormat>Экран (4:3)</PresentationFormat>
  <Paragraphs>244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Cambria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 в работе с одарёнными детьми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В. Подшивалова</dc:creator>
  <cp:lastModifiedBy>Шатропова Марина Владимировна</cp:lastModifiedBy>
  <cp:revision>163</cp:revision>
  <cp:lastPrinted>2018-10-04T09:14:10Z</cp:lastPrinted>
  <dcterms:created xsi:type="dcterms:W3CDTF">2017-08-16T06:30:20Z</dcterms:created>
  <dcterms:modified xsi:type="dcterms:W3CDTF">2018-10-30T05:46:14Z</dcterms:modified>
</cp:coreProperties>
</file>