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1" r:id="rId4"/>
    <p:sldId id="272" r:id="rId5"/>
    <p:sldId id="259" r:id="rId6"/>
    <p:sldId id="274" r:id="rId7"/>
    <p:sldId id="262" r:id="rId8"/>
    <p:sldId id="275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0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style val="2"/>
  <c:chart>
    <c:autoTitleDeleted val="1"/>
    <c:view3D>
      <c:rotX val="20"/>
      <c:rotY val="4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444444444444567E-2"/>
          <c:y val="0.10165724790994257"/>
          <c:w val="0.65157565373772763"/>
          <c:h val="0.69999838146364768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16 чел</c:v>
                </c:pt>
              </c:strCache>
            </c:strRef>
          </c:tx>
          <c:invertIfNegative val="1"/>
          <c:dPt>
            <c:idx val="0"/>
            <c:invertIfNegative val="1"/>
            <c:bubble3D val="0"/>
            <c:spPr>
              <a:solidFill>
                <a:srgbClr val="00B0F0"/>
              </a:solidFill>
            </c:spPr>
          </c:dPt>
          <c:dPt>
            <c:idx val="1"/>
            <c:invertIfNegative val="1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1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1"/>
            <c:showPercent val="1"/>
            <c:showBubbleSize val="1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 "4"</c:v>
                </c:pt>
                <c:pt idx="2">
                  <c:v>на "3"</c:v>
                </c:pt>
                <c:pt idx="3">
                  <c:v>на "2"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0.15000000000000022</c:v>
                </c:pt>
                <c:pt idx="1">
                  <c:v>0.18000000000000022</c:v>
                </c:pt>
                <c:pt idx="2">
                  <c:v>0.52</c:v>
                </c:pt>
                <c:pt idx="3">
                  <c:v>0.15000000000000022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 чел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 "4"</c:v>
                </c:pt>
                <c:pt idx="2">
                  <c:v>на "3"</c:v>
                </c:pt>
                <c:pt idx="3">
                  <c:v>на "2"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56 чел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 "4"</c:v>
                </c:pt>
                <c:pt idx="2">
                  <c:v>на "3"</c:v>
                </c:pt>
                <c:pt idx="3">
                  <c:v>на "2"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16 чел.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на "5"</c:v>
                </c:pt>
                <c:pt idx="1">
                  <c:v>на "4"</c:v>
                </c:pt>
                <c:pt idx="2">
                  <c:v>на "3"</c:v>
                </c:pt>
                <c:pt idx="3">
                  <c:v>на "2"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7124832"/>
        <c:axId val="197125616"/>
        <c:axId val="0"/>
      </c:bar3DChart>
      <c:catAx>
        <c:axId val="197124832"/>
        <c:scaling>
          <c:orientation val="minMax"/>
        </c:scaling>
        <c:delete val="1"/>
        <c:axPos val="b"/>
        <c:numFmt formatCode="General" sourceLinked="0"/>
        <c:majorTickMark val="cross"/>
        <c:minorTickMark val="cross"/>
        <c:tickLblPos val="nextTo"/>
        <c:crossAx val="197125616"/>
        <c:crosses val="autoZero"/>
        <c:auto val="1"/>
        <c:lblAlgn val="ctr"/>
        <c:lblOffset val="100"/>
        <c:noMultiLvlLbl val="1"/>
      </c:catAx>
      <c:valAx>
        <c:axId val="197125616"/>
        <c:scaling>
          <c:orientation val="minMax"/>
        </c:scaling>
        <c:delete val="1"/>
        <c:axPos val="l"/>
        <c:majorGridlines/>
        <c:numFmt formatCode="0%" sourceLinked="1"/>
        <c:majorTickMark val="cross"/>
        <c:minorTickMark val="cross"/>
        <c:tickLblPos val="nextTo"/>
        <c:crossAx val="197124832"/>
        <c:crosses val="autoZero"/>
        <c:crossBetween val="between"/>
      </c:valAx>
    </c:plotArea>
    <c:legend>
      <c:legendPos val="r"/>
      <c:layout/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c:style val="2"/>
  <c:chart>
    <c:autoTitleDeleted val="1"/>
    <c:view3D>
      <c:rotX val="60"/>
      <c:rotY val="140"/>
      <c:depthPercent val="7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46E-2"/>
          <c:y val="3.0866366089684412E-2"/>
          <c:w val="0.71700009721007274"/>
          <c:h val="0.957909500786794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26"/>
          </c:dPt>
          <c:dPt>
            <c:idx val="1"/>
            <c:bubble3D val="0"/>
            <c:explosion val="30"/>
          </c:dPt>
          <c:dPt>
            <c:idx val="2"/>
            <c:bubble3D val="0"/>
            <c:explosion val="7"/>
          </c:dPt>
          <c:dPt>
            <c:idx val="3"/>
            <c:bubble3D val="0"/>
            <c:explosion val="4"/>
          </c:dPt>
          <c:dPt>
            <c:idx val="4"/>
            <c:bubble3D val="0"/>
            <c:explosion val="8"/>
          </c:dPt>
          <c:dLbls>
            <c:dLbl>
              <c:idx val="1"/>
              <c:layout>
                <c:manualLayout>
                  <c:x val="-0.30263560804899386"/>
                  <c:y val="-5.5573378654085029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2368037328667248E-3"/>
                  <c:y val="-0.13408817838064041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8422766598619616E-2"/>
                  <c:y val="5.1681388398753678E-2"/>
                </c:manualLayout>
              </c:layout>
              <c:showLegendKey val="1"/>
              <c:showVal val="1"/>
              <c:showCatName val="1"/>
              <c:showSerName val="0"/>
              <c:showPercent val="1"/>
              <c:showBubbleSiz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1"/>
            <c:showSerName val="0"/>
            <c:showPercent val="1"/>
            <c:showBubbleSize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Очень высокий </c:v>
                </c:pt>
                <c:pt idx="1">
                  <c:v>Высокий </c:v>
                </c:pt>
                <c:pt idx="2">
                  <c:v>Средний </c:v>
                </c:pt>
                <c:pt idx="3">
                  <c:v>Сниженный </c:v>
                </c:pt>
                <c:pt idx="4">
                  <c:v>Низкий 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0.04</c:v>
                </c:pt>
                <c:pt idx="1">
                  <c:v>0.11</c:v>
                </c:pt>
                <c:pt idx="2">
                  <c:v>0.48</c:v>
                </c:pt>
                <c:pt idx="3">
                  <c:v>0.26</c:v>
                </c:pt>
                <c:pt idx="4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616676387673757"/>
          <c:y val="3.2912560909702723E-2"/>
          <c:w val="0.20229002624671918"/>
          <c:h val="0.3645501221618741"/>
        </c:manualLayout>
      </c:layout>
      <c:overlay val="1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13.05.2019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7"/>
            <a:ext cx="7772400" cy="3296635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Использование приема развития критического мышления «Замыкая круг» для обучения ознакомительному чтению англоязычных текстов в 5 классе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0" y="3786191"/>
            <a:ext cx="4929222" cy="1357321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Малеева Евгения Викторовна,</a:t>
            </a:r>
          </a:p>
          <a:p>
            <a:pPr algn="ctr"/>
            <a:r>
              <a:rPr lang="ru-RU" dirty="0" smtClean="0"/>
              <a:t>учитель английского языка</a:t>
            </a:r>
          </a:p>
          <a:p>
            <a:pPr algn="ctr"/>
            <a:r>
              <a:rPr lang="ru-RU" dirty="0" smtClean="0"/>
              <a:t>МБОУ СОШ №2 г. Салехард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229600" cy="4929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3362"/>
                <a:gridCol w="4186238"/>
              </a:tblGrid>
              <a:tr h="8094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Условия возникновения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Методы преодоления</a:t>
                      </a:r>
                      <a:endParaRPr lang="ru-RU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56972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ефицит учебно-методических пособий.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спользование образовательных ресурсов сети Интернет, авторских методик и разработок.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20627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едостаточная мотивация к обучению чтению.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 Ведение читательских дневников, разработка и представление проектов по материалу  прочитанных текстов учащимися.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Возможные риски в реализации проекта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00109"/>
          <a:ext cx="8229600" cy="5436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012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МБОУ СОШ №2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 </a:t>
                      </a:r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Обучающиеся 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Педагоги</a:t>
                      </a:r>
                      <a:endParaRPr lang="ru-RU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035475"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Расширение образовательного пространства.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Повышение качества образования.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Навыки работы с англоязычным текстом.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Умение анализировать, обобщать, систематизировать и классифицировать информацию.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Доступ к инновационным формам получения языкового образования.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 smtClean="0"/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2000" dirty="0" smtClean="0"/>
                        <a:t> Обобщение педагогического опыта  в области технологий развития критического мышления.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800" dirty="0" smtClean="0"/>
                        <a:t> Рост профессионального мастерства  посредством освоения инновационных  приемов развития 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85725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Ожидаемые результаты 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r>
              <a:rPr lang="ru-RU" sz="3200" dirty="0" smtClean="0"/>
              <a:t>Преемственность ступеней обучения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ru-RU" sz="3200" dirty="0" smtClean="0"/>
              <a:t>Прием «Замыкая круг» -  элемент, встроенный в образовательное иноязычное пространство, направленный на устойчивое повышение результатов обучения английскому языку.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Перспектива дальнейшего развития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800" dirty="0" smtClean="0"/>
              <a:t>1. Итоговый  контроль уровня  мотивации и </a:t>
            </a:r>
            <a:r>
              <a:rPr lang="ru-RU" sz="2800" dirty="0" err="1" smtClean="0"/>
              <a:t>обученности</a:t>
            </a:r>
            <a:r>
              <a:rPr lang="ru-RU" sz="2800" dirty="0" smtClean="0"/>
              <a:t> ознакомительному чтению англоязычных текстов среди учащихся 5 классов.</a:t>
            </a:r>
          </a:p>
          <a:p>
            <a:pPr lvl="0">
              <a:buNone/>
            </a:pPr>
            <a:r>
              <a:rPr lang="ru-RU" sz="2800" dirty="0" smtClean="0"/>
              <a:t>2. Уровень предметных знаний учащихся.</a:t>
            </a:r>
          </a:p>
          <a:p>
            <a:pPr>
              <a:buNone/>
            </a:pPr>
            <a:r>
              <a:rPr lang="ru-RU" sz="2800" dirty="0" smtClean="0"/>
              <a:t>3. Разработанные методические рекомендации по применению приема «Замыкая круг» для учителей английского языка.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эффективности проекта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smtClean="0"/>
              <a:t>Спасибо за внимание!</a:t>
            </a:r>
            <a:endParaRPr lang="ru-RU" sz="8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000107"/>
          <a:ext cx="82296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1840167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Первый  этап </a:t>
                      </a:r>
                    </a:p>
                    <a:p>
                      <a:r>
                        <a:rPr kumimoji="0" lang="ru-RU" sz="20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«Разработка индивидуального проекта» (2016-2017 </a:t>
                      </a:r>
                      <a:r>
                        <a:rPr kumimoji="0" lang="ru-RU" sz="2000" b="0" kern="12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kumimoji="0" lang="ru-RU" sz="20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. г.) </a:t>
                      </a:r>
                      <a:endParaRPr lang="ru-RU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Анализ образовательных результатов учащихся МБОУ СОШ № 2 по английскому языку.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ru-RU" sz="18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Р</a:t>
                      </a:r>
                      <a:r>
                        <a:rPr kumimoji="0" lang="ru-RU" sz="18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азработка</a:t>
                      </a:r>
                      <a:r>
                        <a:rPr kumimoji="0" lang="ru-RU" sz="1800" b="0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приема  «Замыкая круг» для обучения ознакомительному чтению англоязычных текстов в 5 классе.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1087372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Второй этап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«Внедрение индивидуального проекта» (2017-2018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г.)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епосредственное внедрение  приема «Замыкая круг» в процесс обучения.</a:t>
                      </a:r>
                      <a:endParaRPr lang="ru-RU" sz="1800" dirty="0" smtClean="0"/>
                    </a:p>
                    <a:p>
                      <a:endParaRPr lang="ru-RU" sz="1800" dirty="0"/>
                    </a:p>
                  </a:txBody>
                  <a:tcPr/>
                </a:tc>
              </a:tr>
              <a:tr h="1930247"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Третий этап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«Подведение итогов реализации индивидуального проекта» (2018-2019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уч.г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.) 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Font typeface="Arial" pitchFamily="34" charset="0"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Диагностика и анализ уровня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обученности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ознакомительному чтению англоязычных текстов учащихся 5-х классов.</a:t>
                      </a:r>
                    </a:p>
                    <a:p>
                      <a:pPr lvl="0">
                        <a:buFont typeface="Arial" pitchFamily="34" charset="0"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 Оценка эффективности проекта.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Основные этапы реализации проекта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857364"/>
          <a:ext cx="8229600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207167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Уровень развития навыков ознакомительного чтения англоязычных текстов у учеников 4-х классов</a:t>
            </a:r>
            <a:br>
              <a:rPr lang="ru-RU" sz="2800" dirty="0" smtClean="0"/>
            </a:br>
            <a:r>
              <a:rPr lang="ru-RU" sz="2800" dirty="0" smtClean="0"/>
              <a:t>(108 человек)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5555404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Уровень  мотивации к учению у учеников 4-х классов (108 человек)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071965"/>
          </a:xfrm>
        </p:spPr>
        <p:txBody>
          <a:bodyPr>
            <a:normAutofit/>
          </a:bodyPr>
          <a:lstStyle/>
          <a:p>
            <a:pPr lvl="0" fontAlgn="base"/>
            <a:r>
              <a:rPr lang="ru-RU" sz="2800" dirty="0" smtClean="0"/>
              <a:t>Низкий уровень мотивации и </a:t>
            </a:r>
            <a:r>
              <a:rPr lang="ru-RU" sz="2800" dirty="0" err="1" smtClean="0"/>
              <a:t>обученности</a:t>
            </a:r>
            <a:r>
              <a:rPr lang="ru-RU" sz="2800" dirty="0" smtClean="0"/>
              <a:t> ознакомительному чтению англоязычных текстов.</a:t>
            </a:r>
          </a:p>
          <a:p>
            <a:pPr lvl="0" fontAlgn="base"/>
            <a:r>
              <a:rPr lang="ru-RU" sz="2800" dirty="0" smtClean="0"/>
              <a:t>Недостаточная готовность учащихся к осуществлению речевого общения на английском языке.</a:t>
            </a:r>
          </a:p>
          <a:p>
            <a:pPr lvl="0" fontAlgn="base"/>
            <a:r>
              <a:rPr lang="ru-RU" sz="2800" dirty="0" smtClean="0"/>
              <a:t>Недостаток в образовательном процессе практики применения эффективных приемов работы с текстом.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Характеристика проблемы, на решение которой направлен  проект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2928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900" b="1" dirty="0" smtClean="0"/>
              <a:t>Цель проекта: </a:t>
            </a:r>
            <a:r>
              <a:rPr lang="ru-RU" sz="2900" dirty="0" smtClean="0"/>
              <a:t>повышение уровня мотивации и </a:t>
            </a:r>
            <a:r>
              <a:rPr lang="ru-RU" sz="2900" dirty="0" err="1" smtClean="0"/>
              <a:t>обученности</a:t>
            </a:r>
            <a:r>
              <a:rPr lang="ru-RU" sz="2900" dirty="0" smtClean="0"/>
              <a:t> ознакомительному  чтению англоязычных текстов учащихся 5 классов.</a:t>
            </a:r>
          </a:p>
          <a:p>
            <a:pPr>
              <a:buNone/>
            </a:pPr>
            <a:endParaRPr lang="ru-RU" sz="2900" dirty="0" smtClean="0"/>
          </a:p>
          <a:p>
            <a:pPr>
              <a:buNone/>
            </a:pPr>
            <a:r>
              <a:rPr lang="ru-RU" sz="2900" b="1" dirty="0" smtClean="0"/>
              <a:t>Основные задачи:</a:t>
            </a:r>
          </a:p>
          <a:p>
            <a:pPr lvl="0"/>
            <a:r>
              <a:rPr lang="ru-RU" sz="2900" dirty="0" smtClean="0"/>
              <a:t>Модифицировать существующие приемы развития критического мышления («Зигзаг», «Лови ошибки»).</a:t>
            </a:r>
          </a:p>
          <a:p>
            <a:pPr lvl="0"/>
            <a:r>
              <a:rPr lang="ru-RU" sz="2900" dirty="0" smtClean="0"/>
              <a:t>Апробировать инновационный прием развития критического мышления «Замыкая круг» для обучения ознакомительному чтению англоязычных текстов в 5 классе.</a:t>
            </a:r>
          </a:p>
          <a:p>
            <a:pPr lvl="0"/>
            <a:r>
              <a:rPr lang="ru-RU" sz="2900" dirty="0" smtClean="0"/>
              <a:t>Вовлечь учащихся в процесс интерактивного обучения для достижения двухсторонней связи (обмена информацией) учащего и учащегося.</a:t>
            </a:r>
          </a:p>
          <a:p>
            <a:pPr lvl="0"/>
            <a:r>
              <a:rPr lang="ru-RU" sz="2900" dirty="0" smtClean="0"/>
              <a:t>Вывести учащегося на позицию субъекта обучения.</a:t>
            </a:r>
          </a:p>
          <a:p>
            <a:pPr lvl="0"/>
            <a:r>
              <a:rPr lang="ru-RU" sz="2900" dirty="0" smtClean="0"/>
              <a:t>Формировать новый стиль мышления: открытый, гибкий, рефлексивный, </a:t>
            </a:r>
            <a:r>
              <a:rPr lang="ru-RU" sz="2900" dirty="0" err="1" smtClean="0"/>
              <a:t>креативный</a:t>
            </a:r>
            <a:r>
              <a:rPr lang="ru-RU" sz="2900" dirty="0" smtClean="0"/>
              <a:t>, самостоятельный.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Цели и задачи проекта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Теоретическая значимость</a:t>
            </a:r>
            <a:r>
              <a:rPr lang="ru-RU" sz="1800" dirty="0" smtClean="0"/>
              <a:t> </a:t>
            </a:r>
            <a:r>
              <a:rPr lang="ru-RU" sz="1800" b="1" dirty="0" smtClean="0"/>
              <a:t>, новизна</a:t>
            </a:r>
            <a:r>
              <a:rPr lang="ru-RU" sz="1800" dirty="0" smtClean="0"/>
              <a:t>: модификация  существующих приемов «Зигзаг» и «Лови ошибки»; разработка и приема «Замыкая круг».  </a:t>
            </a:r>
          </a:p>
          <a:p>
            <a:endParaRPr lang="ru-RU" sz="1800" dirty="0" smtClean="0"/>
          </a:p>
          <a:p>
            <a:r>
              <a:rPr lang="ru-RU" sz="1800" b="1" i="1" dirty="0" smtClean="0"/>
              <a:t>Гипотеза исследования: </a:t>
            </a:r>
            <a:r>
              <a:rPr lang="ru-RU" sz="1800" i="1" dirty="0" smtClean="0"/>
              <a:t>если для обучения ознакомительному чтению англоязычных текстов в 5 классе будет применяться инновационный прием развития критического мышления «Замыкая круг», то это будет способствовать повышению уровня мотивации и </a:t>
            </a:r>
            <a:r>
              <a:rPr lang="ru-RU" sz="1800" i="1" dirty="0" err="1" smtClean="0"/>
              <a:t>обученности</a:t>
            </a:r>
            <a:r>
              <a:rPr lang="ru-RU" sz="1800" i="1" dirty="0" smtClean="0"/>
              <a:t>  учащихся.</a:t>
            </a:r>
          </a:p>
          <a:p>
            <a:endParaRPr lang="ru-RU" sz="1800" dirty="0" smtClean="0"/>
          </a:p>
          <a:p>
            <a:r>
              <a:rPr lang="ru-RU" sz="1800" b="1" dirty="0" smtClean="0"/>
              <a:t>Объект исследования: </a:t>
            </a:r>
            <a:r>
              <a:rPr lang="ru-RU" sz="1800" dirty="0" smtClean="0"/>
              <a:t> организация обучения ознакомительному  чтению англоязычных текстов учащихся 5-х классов.</a:t>
            </a:r>
          </a:p>
          <a:p>
            <a:r>
              <a:rPr lang="ru-RU" sz="1800" b="1" dirty="0" smtClean="0"/>
              <a:t>Предмет исследования:</a:t>
            </a:r>
            <a:r>
              <a:rPr lang="ru-RU" sz="1800" dirty="0" smtClean="0"/>
              <a:t> инновационный  прием развития критического мышления «Замыкая круг» для обучения ознакомительному англоязычному чтению.</a:t>
            </a:r>
          </a:p>
          <a:p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Научная новизна, объект, предмет, гипотеза исследования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00718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 Самостоятельная работа с текстом (с опорными картинками и словарями).</a:t>
            </a:r>
          </a:p>
          <a:p>
            <a:r>
              <a:rPr lang="ru-RU" dirty="0" smtClean="0"/>
              <a:t>2. Групповая работа с текстом. Определение основного содержания, формы презентации материала, составление заданий по тексту.</a:t>
            </a:r>
          </a:p>
          <a:p>
            <a:r>
              <a:rPr lang="ru-RU" dirty="0" smtClean="0"/>
              <a:t>3. Работа класса: презентация прочитанного материала, выполнение разработанных заданий.</a:t>
            </a:r>
          </a:p>
          <a:p>
            <a:r>
              <a:rPr lang="ru-RU" dirty="0" smtClean="0"/>
              <a:t>4. Завершение цикла: обмен текстами, пересказ в 2-3 предложениях с допущением ошибок; презентация, исправление ошибок слушателями.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dirty="0" smtClean="0"/>
              <a:t>Прием «Замыкая круг»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928667"/>
          <a:ext cx="8286808" cy="5068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2"/>
                <a:gridCol w="7286676"/>
              </a:tblGrid>
              <a:tr h="41620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№ </a:t>
                      </a:r>
                      <a:r>
                        <a:rPr lang="ru-RU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п\п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Направление финансирования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1838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Моноблок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 Lenovo </a:t>
                      </a:r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IdeaCentre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C50-30 F0B100GDRK -50000</a:t>
                      </a:r>
                      <a:endParaRPr lang="ru-RU" sz="2000" dirty="0"/>
                    </a:p>
                  </a:txBody>
                  <a:tcPr/>
                </a:tc>
              </a:tr>
              <a:tr h="41620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Планшет</a:t>
                      </a:r>
                      <a:r>
                        <a:rPr kumimoji="0"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 Lenovo Tab 2 A-10-70  16 GB LTE</a:t>
                      </a:r>
                      <a:endParaRPr lang="ru-RU" sz="2000" dirty="0"/>
                    </a:p>
                  </a:txBody>
                  <a:tcPr/>
                </a:tc>
              </a:tr>
              <a:tr h="41620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Проектор: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Acer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 152H</a:t>
                      </a:r>
                      <a:endParaRPr lang="ru-RU" sz="2000" dirty="0"/>
                    </a:p>
                  </a:txBody>
                  <a:tcPr/>
                </a:tc>
              </a:tr>
              <a:tr h="71838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Интерактивная доска:  SMART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Board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SBM685 (с пассивным лотком)</a:t>
                      </a:r>
                      <a:endParaRPr lang="ru-RU" sz="2000" dirty="0"/>
                    </a:p>
                  </a:txBody>
                  <a:tcPr/>
                </a:tc>
              </a:tr>
              <a:tr h="41620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МФУ</a:t>
                      </a:r>
                      <a:r>
                        <a:rPr kumimoji="0"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HP </a:t>
                      </a:r>
                      <a:r>
                        <a:rPr kumimoji="0" lang="de-DE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LaserJet</a:t>
                      </a:r>
                      <a:r>
                        <a:rPr kumimoji="0" lang="de-DE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 MFP M225rdn</a:t>
                      </a:r>
                      <a:endParaRPr lang="ru-RU" sz="2000" dirty="0"/>
                    </a:p>
                  </a:txBody>
                  <a:tcPr/>
                </a:tc>
              </a:tr>
              <a:tr h="41620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Документ-камера: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DokoCamScanner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X 510</a:t>
                      </a:r>
                      <a:endParaRPr lang="ru-RU" sz="2000" dirty="0"/>
                    </a:p>
                  </a:txBody>
                  <a:tcPr/>
                </a:tc>
              </a:tr>
              <a:tr h="71838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Крепление для проектора: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Chief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KITEC045080W</a:t>
                      </a:r>
                      <a:endParaRPr lang="ru-RU" sz="2000" dirty="0"/>
                    </a:p>
                  </a:txBody>
                  <a:tcPr/>
                </a:tc>
              </a:tr>
              <a:tr h="41620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Колонки:  </a:t>
                      </a:r>
                      <a:r>
                        <a:rPr kumimoji="0" lang="ru-RU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DefenderMercury</a:t>
                      </a:r>
                      <a:r>
                        <a:rPr kumimoji="0"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55</a:t>
                      </a:r>
                      <a:endParaRPr lang="ru-RU" sz="2000" dirty="0"/>
                    </a:p>
                  </a:txBody>
                  <a:tcPr/>
                </a:tc>
              </a:tr>
              <a:tr h="41620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Итого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300000 т.р.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 проекте в цифрах – бюджет проекта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206</TotalTime>
  <Words>764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Lucida Sans Unicode</vt:lpstr>
      <vt:lpstr>Verdana</vt:lpstr>
      <vt:lpstr>Wingdings 2</vt:lpstr>
      <vt:lpstr>Wingdings 3</vt:lpstr>
      <vt:lpstr>Открытая</vt:lpstr>
      <vt:lpstr>Использование приема развития критического мышления «Замыкая круг» для обучения ознакомительному чтению англоязычных текстов в 5 классе</vt:lpstr>
      <vt:lpstr>Основные этапы реализации проекта</vt:lpstr>
      <vt:lpstr>Уровень развития навыков ознакомительного чтения англоязычных текстов у учеников 4-х классов (108 человек)</vt:lpstr>
      <vt:lpstr>Уровень  мотивации к учению у учеников 4-х классов (108 человек)</vt:lpstr>
      <vt:lpstr>Характеристика проблемы, на решение которой направлен  проект</vt:lpstr>
      <vt:lpstr>Цели и задачи проекта</vt:lpstr>
      <vt:lpstr>Научная новизна, объект, предмет, гипотеза исследования</vt:lpstr>
      <vt:lpstr>Прием «Замыкая круг»</vt:lpstr>
      <vt:lpstr>О проекте в цифрах – бюджет проекта</vt:lpstr>
      <vt:lpstr>Возможные риски в реализации проекта</vt:lpstr>
      <vt:lpstr>Ожидаемые результаты </vt:lpstr>
      <vt:lpstr>Перспектива дальнейшего развития проекта</vt:lpstr>
      <vt:lpstr>Критерии эффективности проекта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Шатропова Марина Владимировна</cp:lastModifiedBy>
  <cp:revision>26</cp:revision>
  <dcterms:created xsi:type="dcterms:W3CDTF">2017-04-14T17:31:03Z</dcterms:created>
  <dcterms:modified xsi:type="dcterms:W3CDTF">2019-05-13T09:32:59Z</dcterms:modified>
</cp:coreProperties>
</file>