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8" r:id="rId3"/>
    <p:sldId id="303" r:id="rId4"/>
    <p:sldId id="295" r:id="rId5"/>
    <p:sldId id="297" r:id="rId6"/>
    <p:sldId id="269" r:id="rId7"/>
    <p:sldId id="271" r:id="rId8"/>
    <p:sldId id="277" r:id="rId9"/>
    <p:sldId id="296" r:id="rId10"/>
    <p:sldId id="298" r:id="rId11"/>
    <p:sldId id="322" r:id="rId12"/>
    <p:sldId id="32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DE"/>
    <a:srgbClr val="B9F0FD"/>
    <a:srgbClr val="DCFFB9"/>
    <a:srgbClr val="FFD5B9"/>
    <a:srgbClr val="FF6600"/>
    <a:srgbClr val="CCFF99"/>
    <a:srgbClr val="66CCFF"/>
    <a:srgbClr val="F8F8F8"/>
    <a:srgbClr val="E56D0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330" autoAdjust="0"/>
  </p:normalViewPr>
  <p:slideViewPr>
    <p:cSldViewPr>
      <p:cViewPr varScale="1">
        <p:scale>
          <a:sx n="54" d="100"/>
          <a:sy n="54" d="100"/>
        </p:scale>
        <p:origin x="17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чтения современного подростка</a:t>
            </a:r>
          </a:p>
        </c:rich>
      </c:tx>
      <c:layout>
        <c:manualLayout>
          <c:xMode val="edge"/>
          <c:yMode val="edge"/>
          <c:x val="1.6285541815728503E-2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Модель чтения современного подростка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Читают более одного часа в день</c:v>
                </c:pt>
                <c:pt idx="1">
                  <c:v>Читают от 30 мин. До 1 часа в день</c:v>
                </c:pt>
                <c:pt idx="2">
                  <c:v>Читают менее получаса в день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0.03</c:v>
                </c:pt>
                <c:pt idx="1">
                  <c:v>0.08</c:v>
                </c:pt>
                <c:pt idx="2">
                  <c:v>0.89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827226031559641"/>
          <c:y val="0.31898967785977428"/>
          <c:w val="0.41747934262907227"/>
          <c:h val="0.59454680272589244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layout>
        <c:manualLayout>
          <c:xMode val="edge"/>
          <c:yMode val="edge"/>
          <c:x val="1.0970491036798539E-3"/>
          <c:y val="0"/>
        </c:manualLayout>
      </c:layout>
      <c:overlay val="0"/>
      <c:txPr>
        <a:bodyPr/>
        <a:lstStyle/>
        <a:p>
          <a:pPr>
            <a:defRPr sz="16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Круг чтения современного подростка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Литература развлекательного характера</c:v>
                </c:pt>
                <c:pt idx="1">
                  <c:v>Книги научно-познавательные</c:v>
                </c:pt>
                <c:pt idx="2">
                  <c:v>Читают только учебники</c:v>
                </c:pt>
                <c:pt idx="3">
                  <c:v>Не читают ничего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0.25</c:v>
                </c:pt>
                <c:pt idx="2">
                  <c:v>0.3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361468383854786"/>
          <c:y val="0.26496467677223168"/>
          <c:w val="0.42579964405664328"/>
          <c:h val="0.73503532322776832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700934579439252E-2"/>
          <c:y val="2.6442307692307692E-2"/>
          <c:w val="0.95327102803738317"/>
          <c:h val="0.79086538461538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Эл.ресурсы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8C0D" mc:Ignorable="a14" a14:legacySpreadsheetColorIndex="25"/>
                </a:gs>
                <a:gs pos="50000">
                  <a:srgbClr xmlns:mc="http://schemas.openxmlformats.org/markup-compatibility/2006" xmlns:a14="http://schemas.microsoft.com/office/drawing/2010/main" val="FFFFFF" mc:Ignorable="a14" a14:legacySpreadsheetColorIndex="25">
                    <a:gamma/>
                    <a:tint val="14118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FF8C0D" mc:Ignorable="a14" a14:legacySpreadsheetColorIndex="25"/>
                </a:gs>
              </a:gsLst>
              <a:lin ang="0" scaled="1"/>
            </a:gradFill>
            <a:ln w="20770">
              <a:noFill/>
            </a:ln>
          </c:spPr>
          <c:invertIfNegative val="0"/>
          <c:dLbls>
            <c:spPr>
              <a:noFill/>
              <a:ln w="2077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81" b="1" i="0" u="none" strike="noStrike" baseline="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34</c:v>
                </c:pt>
                <c:pt idx="1">
                  <c:v>245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Электронные и печатные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55CDE9" mc:Ignorable="a14" a14:legacySpreadsheetColorIndex="24"/>
                </a:gs>
                <a:gs pos="50000">
                  <a:srgbClr xmlns:mc="http://schemas.openxmlformats.org/markup-compatibility/2006" xmlns:a14="http://schemas.microsoft.com/office/drawing/2010/main" val="FFFFFF" mc:Ignorable="a14" a14:legacySpreadsheetColorIndex="24">
                    <a:gamma/>
                    <a:tint val="1176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55CDE9" mc:Ignorable="a14" a14:legacySpreadsheetColorIndex="24"/>
                </a:gs>
              </a:gsLst>
              <a:lin ang="0" scaled="1"/>
            </a:gradFill>
            <a:ln w="20770">
              <a:noFill/>
            </a:ln>
          </c:spPr>
          <c:invertIfNegative val="0"/>
          <c:dLbls>
            <c:spPr>
              <a:noFill/>
              <a:ln w="2077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81" b="1" i="0" u="none" strike="noStrike" baseline="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48</c:v>
                </c:pt>
                <c:pt idx="1">
                  <c:v>367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книговыдача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9CCF1B" mc:Ignorable="a14" a14:legacySpreadsheetColorIndex="26"/>
                </a:gs>
                <a:gs pos="50000">
                  <a:srgbClr xmlns:mc="http://schemas.openxmlformats.org/markup-compatibility/2006" xmlns:a14="http://schemas.microsoft.com/office/drawing/2010/main" val="FFFFFF" mc:Ignorable="a14" a14:legacySpreadsheetColorIndex="26">
                    <a:gamma/>
                    <a:tint val="16471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9CCF1B" mc:Ignorable="a14" a14:legacySpreadsheetColorIndex="26"/>
                </a:gs>
              </a:gsLst>
              <a:lin ang="0" scaled="1"/>
            </a:gradFill>
            <a:ln w="20770">
              <a:noFill/>
            </a:ln>
          </c:spPr>
          <c:invertIfNegative val="0"/>
          <c:dLbls>
            <c:spPr>
              <a:noFill/>
              <a:ln w="2077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81" b="1" i="0" u="none" strike="noStrike" baseline="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28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9407840"/>
        <c:axId val="319408232"/>
      </c:barChart>
      <c:catAx>
        <c:axId val="3194078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0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81" b="1" i="0" u="none" strike="noStrike" baseline="0">
                <a:solidFill>
                  <a:srgbClr val="FFFF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319408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408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5192">
            <a:noFill/>
          </a:ln>
        </c:spPr>
        <c:crossAx val="319407840"/>
        <c:crosses val="autoZero"/>
        <c:crossBetween val="between"/>
      </c:valAx>
      <c:spPr>
        <a:noFill/>
        <a:ln w="20770">
          <a:noFill/>
        </a:ln>
      </c:spPr>
    </c:plotArea>
    <c:legend>
      <c:legendPos val="b"/>
      <c:layout>
        <c:manualLayout>
          <c:xMode val="edge"/>
          <c:yMode val="edge"/>
          <c:x val="0.21728971962616822"/>
          <c:y val="0.92788461538461542"/>
          <c:w val="0.56542056074766356"/>
          <c:h val="6.7307692307692304E-2"/>
        </c:manualLayout>
      </c:layout>
      <c:overlay val="0"/>
      <c:spPr>
        <a:noFill/>
        <a:ln w="20770">
          <a:noFill/>
        </a:ln>
      </c:spPr>
      <c:txPr>
        <a:bodyPr/>
        <a:lstStyle/>
        <a:p>
          <a:pPr>
            <a:defRPr sz="1051" b="1" i="0" u="none" strike="noStrike" baseline="0">
              <a:solidFill>
                <a:srgbClr val="FFFFFF"/>
              </a:solidFill>
              <a:latin typeface="Verdana"/>
              <a:ea typeface="Verdana"/>
              <a:cs typeface="Verdan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2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187A05-46D4-4203-B3C7-EDC531E3B8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86473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87A05-46D4-4203-B3C7-EDC531E3B80C}" type="slidenum">
              <a:rPr lang="en-US" altLang="ru-RU" smtClean="0"/>
              <a:pPr/>
              <a:t>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008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Информационная культура – одна из составляющих общей культуры человека; совокупность информационного мировоззрения и системы знаний и умений, обеспечивающих его целенаправленную самостоятельную деятельность по удовлетворению информационных потребностей с использованием как традиционных, так и новых информационных технологий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87A05-46D4-4203-B3C7-EDC531E3B80C}" type="slidenum">
              <a:rPr lang="en-US" altLang="ru-RU" smtClean="0"/>
              <a:pPr/>
              <a:t>10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955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Freeform 39"/>
          <p:cNvSpPr>
            <a:spLocks/>
          </p:cNvSpPr>
          <p:nvPr/>
        </p:nvSpPr>
        <p:spPr bwMode="gray">
          <a:xfrm>
            <a:off x="3175" y="634682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1" name="Freeform 29"/>
          <p:cNvSpPr>
            <a:spLocks/>
          </p:cNvSpPr>
          <p:nvPr/>
        </p:nvSpPr>
        <p:spPr bwMode="gray">
          <a:xfrm>
            <a:off x="-1588" y="-1588"/>
            <a:ext cx="9155113" cy="4940301"/>
          </a:xfrm>
          <a:custGeom>
            <a:avLst/>
            <a:gdLst>
              <a:gd name="T0" fmla="*/ 8 w 5767"/>
              <a:gd name="T1" fmla="*/ 3103 h 3128"/>
              <a:gd name="T2" fmla="*/ 2913 w 5767"/>
              <a:gd name="T3" fmla="*/ 3102 h 3128"/>
              <a:gd name="T4" fmla="*/ 3143 w 5767"/>
              <a:gd name="T5" fmla="*/ 3022 h 3128"/>
              <a:gd name="T6" fmla="*/ 3668 w 5767"/>
              <a:gd name="T7" fmla="*/ 2460 h 3128"/>
              <a:gd name="T8" fmla="*/ 4129 w 5767"/>
              <a:gd name="T9" fmla="*/ 2235 h 3128"/>
              <a:gd name="T10" fmla="*/ 5761 w 5767"/>
              <a:gd name="T11" fmla="*/ 2235 h 3128"/>
              <a:gd name="T12" fmla="*/ 5767 w 5767"/>
              <a:gd name="T13" fmla="*/ 0 h 3128"/>
              <a:gd name="T14" fmla="*/ 0 w 5767"/>
              <a:gd name="T15" fmla="*/ 1 h 3128"/>
              <a:gd name="T16" fmla="*/ 8 w 5767"/>
              <a:gd name="T17" fmla="*/ 3103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0" name="Freeform 28"/>
          <p:cNvSpPr>
            <a:spLocks/>
          </p:cNvSpPr>
          <p:nvPr/>
        </p:nvSpPr>
        <p:spPr bwMode="gray">
          <a:xfrm>
            <a:off x="0" y="0"/>
            <a:ext cx="9155113" cy="4333875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2" name="Freeform 30"/>
          <p:cNvSpPr>
            <a:spLocks/>
          </p:cNvSpPr>
          <p:nvPr/>
        </p:nvSpPr>
        <p:spPr bwMode="gray">
          <a:xfrm>
            <a:off x="0" y="0"/>
            <a:ext cx="9153525" cy="1600200"/>
          </a:xfrm>
          <a:custGeom>
            <a:avLst/>
            <a:gdLst>
              <a:gd name="T0" fmla="*/ 0 w 5766"/>
              <a:gd name="T1" fmla="*/ 1008 h 1008"/>
              <a:gd name="T2" fmla="*/ 1884 w 5766"/>
              <a:gd name="T3" fmla="*/ 1008 h 1008"/>
              <a:gd name="T4" fmla="*/ 2152 w 5766"/>
              <a:gd name="T5" fmla="*/ 921 h 1008"/>
              <a:gd name="T6" fmla="*/ 2560 w 5766"/>
              <a:gd name="T7" fmla="*/ 531 h 1008"/>
              <a:gd name="T8" fmla="*/ 2892 w 5766"/>
              <a:gd name="T9" fmla="*/ 448 h 1008"/>
              <a:gd name="T10" fmla="*/ 5766 w 5766"/>
              <a:gd name="T11" fmla="*/ 461 h 1008"/>
              <a:gd name="T12" fmla="*/ 5758 w 5766"/>
              <a:gd name="T13" fmla="*/ 0 h 1008"/>
              <a:gd name="T14" fmla="*/ 0 w 5766"/>
              <a:gd name="T15" fmla="*/ 2 h 1008"/>
              <a:gd name="T16" fmla="*/ 0 w 5766"/>
              <a:gd name="T17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5486400" cy="147002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472113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99" name="Freeform 27" descr="1"/>
          <p:cNvSpPr>
            <a:spLocks/>
          </p:cNvSpPr>
          <p:nvPr/>
        </p:nvSpPr>
        <p:spPr bwMode="gray">
          <a:xfrm>
            <a:off x="0" y="-9525"/>
            <a:ext cx="9170988" cy="1362075"/>
          </a:xfrm>
          <a:custGeom>
            <a:avLst/>
            <a:gdLst>
              <a:gd name="T0" fmla="*/ 0 w 5777"/>
              <a:gd name="T1" fmla="*/ 858 h 858"/>
              <a:gd name="T2" fmla="*/ 1926 w 5777"/>
              <a:gd name="T3" fmla="*/ 857 h 858"/>
              <a:gd name="T4" fmla="*/ 2157 w 5777"/>
              <a:gd name="T5" fmla="*/ 793 h 858"/>
              <a:gd name="T6" fmla="*/ 2509 w 5777"/>
              <a:gd name="T7" fmla="*/ 473 h 858"/>
              <a:gd name="T8" fmla="*/ 2970 w 5777"/>
              <a:gd name="T9" fmla="*/ 390 h 858"/>
              <a:gd name="T10" fmla="*/ 5773 w 5777"/>
              <a:gd name="T11" fmla="*/ 388 h 858"/>
              <a:gd name="T12" fmla="*/ 5777 w 5777"/>
              <a:gd name="T13" fmla="*/ 0 h 858"/>
              <a:gd name="T14" fmla="*/ 0 w 5777"/>
              <a:gd name="T15" fmla="*/ 2 h 858"/>
              <a:gd name="T16" fmla="*/ 0 w 5777"/>
              <a:gd name="T17" fmla="*/ 858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7" h="858">
                <a:moveTo>
                  <a:pt x="0" y="858"/>
                </a:moveTo>
                <a:lnTo>
                  <a:pt x="1926" y="857"/>
                </a:lnTo>
                <a:cubicBezTo>
                  <a:pt x="2067" y="857"/>
                  <a:pt x="2068" y="850"/>
                  <a:pt x="2157" y="793"/>
                </a:cubicBezTo>
                <a:lnTo>
                  <a:pt x="2509" y="473"/>
                </a:lnTo>
                <a:cubicBezTo>
                  <a:pt x="2644" y="406"/>
                  <a:pt x="2477" y="396"/>
                  <a:pt x="2970" y="390"/>
                </a:cubicBezTo>
                <a:lnTo>
                  <a:pt x="5773" y="388"/>
                </a:lnTo>
                <a:lnTo>
                  <a:pt x="5777" y="0"/>
                </a:lnTo>
                <a:lnTo>
                  <a:pt x="0" y="2"/>
                </a:lnTo>
                <a:lnTo>
                  <a:pt x="0" y="858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477000"/>
            <a:ext cx="3276600" cy="247650"/>
          </a:xfrm>
        </p:spPr>
        <p:txBody>
          <a:bodyPr/>
          <a:lstStyle>
            <a:lvl1pPr algn="l">
              <a:defRPr/>
            </a:lvl1pPr>
          </a:lstStyle>
          <a:p>
            <a:endParaRPr lang="en-US" altLang="ru-RU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04800" y="6477000"/>
            <a:ext cx="381000" cy="247650"/>
          </a:xfrm>
        </p:spPr>
        <p:txBody>
          <a:bodyPr/>
          <a:lstStyle>
            <a:lvl1pPr>
              <a:defRPr/>
            </a:lvl1pPr>
          </a:lstStyle>
          <a:p>
            <a:fld id="{61CE5D9F-1DF6-4CC5-B310-4D420CE8245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gray">
          <a:xfrm>
            <a:off x="7391400" y="762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400" b="1">
                <a:solidFill>
                  <a:schemeClr val="tx2"/>
                </a:solidFill>
                <a:latin typeface="Arial Black" panose="020B0A04020102020204" pitchFamily="34" charset="0"/>
              </a:rPr>
              <a:t>L/O/G/O</a:t>
            </a:r>
          </a:p>
        </p:txBody>
      </p:sp>
      <p:sp>
        <p:nvSpPr>
          <p:cNvPr id="3109" name="Freeform 37"/>
          <p:cNvSpPr>
            <a:spLocks/>
          </p:cNvSpPr>
          <p:nvPr/>
        </p:nvSpPr>
        <p:spPr bwMode="gray">
          <a:xfrm>
            <a:off x="3175" y="456247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03" name="Picture 3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12"/>
          <a:stretch>
            <a:fillRect/>
          </a:stretch>
        </p:blipFill>
        <p:spPr bwMode="gray">
          <a:xfrm>
            <a:off x="4638675" y="1844675"/>
            <a:ext cx="4481513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5" name="AutoShape 33"/>
          <p:cNvSpPr>
            <a:spLocks noChangeArrowheads="1"/>
          </p:cNvSpPr>
          <p:nvPr/>
        </p:nvSpPr>
        <p:spPr bwMode="gray">
          <a:xfrm>
            <a:off x="400050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gray">
          <a:xfrm>
            <a:off x="161607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gray">
          <a:xfrm>
            <a:off x="284162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1" grpId="0" animBg="1"/>
      <p:bldP spid="3101" grpId="0" animBg="1"/>
      <p:bldP spid="3099" grpId="0" animBg="1"/>
      <p:bldP spid="3109" grpId="0" animBg="1"/>
      <p:bldP spid="3105" grpId="0" animBg="1"/>
      <p:bldP spid="3106" grpId="0" animBg="1"/>
      <p:bldP spid="310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72229-717A-48C6-856F-3FE8426B16C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6691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81B94-797E-4964-944E-A56BC92C73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31907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297E8AEB-A225-4A85-BE7F-61B55A7D82A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971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AFC23AEC-562B-4CCB-8507-E685289CDF7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89691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C02DAA71-AF8D-4B32-BAD2-26684BCC1A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092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5B4E1621-3DF5-4845-839F-22E695C0AB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57248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1169DA-95D9-4CDC-9824-FC8BDE8E57B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644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01BF-C1A3-4E3E-8353-637CEF58B92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8353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1ECA4-828F-46C4-813F-B7DDFAB5029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36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B8767-D595-45D6-8F01-77CE2B8F08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595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B6F9B-E0D0-4ED9-BC7C-D1843C4BB2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577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FB97C-2B59-4835-9166-509C2B95C6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1661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267D0-BE5E-49E4-A79B-56D1858542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798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81863-A401-4681-B694-4C9EE91C58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8533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7BF7C-37F4-4773-8312-0EAD74C298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994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Freeform 47"/>
          <p:cNvSpPr>
            <a:spLocks/>
          </p:cNvSpPr>
          <p:nvPr/>
        </p:nvSpPr>
        <p:spPr bwMode="gray">
          <a:xfrm>
            <a:off x="0" y="-85725"/>
            <a:ext cx="9174163" cy="704850"/>
          </a:xfrm>
          <a:custGeom>
            <a:avLst/>
            <a:gdLst>
              <a:gd name="T0" fmla="*/ 0 w 5779"/>
              <a:gd name="T1" fmla="*/ 472 h 480"/>
              <a:gd name="T2" fmla="*/ 3261 w 5779"/>
              <a:gd name="T3" fmla="*/ 473 h 480"/>
              <a:gd name="T4" fmla="*/ 3437 w 5779"/>
              <a:gd name="T5" fmla="*/ 465 h 480"/>
              <a:gd name="T6" fmla="*/ 3763 w 5779"/>
              <a:gd name="T7" fmla="*/ 314 h 480"/>
              <a:gd name="T8" fmla="*/ 5779 w 5779"/>
              <a:gd name="T9" fmla="*/ 314 h 480"/>
              <a:gd name="T10" fmla="*/ 5777 w 5779"/>
              <a:gd name="T11" fmla="*/ 0 h 480"/>
              <a:gd name="T12" fmla="*/ 0 w 5779"/>
              <a:gd name="T13" fmla="*/ 1 h 480"/>
              <a:gd name="T14" fmla="*/ 0 w 5779"/>
              <a:gd name="T15" fmla="*/ 472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79" h="480">
                <a:moveTo>
                  <a:pt x="0" y="472"/>
                </a:moveTo>
                <a:lnTo>
                  <a:pt x="3261" y="473"/>
                </a:lnTo>
                <a:cubicBezTo>
                  <a:pt x="3402" y="473"/>
                  <a:pt x="3356" y="480"/>
                  <a:pt x="3437" y="465"/>
                </a:cubicBezTo>
                <a:lnTo>
                  <a:pt x="3763" y="314"/>
                </a:lnTo>
                <a:lnTo>
                  <a:pt x="5779" y="314"/>
                </a:lnTo>
                <a:lnTo>
                  <a:pt x="5777" y="0"/>
                </a:lnTo>
                <a:lnTo>
                  <a:pt x="0" y="1"/>
                </a:lnTo>
                <a:lnTo>
                  <a:pt x="0" y="472"/>
                </a:lnTo>
                <a:close/>
              </a:path>
            </a:pathLst>
          </a:cu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70" name="Freeform 46"/>
          <p:cNvSpPr>
            <a:spLocks/>
          </p:cNvSpPr>
          <p:nvPr/>
        </p:nvSpPr>
        <p:spPr bwMode="gray">
          <a:xfrm>
            <a:off x="-1588" y="1108075"/>
            <a:ext cx="9175751" cy="5749925"/>
          </a:xfrm>
          <a:custGeom>
            <a:avLst/>
            <a:gdLst>
              <a:gd name="T0" fmla="*/ 7 w 5780"/>
              <a:gd name="T1" fmla="*/ 3616 h 3622"/>
              <a:gd name="T2" fmla="*/ 5780 w 5780"/>
              <a:gd name="T3" fmla="*/ 3622 h 3622"/>
              <a:gd name="T4" fmla="*/ 5760 w 5780"/>
              <a:gd name="T5" fmla="*/ 0 h 3622"/>
              <a:gd name="T6" fmla="*/ 0 w 5780"/>
              <a:gd name="T7" fmla="*/ 0 h 3622"/>
              <a:gd name="T8" fmla="*/ 7 w 5780"/>
              <a:gd name="T9" fmla="*/ 3616 h 3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1600200"/>
            <a:ext cx="8437562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2940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ru-RU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629400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ru-RU"/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2940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A74BD76-DCBC-4E1C-BE70-E834A710ADA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97" name="Freeform 73"/>
          <p:cNvSpPr>
            <a:spLocks/>
          </p:cNvSpPr>
          <p:nvPr/>
        </p:nvSpPr>
        <p:spPr bwMode="gray">
          <a:xfrm>
            <a:off x="3175" y="685800"/>
            <a:ext cx="9131300" cy="685800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361950" y="773113"/>
            <a:ext cx="8401050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grpSp>
        <p:nvGrpSpPr>
          <p:cNvPr id="1098" name="Group 74"/>
          <p:cNvGrpSpPr>
            <a:grpSpLocks/>
          </p:cNvGrpSpPr>
          <p:nvPr/>
        </p:nvGrpSpPr>
        <p:grpSpPr bwMode="auto">
          <a:xfrm>
            <a:off x="6910388" y="457200"/>
            <a:ext cx="1922462" cy="576263"/>
            <a:chOff x="127" y="2886"/>
            <a:chExt cx="2074" cy="621"/>
          </a:xfrm>
        </p:grpSpPr>
        <p:sp>
          <p:nvSpPr>
            <p:cNvPr id="1099" name="AutoShape 75"/>
            <p:cNvSpPr>
              <a:spLocks noChangeArrowheads="1"/>
            </p:cNvSpPr>
            <p:nvPr/>
          </p:nvSpPr>
          <p:spPr bwMode="gray">
            <a:xfrm>
              <a:off x="127" y="2886"/>
              <a:ext cx="621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19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0" name="AutoShape 76"/>
            <p:cNvSpPr>
              <a:spLocks noChangeArrowheads="1"/>
            </p:cNvSpPr>
            <p:nvPr/>
          </p:nvSpPr>
          <p:spPr bwMode="gray">
            <a:xfrm>
              <a:off x="851" y="2886"/>
              <a:ext cx="621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20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1" name="AutoShape 77"/>
            <p:cNvSpPr>
              <a:spLocks noChangeArrowheads="1"/>
            </p:cNvSpPr>
            <p:nvPr/>
          </p:nvSpPr>
          <p:spPr bwMode="gray">
            <a:xfrm>
              <a:off x="1580" y="2886"/>
              <a:ext cx="621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21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 animBg="1"/>
      <p:bldP spid="1097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628800"/>
            <a:ext cx="6120680" cy="1700188"/>
          </a:xfrm>
        </p:spPr>
        <p:txBody>
          <a:bodyPr/>
          <a:lstStyle/>
          <a:p>
            <a:r>
              <a:rPr lang="ru-RU" altLang="ru-RU" sz="1400" dirty="0" smtClean="0">
                <a:solidFill>
                  <a:schemeClr val="tx2"/>
                </a:solidFill>
              </a:rPr>
              <a:t>ПРОЕКТ</a:t>
            </a:r>
            <a:r>
              <a:rPr lang="en-US" altLang="ru-RU" sz="4800" dirty="0"/>
              <a:t/>
            </a:r>
            <a:br>
              <a:rPr lang="en-US" altLang="ru-RU" sz="4800" dirty="0"/>
            </a:br>
            <a:r>
              <a:rPr lang="ru-RU" sz="1600" dirty="0"/>
              <a:t>«ДИСТАНЦИОННОЕ СОПРОВОЖДЕНИЕ ДЕЯТЕЛЬНОСТИ ШКОЛЬНОГО БИБЛИОТЕЧНОГО ИНФОРМАЦИОННОГО ЦЕНТРА НА ОСНОВЕ СЕТЕВОГО ВЗАИМОДЕЙСТВИЯ»</a:t>
            </a:r>
            <a:endParaRPr lang="en-US" altLang="ru-RU" sz="1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124200"/>
            <a:ext cx="4572000" cy="381000"/>
          </a:xfrm>
          <a:noFill/>
          <a:ln/>
        </p:spPr>
        <p:txBody>
          <a:bodyPr/>
          <a:lstStyle/>
          <a:p>
            <a:r>
              <a:rPr lang="en-US" altLang="ru-RU" dirty="0" smtClean="0"/>
              <a:t>lhttp</a:t>
            </a:r>
            <a:r>
              <a:rPr lang="en-US" altLang="ru-RU" dirty="0"/>
              <a:t>://</a:t>
            </a:r>
            <a:r>
              <a:rPr lang="en-US" altLang="ru-RU" dirty="0" smtClean="0"/>
              <a:t>sh2.edushd.ru</a:t>
            </a:r>
            <a:r>
              <a:rPr lang="en-US" altLang="ru-RU" dirty="0"/>
              <a:t>/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732240" y="764704"/>
            <a:ext cx="2376264" cy="433387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69900" indent="-469900" algn="r" eaLnBrk="1" hangingPunct="1">
              <a:lnSpc>
                <a:spcPts val="15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1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31187" cy="15621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>
                <a:solidFill>
                  <a:schemeClr val="tx1"/>
                </a:solidFill>
              </a:rPr>
              <a:t>Д</a:t>
            </a:r>
            <a:r>
              <a:rPr lang="ru-RU" altLang="ru-RU" dirty="0" smtClean="0">
                <a:solidFill>
                  <a:schemeClr val="tx1"/>
                </a:solidFill>
              </a:rPr>
              <a:t>рево информационной культуры</a:t>
            </a:r>
          </a:p>
        </p:txBody>
      </p:sp>
      <p:grpSp>
        <p:nvGrpSpPr>
          <p:cNvPr id="214019" name="Group 3"/>
          <p:cNvGrpSpPr>
            <a:grpSpLocks noChangeAspect="1"/>
          </p:cNvGrpSpPr>
          <p:nvPr/>
        </p:nvGrpSpPr>
        <p:grpSpPr bwMode="auto">
          <a:xfrm>
            <a:off x="251521" y="1556792"/>
            <a:ext cx="8712968" cy="5112568"/>
            <a:chOff x="287" y="1269"/>
            <a:chExt cx="5185" cy="2589"/>
          </a:xfrm>
        </p:grpSpPr>
        <p:pic>
          <p:nvPicPr>
            <p:cNvPr id="47108" name="Picture 4" descr="дерево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1269"/>
              <a:ext cx="5185" cy="2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4021" name="Rectangle 5"/>
            <p:cNvSpPr>
              <a:spLocks noChangeAspect="1" noChangeArrowheads="1"/>
            </p:cNvSpPr>
            <p:nvPr/>
          </p:nvSpPr>
          <p:spPr bwMode="auto">
            <a:xfrm>
              <a:off x="419" y="2396"/>
              <a:ext cx="1440" cy="125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lnSpc>
                  <a:spcPct val="75000"/>
                </a:lnSpc>
                <a:defRPr/>
              </a:pP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Умение вести информационный поиск</a:t>
              </a:r>
            </a:p>
          </p:txBody>
        </p:sp>
        <p:sp>
          <p:nvSpPr>
            <p:cNvPr id="214022" name="Rectangle 6"/>
            <p:cNvSpPr>
              <a:spLocks noChangeAspect="1" noChangeArrowheads="1"/>
            </p:cNvSpPr>
            <p:nvPr/>
          </p:nvSpPr>
          <p:spPr bwMode="auto">
            <a:xfrm>
              <a:off x="861" y="2595"/>
              <a:ext cx="1440" cy="125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lnSpc>
                  <a:spcPct val="75000"/>
                </a:lnSpc>
                <a:defRPr/>
              </a:pP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Знание информационных ресурсов</a:t>
              </a:r>
            </a:p>
          </p:txBody>
        </p:sp>
        <p:sp>
          <p:nvSpPr>
            <p:cNvPr id="214023" name="Rectangle 7"/>
            <p:cNvSpPr>
              <a:spLocks noChangeAspect="1" noChangeArrowheads="1"/>
            </p:cNvSpPr>
            <p:nvPr/>
          </p:nvSpPr>
          <p:spPr bwMode="auto">
            <a:xfrm>
              <a:off x="408" y="2808"/>
              <a:ext cx="1440" cy="136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lnSpc>
                  <a:spcPct val="75000"/>
                </a:lnSpc>
                <a:defRPr/>
              </a:pP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Знания и умения по обработке</a:t>
              </a:r>
              <a:b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</a:b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информации</a:t>
              </a:r>
            </a:p>
          </p:txBody>
        </p:sp>
        <p:sp>
          <p:nvSpPr>
            <p:cNvPr id="214024" name="Rectangle 8"/>
            <p:cNvSpPr>
              <a:spLocks noChangeAspect="1" noChangeArrowheads="1"/>
            </p:cNvSpPr>
            <p:nvPr/>
          </p:nvSpPr>
          <p:spPr bwMode="auto">
            <a:xfrm>
              <a:off x="782" y="3040"/>
              <a:ext cx="1440" cy="136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lnSpc>
                  <a:spcPct val="75000"/>
                </a:lnSpc>
                <a:defRPr/>
              </a:pP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Знание возможностей библиотеки</a:t>
              </a:r>
              <a:b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</a:b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и умение их использовать</a:t>
              </a:r>
            </a:p>
          </p:txBody>
        </p:sp>
        <p:sp>
          <p:nvSpPr>
            <p:cNvPr id="214025" name="Rectangle 9"/>
            <p:cNvSpPr>
              <a:spLocks noChangeAspect="1" noChangeArrowheads="1"/>
            </p:cNvSpPr>
            <p:nvPr/>
          </p:nvSpPr>
          <p:spPr bwMode="auto">
            <a:xfrm>
              <a:off x="714" y="3284"/>
              <a:ext cx="1824" cy="136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lnSpc>
                  <a:spcPct val="75000"/>
                </a:lnSpc>
                <a:defRPr/>
              </a:pP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Умение критически мыслить, понимать, оценивать</a:t>
              </a:r>
              <a:b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</a:b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и творчески использовать информацию</a:t>
              </a:r>
            </a:p>
          </p:txBody>
        </p:sp>
        <p:sp>
          <p:nvSpPr>
            <p:cNvPr id="214026" name="Rectangle 10"/>
            <p:cNvSpPr>
              <a:spLocks noChangeAspect="1" noChangeArrowheads="1"/>
            </p:cNvSpPr>
            <p:nvPr/>
          </p:nvSpPr>
          <p:spPr bwMode="auto">
            <a:xfrm>
              <a:off x="548" y="2171"/>
              <a:ext cx="1587" cy="136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lnSpc>
                  <a:spcPct val="75000"/>
                </a:lnSpc>
                <a:defRPr/>
              </a:pP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Умение формулировать свои</a:t>
              </a:r>
              <a:b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</a:b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информационные потребности и запросы</a:t>
              </a:r>
            </a:p>
          </p:txBody>
        </p:sp>
        <p:sp>
          <p:nvSpPr>
            <p:cNvPr id="214027" name="Rectangle 11"/>
            <p:cNvSpPr>
              <a:spLocks noChangeAspect="1" noChangeArrowheads="1"/>
            </p:cNvSpPr>
            <p:nvPr/>
          </p:nvSpPr>
          <p:spPr bwMode="auto">
            <a:xfrm>
              <a:off x="1242" y="1618"/>
              <a:ext cx="1519" cy="127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lnSpc>
                  <a:spcPct val="75000"/>
                </a:lnSpc>
                <a:defRPr/>
              </a:pP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ИНФОРМАЦИОННАЯ</a:t>
              </a:r>
              <a:b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</a:b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ГРАМОТНОСТЬ</a:t>
              </a:r>
            </a:p>
          </p:txBody>
        </p:sp>
        <p:sp>
          <p:nvSpPr>
            <p:cNvPr id="214028" name="Rectangle 12"/>
            <p:cNvSpPr>
              <a:spLocks noChangeAspect="1" noChangeArrowheads="1"/>
            </p:cNvSpPr>
            <p:nvPr/>
          </p:nvSpPr>
          <p:spPr bwMode="auto">
            <a:xfrm>
              <a:off x="3321" y="1625"/>
              <a:ext cx="1020" cy="127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lnSpc>
                  <a:spcPct val="75000"/>
                </a:lnSpc>
                <a:defRPr/>
              </a:pP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ГРАМОТНОСТЬ</a:t>
              </a:r>
              <a:b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</a:b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В ОБЛАСТИ ИКТ</a:t>
              </a:r>
            </a:p>
          </p:txBody>
        </p:sp>
        <p:sp>
          <p:nvSpPr>
            <p:cNvPr id="214029" name="Rectangle 13"/>
            <p:cNvSpPr>
              <a:spLocks noChangeAspect="1" noChangeArrowheads="1"/>
            </p:cNvSpPr>
            <p:nvPr/>
          </p:nvSpPr>
          <p:spPr bwMode="auto">
            <a:xfrm>
              <a:off x="3696" y="2194"/>
              <a:ext cx="1360" cy="125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lnSpc>
                  <a:spcPct val="75000"/>
                </a:lnSpc>
                <a:defRPr/>
              </a:pP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Знание цифровых технологий</a:t>
              </a:r>
            </a:p>
          </p:txBody>
        </p:sp>
        <p:sp>
          <p:nvSpPr>
            <p:cNvPr id="214030" name="Rectangle 14"/>
            <p:cNvSpPr>
              <a:spLocks noChangeAspect="1" noChangeArrowheads="1"/>
            </p:cNvSpPr>
            <p:nvPr/>
          </p:nvSpPr>
          <p:spPr bwMode="auto">
            <a:xfrm>
              <a:off x="3968" y="2509"/>
              <a:ext cx="1360" cy="125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lnSpc>
                  <a:spcPct val="75000"/>
                </a:lnSpc>
                <a:defRPr/>
              </a:pP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Умение использовать средства связи</a:t>
              </a:r>
            </a:p>
          </p:txBody>
        </p:sp>
        <p:sp>
          <p:nvSpPr>
            <p:cNvPr id="214031" name="Rectangle 15"/>
            <p:cNvSpPr>
              <a:spLocks noChangeAspect="1" noChangeArrowheads="1"/>
            </p:cNvSpPr>
            <p:nvPr/>
          </p:nvSpPr>
          <p:spPr bwMode="auto">
            <a:xfrm>
              <a:off x="3547" y="3049"/>
              <a:ext cx="1360" cy="125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lnSpc>
                  <a:spcPct val="75000"/>
                </a:lnSpc>
                <a:defRPr/>
              </a:pP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Умение использовать информацию</a:t>
              </a:r>
            </a:p>
          </p:txBody>
        </p:sp>
        <p:sp>
          <p:nvSpPr>
            <p:cNvPr id="214032" name="Rectangle 16"/>
            <p:cNvSpPr>
              <a:spLocks noChangeAspect="1" noChangeArrowheads="1"/>
            </p:cNvSpPr>
            <p:nvPr/>
          </p:nvSpPr>
          <p:spPr bwMode="auto">
            <a:xfrm>
              <a:off x="3696" y="2743"/>
              <a:ext cx="1360" cy="136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lnSpc>
                  <a:spcPct val="75000"/>
                </a:lnSpc>
                <a:defRPr/>
              </a:pP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Умение пользоваться</a:t>
              </a:r>
              <a:b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</a:br>
              <a:r>
                <a:rPr lang="ru-RU" altLang="ru-RU" sz="1100" b="1">
                  <a:solidFill>
                    <a:srgbClr val="1E377C"/>
                  </a:solidFill>
                  <a:latin typeface="Garamond" panose="02020404030301010803" pitchFamily="18" charset="0"/>
                </a:rPr>
                <a:t>компьютерными сетями</a:t>
              </a:r>
            </a:p>
          </p:txBody>
        </p:sp>
        <p:sp>
          <p:nvSpPr>
            <p:cNvPr id="214033" name="Rectangle 17"/>
            <p:cNvSpPr>
              <a:spLocks noChangeAspect="1" noChangeArrowheads="1"/>
            </p:cNvSpPr>
            <p:nvPr/>
          </p:nvSpPr>
          <p:spPr bwMode="auto">
            <a:xfrm rot="20700000">
              <a:off x="3079" y="2369"/>
              <a:ext cx="181" cy="1391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1" hangingPunct="1">
                <a:lnSpc>
                  <a:spcPct val="75000"/>
                </a:lnSpc>
                <a:defRPr/>
              </a:pPr>
              <a:endParaRPr lang="ru-RU" altLang="ru-RU" sz="1100" b="1">
                <a:solidFill>
                  <a:srgbClr val="1E377C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14034" name="Rectangle 18"/>
            <p:cNvSpPr>
              <a:spLocks noChangeAspect="1" noChangeArrowheads="1"/>
            </p:cNvSpPr>
            <p:nvPr/>
          </p:nvSpPr>
          <p:spPr bwMode="auto">
            <a:xfrm rot="-17740302">
              <a:off x="2292" y="2891"/>
              <a:ext cx="1655" cy="192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altLang="ru-RU" sz="1100" b="1">
                  <a:latin typeface="Garamond" panose="02020404030301010803" pitchFamily="18" charset="0"/>
                </a:rPr>
                <a:t>ИНФОРМАЦИОННОЕ МИРОВОЗЗРЕНИЕ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6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855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литературы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052736"/>
            <a:ext cx="81369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Актуальные проблемы культурной политики современной России: [сб. ст.] / ред.-сост. Б.Ю.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Сорочкин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– М.: ООО "ЛЕНАНД", 2008. – 256 с. – 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надзаг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.: РАН. Федерал. агентство по культуре и кинематографии. Гос. ин-т искусствознания. –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Библиогр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в примеч. в конце ст. – В Прил.: Законы РФ.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Библиотека и чтение в ситуации культурных изменений: [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Сб.ст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.] / ред. В.Д. Стельмах; сост. В.Д. Стельмах. – Вологда: [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б.и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.], 1998. – 297 с. – 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надзаг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.: Рос. гос. б-ка; Вологодская обл.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универс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науч. б-ка им.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И.В.Бабушкина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–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Библиогр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в конце статей.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Вечные спутники: Сов. писатели о книгах, чтении, библиофильстве / сост., вступ. ст. и примеч. А.В. Блюм. – М.: Книга, 1983 . – 222 с.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Гецов, Г.Г. Работа с книгой: рациональные приемы / Г.Г. Гецов. – Минск: Полымя, 1989 . – 176 с. – (Твоя домашняя библиотека).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Год литературы в России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novichokprosto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biblioblog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blogspot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co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il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›. 2014/11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…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 err="1">
                <a:latin typeface="Arial" pitchFamily="34" charset="0"/>
                <a:cs typeface="Arial" pitchFamily="34" charset="0"/>
              </a:rPr>
              <a:t>Димнет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Э. Искусство думать: пер. с англ. / Эрнест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Димнет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– Балашиха,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Моск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обл.: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Астрель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1996. – 496 с.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Дубин Б.В., Зоркая Н.А. Чтение в России – 2008. Тенденции и проблемы / Б.В. Дубин, Н.А. Зоркая; ред.: Е.И. Кузьмин, А.В.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Паршакова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. – М.: Межрегиональный центр библиотечного сотрудничества: Левада-Центр, 2008. – 80 с. – ISBN 978-5-91515-023-1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 err="1">
                <a:latin typeface="Arial" pitchFamily="34" charset="0"/>
                <a:cs typeface="Arial" pitchFamily="34" charset="0"/>
              </a:rPr>
              <a:t>Дудова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Л.В. Формирование круга чтения современного школьника: методические рекомендации и материалы / Л. В.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Дудова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Н. Е. Кутейникова. – Москва: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Шк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кн., 2008. – 88 с.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52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628800"/>
            <a:ext cx="6120680" cy="1700188"/>
          </a:xfrm>
        </p:spPr>
        <p:txBody>
          <a:bodyPr/>
          <a:lstStyle/>
          <a:p>
            <a:r>
              <a:rPr lang="ru-RU" altLang="ru-RU" sz="1400" dirty="0" smtClean="0">
                <a:solidFill>
                  <a:schemeClr val="tx2"/>
                </a:solidFill>
              </a:rPr>
              <a:t>ПРОЕКТ</a:t>
            </a:r>
            <a:r>
              <a:rPr lang="en-US" altLang="ru-RU" sz="4800" dirty="0"/>
              <a:t/>
            </a:r>
            <a:br>
              <a:rPr lang="en-US" altLang="ru-RU" sz="4800" dirty="0"/>
            </a:br>
            <a:r>
              <a:rPr lang="ru-RU" sz="1600" dirty="0"/>
              <a:t>«ДИСТАНЦИОННОЕ СОПРОВОЖДЕНИЕ ДЕЯТЕЛЬНОСТИ ШКОЛЬНОГО БИБЛИОТЕЧНОГО ИНФОРМАЦИОННОГО ЦЕНТРА НА ОСНОВЕ СЕТЕВОГО ВЗАИМОДЕЙСТВИЯ»</a:t>
            </a:r>
            <a:endParaRPr lang="en-US" altLang="ru-RU" sz="1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124200"/>
            <a:ext cx="4572000" cy="381000"/>
          </a:xfrm>
          <a:noFill/>
          <a:ln/>
        </p:spPr>
        <p:txBody>
          <a:bodyPr/>
          <a:lstStyle/>
          <a:p>
            <a:r>
              <a:rPr lang="en-US" altLang="ru-RU" dirty="0" smtClean="0"/>
              <a:t>lhttp</a:t>
            </a:r>
            <a:r>
              <a:rPr lang="en-US" altLang="ru-RU" dirty="0"/>
              <a:t>://</a:t>
            </a:r>
            <a:r>
              <a:rPr lang="en-US" altLang="ru-RU" dirty="0" smtClean="0"/>
              <a:t>sh2.edushd.ru</a:t>
            </a:r>
            <a:r>
              <a:rPr lang="en-US" altLang="ru-RU" dirty="0"/>
              <a:t>/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732240" y="764704"/>
            <a:ext cx="2376264" cy="433387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69900" indent="-469900" algn="r" eaLnBrk="1" hangingPunct="1">
              <a:lnSpc>
                <a:spcPts val="15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1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79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Аналитико-прогностическое обоснование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3"/>
            <a:ext cx="4032448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опросе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приняли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237 обучающийся школы. Возраст участников анкетирования от 13 до16 лет (7-8 класс).   </a:t>
            </a:r>
            <a:endParaRPr lang="ru-RU" sz="14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5076056" y="1556792"/>
          <a:ext cx="40679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5076056" y="3974292"/>
          <a:ext cx="4039591" cy="276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1297" y="4156243"/>
            <a:ext cx="4004759" cy="20090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95250" algn="just"/>
            <a:r>
              <a:rPr lang="ru-RU" sz="14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  <a:r>
              <a:rPr lang="ru-RU" sz="1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аже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если снижение интереса к чтению, к книгам является общемировой тенденцией, мы не вправе с этим смириться.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несём ответственность перед всей цивилизацией за сохранение русской литературы, за её сбережение, её колоссальный гуманистический потенциал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2564904"/>
            <a:ext cx="4032448" cy="8172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177800" algn="just"/>
            <a:r>
              <a:rPr lang="ru-RU" sz="1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большинство опрошенных (89%) читают менее получаса в день, 30% опрошенных читают только учебники.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663788" y="3382149"/>
            <a:ext cx="792088" cy="83893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04504"/>
            <a:ext cx="8229600" cy="927100"/>
          </a:xfrm>
        </p:spPr>
        <p:txBody>
          <a:bodyPr/>
          <a:lstStyle/>
          <a:p>
            <a:r>
              <a:rPr lang="ru-RU" altLang="ru-RU" dirty="0"/>
              <a:t>И</a:t>
            </a:r>
            <a:r>
              <a:rPr lang="ru-RU" altLang="ru-RU" dirty="0" smtClean="0"/>
              <a:t>з исследований</a:t>
            </a:r>
            <a:endParaRPr lang="en-US" altLang="ru-RU" dirty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black">
          <a:xfrm>
            <a:off x="4776788" y="1628800"/>
            <a:ext cx="35083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ru-RU" altLang="ru-RU" sz="2000" b="1" dirty="0" smtClean="0">
                <a:solidFill>
                  <a:srgbClr val="B10303"/>
                </a:solidFill>
              </a:rPr>
              <a:t>Причины</a:t>
            </a:r>
            <a:endParaRPr lang="en-US" altLang="ru-RU" sz="2000" b="1" dirty="0">
              <a:solidFill>
                <a:srgbClr val="B10303"/>
              </a:solidFill>
            </a:endParaRP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 flipH="1">
            <a:off x="4627563" y="1845543"/>
            <a:ext cx="4762" cy="3095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08" name="AutoShape 16"/>
          <p:cNvSpPr>
            <a:spLocks noChangeArrowheads="1"/>
          </p:cNvSpPr>
          <p:nvPr/>
        </p:nvSpPr>
        <p:spPr bwMode="gray">
          <a:xfrm>
            <a:off x="4716012" y="2165086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gray">
          <a:xfrm>
            <a:off x="4711026" y="3033956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gray">
          <a:xfrm>
            <a:off x="4736207" y="3829422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11" name="AutoShape 19"/>
          <p:cNvSpPr>
            <a:spLocks noChangeArrowheads="1"/>
          </p:cNvSpPr>
          <p:nvPr/>
        </p:nvSpPr>
        <p:spPr bwMode="invGray">
          <a:xfrm>
            <a:off x="4760700" y="4499958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gray">
          <a:xfrm>
            <a:off x="4963667" y="2060848"/>
            <a:ext cx="40728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rgbClr val="1C1C1C"/>
                </a:solidFill>
              </a:rPr>
              <a:t>Отсутствие развивающей информационно-образовательной среды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gray">
          <a:xfrm>
            <a:off x="4958676" y="2852936"/>
            <a:ext cx="40318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rgbClr val="1C1C1C"/>
                </a:solidFill>
              </a:rPr>
              <a:t>Отсутствие или низкое качество обучения информационной грамотности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gray">
          <a:xfrm>
            <a:off x="4962293" y="3626903"/>
            <a:ext cx="40800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rgbClr val="1C1C1C"/>
                </a:solidFill>
              </a:rPr>
              <a:t>Интеллектуальная пассивность потребителей информации (пользователей)</a:t>
            </a: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gray">
          <a:xfrm>
            <a:off x="4983857" y="4437112"/>
            <a:ext cx="40526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rgbClr val="1C1C1C"/>
                </a:solidFill>
              </a:rPr>
              <a:t>Снижение интереса к книге и чтению</a:t>
            </a:r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 rot="16200000" flipH="1">
            <a:off x="6446044" y="285230"/>
            <a:ext cx="6350" cy="3557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gray">
          <a:xfrm>
            <a:off x="1747831" y="5361288"/>
            <a:ext cx="6512433" cy="49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000" dirty="0">
                <a:solidFill>
                  <a:srgbClr val="B10303"/>
                </a:solidFill>
                <a:latin typeface="Arial" panose="020B0604020202020204" pitchFamily="34" charset="0"/>
                <a:ea typeface="+mn-ea"/>
                <a:cs typeface="+mn-cs"/>
              </a:rPr>
              <a:t>Н</a:t>
            </a:r>
            <a:r>
              <a:rPr lang="ru-RU" altLang="ru-RU" sz="2000" dirty="0" smtClean="0">
                <a:solidFill>
                  <a:srgbClr val="B10303"/>
                </a:solidFill>
                <a:latin typeface="Arial" panose="020B0604020202020204" pitchFamily="34" charset="0"/>
                <a:ea typeface="+mn-ea"/>
                <a:cs typeface="+mn-cs"/>
              </a:rPr>
              <a:t>егативные аспекты «экранной культуры»</a:t>
            </a:r>
            <a:endParaRPr lang="ru-RU" altLang="ru-RU" sz="2000" dirty="0">
              <a:solidFill>
                <a:srgbClr val="B1030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847441" y="5783625"/>
            <a:ext cx="5858694" cy="936104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>
                <a:solidFill>
                  <a:srgbClr val="1C1C1C"/>
                </a:solidFill>
                <a:latin typeface="Arial" panose="020B0604020202020204" pitchFamily="34" charset="0"/>
              </a:rPr>
              <a:t>Поиск по контексту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>
                <a:solidFill>
                  <a:srgbClr val="1C1C1C"/>
                </a:solidFill>
                <a:latin typeface="Arial" panose="020B0604020202020204" pitchFamily="34" charset="0"/>
              </a:rPr>
              <a:t>Прочтение «по диагонали»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>
                <a:solidFill>
                  <a:srgbClr val="1C1C1C"/>
                </a:solidFill>
                <a:latin typeface="Arial" panose="020B0604020202020204" pitchFamily="34" charset="0"/>
              </a:rPr>
              <a:t>Утрата культуры чтения и восприятия текста</a:t>
            </a: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gray">
          <a:xfrm>
            <a:off x="110529" y="1845543"/>
            <a:ext cx="4478933" cy="863377"/>
          </a:xfrm>
          <a:prstGeom prst="roundRect">
            <a:avLst>
              <a:gd name="adj" fmla="val 11505"/>
            </a:avLst>
          </a:prstGeom>
          <a:solidFill>
            <a:srgbClr val="B9F0FD"/>
          </a:solidFill>
          <a:ln/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dirty="0">
                <a:solidFill>
                  <a:srgbClr val="1C1C1C"/>
                </a:solidFill>
                <a:latin typeface="Arial" panose="020B0604020202020204" pitchFamily="34" charset="0"/>
              </a:rPr>
              <a:t>Выпускники школ не владеют </a:t>
            </a:r>
            <a:endParaRPr lang="ru-RU" altLang="ru-RU" sz="1600" dirty="0" smtClean="0">
              <a:solidFill>
                <a:srgbClr val="1C1C1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dirty="0" smtClean="0">
                <a:solidFill>
                  <a:srgbClr val="1C1C1C"/>
                </a:solidFill>
                <a:latin typeface="Arial" panose="020B0604020202020204" pitchFamily="34" charset="0"/>
              </a:rPr>
              <a:t>навыками </a:t>
            </a:r>
            <a:r>
              <a:rPr lang="ru-RU" altLang="ru-RU" sz="1600" dirty="0">
                <a:solidFill>
                  <a:srgbClr val="1C1C1C"/>
                </a:solidFill>
                <a:latin typeface="Arial" panose="020B0604020202020204" pitchFamily="34" charset="0"/>
              </a:rPr>
              <a:t>пользования </a:t>
            </a:r>
            <a:endParaRPr lang="ru-RU" altLang="ru-RU" sz="1600" dirty="0" smtClean="0">
              <a:solidFill>
                <a:srgbClr val="1C1C1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dirty="0" smtClean="0">
                <a:solidFill>
                  <a:srgbClr val="1C1C1C"/>
                </a:solidFill>
                <a:latin typeface="Arial" panose="020B0604020202020204" pitchFamily="34" charset="0"/>
              </a:rPr>
              <a:t>библиотечными </a:t>
            </a:r>
            <a:r>
              <a:rPr lang="ru-RU" altLang="ru-RU" sz="1600" dirty="0">
                <a:solidFill>
                  <a:srgbClr val="1C1C1C"/>
                </a:solidFill>
                <a:latin typeface="Arial" panose="020B0604020202020204" pitchFamily="34" charset="0"/>
              </a:rPr>
              <a:t>каталогами, </a:t>
            </a:r>
            <a:endParaRPr lang="ru-RU" altLang="ru-RU" sz="1600" dirty="0" smtClean="0">
              <a:solidFill>
                <a:srgbClr val="1C1C1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dirty="0" smtClean="0">
                <a:solidFill>
                  <a:srgbClr val="1C1C1C"/>
                </a:solidFill>
                <a:latin typeface="Arial" panose="020B0604020202020204" pitchFamily="34" charset="0"/>
              </a:rPr>
              <a:t>не </a:t>
            </a:r>
            <a:r>
              <a:rPr lang="ru-RU" altLang="ru-RU" sz="1600" dirty="0">
                <a:solidFill>
                  <a:srgbClr val="1C1C1C"/>
                </a:solidFill>
                <a:latin typeface="Arial" panose="020B0604020202020204" pitchFamily="34" charset="0"/>
              </a:rPr>
              <a:t>умеют оформить результаты поиска 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gray">
          <a:xfrm>
            <a:off x="106786" y="2737822"/>
            <a:ext cx="4478933" cy="927112"/>
          </a:xfrm>
          <a:prstGeom prst="roundRect">
            <a:avLst>
              <a:gd name="adj" fmla="val 11505"/>
            </a:avLst>
          </a:prstGeom>
          <a:solidFill>
            <a:srgbClr val="DCFFB9"/>
          </a:solidFill>
          <a:ln/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dirty="0">
                <a:solidFill>
                  <a:srgbClr val="1C1C1C"/>
                </a:solidFill>
                <a:latin typeface="Arial" panose="020B0604020202020204" pitchFamily="34" charset="0"/>
              </a:rPr>
              <a:t>50% школьников при поиске обращаются </a:t>
            </a:r>
            <a:endParaRPr lang="ru-RU" altLang="ru-RU" sz="1600" dirty="0" smtClean="0">
              <a:solidFill>
                <a:srgbClr val="1C1C1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dirty="0" smtClean="0">
                <a:solidFill>
                  <a:srgbClr val="1C1C1C"/>
                </a:solidFill>
                <a:latin typeface="Arial" panose="020B0604020202020204" pitchFamily="34" charset="0"/>
              </a:rPr>
              <a:t>к </a:t>
            </a:r>
            <a:r>
              <a:rPr lang="ru-RU" altLang="ru-RU" sz="1600" dirty="0">
                <a:solidFill>
                  <a:srgbClr val="1C1C1C"/>
                </a:solidFill>
                <a:latin typeface="Arial" panose="020B0604020202020204" pitchFamily="34" charset="0"/>
              </a:rPr>
              <a:t>карточному каталогу</a:t>
            </a:r>
            <a:r>
              <a:rPr lang="ru-RU" altLang="ru-RU" sz="1600" dirty="0" smtClean="0">
                <a:solidFill>
                  <a:srgbClr val="1C1C1C"/>
                </a:solidFill>
                <a:latin typeface="Arial" panose="020B0604020202020204" pitchFamily="34" charset="0"/>
              </a:rPr>
              <a:t>, игнорируя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dirty="0" smtClean="0">
                <a:solidFill>
                  <a:srgbClr val="1C1C1C"/>
                </a:solidFill>
                <a:latin typeface="Arial" panose="020B0604020202020204" pitchFamily="34" charset="0"/>
              </a:rPr>
              <a:t>электронный (</a:t>
            </a:r>
            <a:r>
              <a:rPr lang="ru-RU" altLang="ru-RU" sz="1600" dirty="0">
                <a:solidFill>
                  <a:srgbClr val="1C1C1C"/>
                </a:solidFill>
                <a:latin typeface="Arial" panose="020B0604020202020204" pitchFamily="34" charset="0"/>
              </a:rPr>
              <a:t>хотя 70% знают </a:t>
            </a:r>
            <a:r>
              <a:rPr lang="ru-RU" altLang="ru-RU" sz="1600" dirty="0" smtClean="0">
                <a:solidFill>
                  <a:srgbClr val="1C1C1C"/>
                </a:solidFill>
                <a:latin typeface="Arial" panose="020B0604020202020204" pitchFamily="34" charset="0"/>
              </a:rPr>
              <a:t>о </a:t>
            </a:r>
            <a:r>
              <a:rPr lang="ru-RU" altLang="ru-RU" sz="1600" dirty="0">
                <a:solidFill>
                  <a:srgbClr val="1C1C1C"/>
                </a:solidFill>
                <a:latin typeface="Arial" panose="020B0604020202020204" pitchFamily="34" charset="0"/>
              </a:rPr>
              <a:t>его </a:t>
            </a:r>
            <a:endParaRPr lang="ru-RU" altLang="ru-RU" sz="1600" dirty="0" smtClean="0">
              <a:solidFill>
                <a:srgbClr val="1C1C1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dirty="0" smtClean="0">
                <a:solidFill>
                  <a:srgbClr val="1C1C1C"/>
                </a:solidFill>
                <a:latin typeface="Arial" panose="020B0604020202020204" pitchFamily="34" charset="0"/>
              </a:rPr>
              <a:t>наличии</a:t>
            </a:r>
            <a:r>
              <a:rPr lang="ru-RU" altLang="ru-RU" sz="1600" dirty="0">
                <a:solidFill>
                  <a:srgbClr val="1C1C1C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gray">
          <a:xfrm>
            <a:off x="91603" y="3717032"/>
            <a:ext cx="4478933" cy="835194"/>
          </a:xfrm>
          <a:prstGeom prst="roundRect">
            <a:avLst>
              <a:gd name="adj" fmla="val 11505"/>
            </a:avLst>
          </a:prstGeom>
          <a:solidFill>
            <a:srgbClr val="FFD5B9"/>
          </a:solidFill>
          <a:ln/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dirty="0">
                <a:solidFill>
                  <a:srgbClr val="1C1C1C"/>
                </a:solidFill>
                <a:latin typeface="Arial" panose="020B0604020202020204" pitchFamily="34" charset="0"/>
              </a:rPr>
              <a:t>Школьники и педагоги при </a:t>
            </a:r>
            <a:r>
              <a:rPr lang="ru-RU" altLang="ru-RU" sz="1600" dirty="0" smtClean="0">
                <a:solidFill>
                  <a:srgbClr val="1C1C1C"/>
                </a:solidFill>
                <a:latin typeface="Arial" panose="020B0604020202020204" pitchFamily="34" charset="0"/>
              </a:rPr>
              <a:t>поиске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dirty="0" smtClean="0">
                <a:solidFill>
                  <a:srgbClr val="1C1C1C"/>
                </a:solidFill>
                <a:latin typeface="Arial" panose="020B0604020202020204" pitchFamily="34" charset="0"/>
              </a:rPr>
              <a:t>информации не </a:t>
            </a:r>
            <a:r>
              <a:rPr lang="ru-RU" altLang="ru-RU" sz="1600" dirty="0">
                <a:solidFill>
                  <a:srgbClr val="1C1C1C"/>
                </a:solidFill>
                <a:latin typeface="Arial" panose="020B0604020202020204" pitchFamily="34" charset="0"/>
              </a:rPr>
              <a:t>стремятся </a:t>
            </a:r>
            <a:endParaRPr lang="ru-RU" altLang="ru-RU" sz="1600" dirty="0" smtClean="0">
              <a:solidFill>
                <a:srgbClr val="1C1C1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dirty="0" smtClean="0">
                <a:solidFill>
                  <a:srgbClr val="1C1C1C"/>
                </a:solidFill>
                <a:latin typeface="Arial" panose="020B0604020202020204" pitchFamily="34" charset="0"/>
              </a:rPr>
              <a:t>«</a:t>
            </a:r>
            <a:r>
              <a:rPr lang="ru-RU" altLang="ru-RU" sz="1600" dirty="0">
                <a:solidFill>
                  <a:srgbClr val="1C1C1C"/>
                </a:solidFill>
                <a:latin typeface="Arial" panose="020B0604020202020204" pitchFamily="34" charset="0"/>
              </a:rPr>
              <a:t>выходить» за пределы </a:t>
            </a:r>
            <a:r>
              <a:rPr lang="ru-RU" altLang="ru-RU" sz="1600" dirty="0" smtClean="0">
                <a:solidFill>
                  <a:srgbClr val="1C1C1C"/>
                </a:solidFill>
                <a:latin typeface="Arial" panose="020B0604020202020204" pitchFamily="34" charset="0"/>
              </a:rPr>
              <a:t>своей </a:t>
            </a:r>
            <a:r>
              <a:rPr lang="ru-RU" altLang="ru-RU" sz="1600" dirty="0">
                <a:solidFill>
                  <a:srgbClr val="1C1C1C"/>
                </a:solidFill>
                <a:latin typeface="Arial" panose="020B0604020202020204" pitchFamily="34" charset="0"/>
              </a:rPr>
              <a:t>библиотеки </a:t>
            </a: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gray">
          <a:xfrm>
            <a:off x="90204" y="4581128"/>
            <a:ext cx="4478933" cy="780160"/>
          </a:xfrm>
          <a:prstGeom prst="roundRect">
            <a:avLst>
              <a:gd name="adj" fmla="val 11505"/>
            </a:avLst>
          </a:prstGeom>
          <a:solidFill>
            <a:schemeClr val="accent1">
              <a:lumMod val="20000"/>
              <a:lumOff val="80000"/>
            </a:schemeClr>
          </a:solidFill>
          <a:ln/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dirty="0">
                <a:solidFill>
                  <a:srgbClr val="1C1C1C"/>
                </a:solidFill>
                <a:latin typeface="Arial" panose="020B0604020202020204" pitchFamily="34" charset="0"/>
              </a:rPr>
              <a:t>Только 15% педагогов  рекомендует </a:t>
            </a:r>
            <a:endParaRPr lang="ru-RU" altLang="ru-RU" sz="1600" dirty="0" smtClean="0">
              <a:solidFill>
                <a:srgbClr val="1C1C1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dirty="0" smtClean="0">
                <a:solidFill>
                  <a:srgbClr val="1C1C1C"/>
                </a:solidFill>
                <a:latin typeface="Arial" panose="020B0604020202020204" pitchFamily="34" charset="0"/>
              </a:rPr>
              <a:t>своим </a:t>
            </a:r>
            <a:r>
              <a:rPr lang="ru-RU" altLang="ru-RU" sz="1600" dirty="0">
                <a:solidFill>
                  <a:srgbClr val="1C1C1C"/>
                </a:solidFill>
                <a:latin typeface="Arial" panose="020B0604020202020204" pitchFamily="34" charset="0"/>
              </a:rPr>
              <a:t>обучающимся </a:t>
            </a:r>
            <a:endParaRPr lang="ru-RU" altLang="ru-RU" sz="1600" dirty="0" smtClean="0">
              <a:solidFill>
                <a:srgbClr val="1C1C1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dirty="0" smtClean="0">
                <a:solidFill>
                  <a:srgbClr val="1C1C1C"/>
                </a:solidFill>
                <a:latin typeface="Arial" panose="020B0604020202020204" pitchFamily="34" charset="0"/>
              </a:rPr>
              <a:t>Интернет-ресурсы</a:t>
            </a:r>
            <a:r>
              <a:rPr lang="en-US" altLang="ru-RU" sz="1600" dirty="0" smtClean="0">
                <a:solidFill>
                  <a:srgbClr val="1C1C1C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rgbClr val="1C1C1C"/>
                </a:solidFill>
                <a:latin typeface="Arial" panose="020B0604020202020204" pitchFamily="34" charset="0"/>
              </a:rPr>
              <a:t>и т. д</a:t>
            </a:r>
            <a:r>
              <a:rPr lang="ru-RU" altLang="ru-RU" sz="1600" dirty="0" smtClean="0">
                <a:solidFill>
                  <a:srgbClr val="1C1C1C"/>
                </a:solidFill>
                <a:latin typeface="Arial" panose="020B0604020202020204" pitchFamily="34" charset="0"/>
              </a:rPr>
              <a:t>.                     </a:t>
            </a:r>
            <a:endParaRPr lang="ru-RU" altLang="ru-RU" sz="160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46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  <p:bldP spid="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1987550" y="4719414"/>
            <a:ext cx="6904930" cy="1661914"/>
            <a:chOff x="1267" y="2532"/>
            <a:chExt cx="3185" cy="582"/>
          </a:xfrm>
        </p:grpSpPr>
        <p:sp>
          <p:nvSpPr>
            <p:cNvPr id="16388" name="AutoShape 4"/>
            <p:cNvSpPr>
              <a:spLocks noChangeArrowheads="1"/>
            </p:cNvSpPr>
            <p:nvPr/>
          </p:nvSpPr>
          <p:spPr bwMode="lt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ltGray">
            <a:xfrm>
              <a:off x="1412" y="311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ltGray">
            <a:xfrm>
              <a:off x="1418" y="25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161339" y="3249885"/>
            <a:ext cx="6975143" cy="1115219"/>
            <a:chOff x="1314" y="1782"/>
            <a:chExt cx="3203" cy="582"/>
          </a:xfrm>
        </p:grpSpPr>
        <p:sp>
          <p:nvSpPr>
            <p:cNvPr id="16396" name="AutoShape 1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6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1968500" y="1824038"/>
            <a:ext cx="6923980" cy="1082651"/>
            <a:chOff x="1255" y="1050"/>
            <a:chExt cx="3167" cy="582"/>
          </a:xfrm>
        </p:grpSpPr>
        <p:sp>
          <p:nvSpPr>
            <p:cNvPr id="16400" name="AutoShape 16"/>
            <p:cNvSpPr>
              <a:spLocks noChangeArrowheads="1"/>
            </p:cNvSpPr>
            <p:nvPr/>
          </p:nvSpPr>
          <p:spPr bwMode="ltGray">
            <a:xfrm>
              <a:off x="1255" y="1050"/>
              <a:ext cx="3167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ltGray">
            <a:xfrm>
              <a:off x="1392" y="16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ltGray">
            <a:xfrm>
              <a:off x="1392" y="105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03" name="Text Box 4"/>
          <p:cNvSpPr txBox="1">
            <a:spLocks noChangeArrowheads="1"/>
          </p:cNvSpPr>
          <p:nvPr/>
        </p:nvSpPr>
        <p:spPr bwMode="black">
          <a:xfrm>
            <a:off x="2276475" y="1916832"/>
            <a:ext cx="651421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b="1" i="1" dirty="0">
                <a:solidFill>
                  <a:srgbClr val="F8F8F8"/>
                </a:solidFill>
                <a:cs typeface="Arial" panose="020B0604020202020204" pitchFamily="34" charset="0"/>
              </a:rPr>
              <a:t>«…Материально-техническая база включает: учебные кабинеты… информационно-библиотечные центры…» </a:t>
            </a:r>
          </a:p>
        </p:txBody>
      </p:sp>
      <p:sp>
        <p:nvSpPr>
          <p:cNvPr id="16404" name="Text Box 11"/>
          <p:cNvSpPr txBox="1">
            <a:spLocks noChangeArrowheads="1"/>
          </p:cNvSpPr>
          <p:nvPr/>
        </p:nvSpPr>
        <p:spPr bwMode="gray">
          <a:xfrm>
            <a:off x="340459" y="3395935"/>
            <a:ext cx="645471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b="1" i="1" dirty="0">
                <a:solidFill>
                  <a:srgbClr val="F8F8F8"/>
                </a:solidFill>
                <a:cs typeface="Arial" panose="020B0604020202020204" pitchFamily="34" charset="0"/>
              </a:rPr>
              <a:t>«…школа должна стать центром не только обязательного образования, но и самоподготовки учащихся..» </a:t>
            </a:r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black">
          <a:xfrm>
            <a:off x="1858008" y="4714653"/>
            <a:ext cx="702402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ru-RU" altLang="ru-RU" b="1" i="1" dirty="0">
                <a:solidFill>
                  <a:srgbClr val="F8F8F8"/>
                </a:solidFill>
                <a:cs typeface="Arial" panose="020B0604020202020204" pitchFamily="34" charset="0"/>
              </a:rPr>
              <a:t>руководитель ОУ, располагающих локальной сетью, объединяет библиотеку, компьютерные классы и техническую службу , стремясь обеспечить интерактивными и высокотехнологичными образовательными услугами участников образовательных </a:t>
            </a:r>
            <a:r>
              <a:rPr lang="ru-RU" altLang="ru-RU" b="1" i="1" dirty="0" smtClean="0">
                <a:solidFill>
                  <a:srgbClr val="F8F8F8"/>
                </a:solidFill>
                <a:cs typeface="Arial" panose="020B0604020202020204" pitchFamily="34" charset="0"/>
              </a:rPr>
              <a:t>отношений</a:t>
            </a:r>
            <a:endParaRPr lang="en-US" altLang="ru-RU" b="1" i="1" dirty="0">
              <a:solidFill>
                <a:srgbClr val="F8F8F8"/>
              </a:solidFill>
              <a:cs typeface="Arial" panose="020B0604020202020204" pitchFamily="34" charset="0"/>
            </a:endParaRPr>
          </a:p>
        </p:txBody>
      </p:sp>
      <p:grpSp>
        <p:nvGrpSpPr>
          <p:cNvPr id="16407" name="Group 5"/>
          <p:cNvGrpSpPr>
            <a:grpSpLocks/>
          </p:cNvGrpSpPr>
          <p:nvPr/>
        </p:nvGrpSpPr>
        <p:grpSpPr bwMode="auto">
          <a:xfrm>
            <a:off x="161339" y="1698493"/>
            <a:ext cx="2178413" cy="1236662"/>
            <a:chOff x="802" y="845"/>
            <a:chExt cx="827" cy="826"/>
          </a:xfrm>
        </p:grpSpPr>
        <p:sp>
          <p:nvSpPr>
            <p:cNvPr id="16408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09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10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411" name="Text Box 9"/>
          <p:cNvSpPr txBox="1">
            <a:spLocks noChangeArrowheads="1"/>
          </p:cNvSpPr>
          <p:nvPr/>
        </p:nvSpPr>
        <p:spPr bwMode="gray">
          <a:xfrm>
            <a:off x="331200" y="1938205"/>
            <a:ext cx="17632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200" b="1">
                <a:solidFill>
                  <a:srgbClr val="080808"/>
                </a:solidFill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altLang="ru-RU" dirty="0"/>
              <a:t>Из проекта стандарта образования</a:t>
            </a:r>
            <a:endParaRPr lang="en-US" altLang="ru-RU" dirty="0"/>
          </a:p>
        </p:txBody>
      </p:sp>
      <p:grpSp>
        <p:nvGrpSpPr>
          <p:cNvPr id="16412" name="Group 12"/>
          <p:cNvGrpSpPr>
            <a:grpSpLocks/>
          </p:cNvGrpSpPr>
          <p:nvPr/>
        </p:nvGrpSpPr>
        <p:grpSpPr bwMode="auto">
          <a:xfrm>
            <a:off x="6723731" y="3128442"/>
            <a:ext cx="2158306" cy="1236662"/>
            <a:chOff x="802" y="845"/>
            <a:chExt cx="827" cy="826"/>
          </a:xfrm>
        </p:grpSpPr>
        <p:sp>
          <p:nvSpPr>
            <p:cNvPr id="16413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14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15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416" name="Text Box 16"/>
          <p:cNvSpPr txBox="1">
            <a:spLocks noChangeArrowheads="1"/>
          </p:cNvSpPr>
          <p:nvPr/>
        </p:nvSpPr>
        <p:spPr bwMode="gray">
          <a:xfrm>
            <a:off x="6836445" y="3340546"/>
            <a:ext cx="20113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rgbClr val="080808"/>
                </a:solidFill>
                <a:cs typeface="Arial" panose="020B0604020202020204" pitchFamily="34" charset="0"/>
              </a:rPr>
              <a:t>Из Национальной образовательной </a:t>
            </a:r>
            <a:r>
              <a:rPr lang="ru-RU" altLang="ru-RU" sz="1200" b="1" dirty="0" smtClean="0">
                <a:solidFill>
                  <a:srgbClr val="080808"/>
                </a:solidFill>
                <a:cs typeface="Arial" panose="020B0604020202020204" pitchFamily="34" charset="0"/>
              </a:rPr>
              <a:t>инициативы «</a:t>
            </a:r>
            <a:r>
              <a:rPr lang="ru-RU" altLang="ru-RU" sz="1200" b="1" dirty="0">
                <a:solidFill>
                  <a:srgbClr val="080808"/>
                </a:solidFill>
                <a:cs typeface="Arial" panose="020B0604020202020204" pitchFamily="34" charset="0"/>
              </a:rPr>
              <a:t>Наша новая школа»</a:t>
            </a:r>
            <a:endParaRPr lang="en-US" altLang="ru-RU" sz="1200" b="1" dirty="0">
              <a:solidFill>
                <a:srgbClr val="080808"/>
              </a:solidFill>
              <a:cs typeface="Arial" panose="020B0604020202020204" pitchFamily="34" charset="0"/>
            </a:endParaRPr>
          </a:p>
        </p:txBody>
      </p:sp>
      <p:grpSp>
        <p:nvGrpSpPr>
          <p:cNvPr id="16417" name="Group 19"/>
          <p:cNvGrpSpPr>
            <a:grpSpLocks/>
          </p:cNvGrpSpPr>
          <p:nvPr/>
        </p:nvGrpSpPr>
        <p:grpSpPr bwMode="auto">
          <a:xfrm>
            <a:off x="107504" y="4568602"/>
            <a:ext cx="2129730" cy="1236662"/>
            <a:chOff x="802" y="845"/>
            <a:chExt cx="827" cy="826"/>
          </a:xfrm>
        </p:grpSpPr>
        <p:sp>
          <p:nvSpPr>
            <p:cNvPr id="16418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19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hlink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20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hlink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421" name="Text Box 23"/>
          <p:cNvSpPr txBox="1">
            <a:spLocks noChangeArrowheads="1"/>
          </p:cNvSpPr>
          <p:nvPr/>
        </p:nvSpPr>
        <p:spPr bwMode="gray">
          <a:xfrm>
            <a:off x="340460" y="4965932"/>
            <a:ext cx="16366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100" b="1" dirty="0">
                <a:solidFill>
                  <a:srgbClr val="080808"/>
                </a:solidFill>
                <a:cs typeface="Arial" panose="020B0604020202020204" pitchFamily="34" charset="0"/>
              </a:rPr>
              <a:t>Из </a:t>
            </a:r>
            <a:r>
              <a:rPr lang="ru-RU" altLang="ru-RU" sz="1200" b="1" dirty="0">
                <a:solidFill>
                  <a:srgbClr val="080808"/>
                </a:solidFill>
                <a:cs typeface="Arial" panose="020B0604020202020204" pitchFamily="34" charset="0"/>
              </a:rPr>
              <a:t>опыта</a:t>
            </a:r>
            <a:r>
              <a:rPr lang="ru-RU" altLang="ru-RU" sz="1100" b="1" dirty="0">
                <a:solidFill>
                  <a:srgbClr val="080808"/>
                </a:solidFill>
                <a:cs typeface="Arial" panose="020B0604020202020204" pitchFamily="34" charset="0"/>
              </a:rPr>
              <a:t> школы</a:t>
            </a:r>
            <a:endParaRPr lang="en-US" altLang="ru-RU" sz="1100" b="1" dirty="0">
              <a:solidFill>
                <a:srgbClr val="080808"/>
              </a:solidFill>
              <a:cs typeface="Arial" panose="020B0604020202020204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4432" y="881697"/>
            <a:ext cx="8401050" cy="615656"/>
          </a:xfrm>
        </p:spPr>
        <p:txBody>
          <a:bodyPr/>
          <a:lstStyle/>
          <a:p>
            <a:r>
              <a:rPr lang="ru-RU" altLang="ru-RU" dirty="0" smtClean="0"/>
              <a:t>Изменения в школе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566506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Изменения в ИБЦ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pSp>
        <p:nvGrpSpPr>
          <p:cNvPr id="86121" name="Group 105"/>
          <p:cNvGrpSpPr>
            <a:grpSpLocks/>
          </p:cNvGrpSpPr>
          <p:nvPr/>
        </p:nvGrpSpPr>
        <p:grpSpPr bwMode="auto">
          <a:xfrm>
            <a:off x="1949079" y="1437208"/>
            <a:ext cx="6838066" cy="1200151"/>
            <a:chOff x="1268" y="1050"/>
            <a:chExt cx="3408" cy="756"/>
          </a:xfrm>
        </p:grpSpPr>
        <p:grpSp>
          <p:nvGrpSpPr>
            <p:cNvPr id="86091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86092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93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94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099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100" name="Text Box 84"/>
            <p:cNvSpPr txBox="1">
              <a:spLocks noChangeArrowheads="1"/>
            </p:cNvSpPr>
            <p:nvPr/>
          </p:nvSpPr>
          <p:spPr bwMode="auto">
            <a:xfrm>
              <a:off x="1733" y="1050"/>
              <a:ext cx="293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ru-RU" altLang="ru-RU" sz="1200" dirty="0">
                  <a:ea typeface="Dotum" panose="020B0600000101010101" pitchFamily="34" charset="-127"/>
                  <a:cs typeface="Arial" panose="020B0604020202020204" pitchFamily="34" charset="0"/>
                </a:rPr>
                <a:t>Интеграция цифровых и печатных средств информации, возможность дополнять собственные фонды ресурсами, создаваемыми участниками образовательных отношений</a:t>
              </a:r>
            </a:p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ru-RU" altLang="ru-RU" sz="1200" dirty="0">
                  <a:ea typeface="Dotum" panose="020B0600000101010101" pitchFamily="34" charset="-127"/>
                  <a:cs typeface="Arial" panose="020B0604020202020204" pitchFamily="34" charset="0"/>
                </a:rPr>
                <a:t>Возможность формирования и развития информационной грамотности и культуры учащихся в тесном сотрудничестве с учителями</a:t>
              </a:r>
            </a:p>
          </p:txBody>
        </p:sp>
        <p:sp>
          <p:nvSpPr>
            <p:cNvPr id="86101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6122" name="Group 106"/>
          <p:cNvGrpSpPr>
            <a:grpSpLocks/>
          </p:cNvGrpSpPr>
          <p:nvPr/>
        </p:nvGrpSpPr>
        <p:grpSpPr bwMode="auto">
          <a:xfrm>
            <a:off x="1988255" y="2581627"/>
            <a:ext cx="6837638" cy="665163"/>
            <a:chOff x="1268" y="1872"/>
            <a:chExt cx="3408" cy="419"/>
          </a:xfrm>
        </p:grpSpPr>
        <p:grpSp>
          <p:nvGrpSpPr>
            <p:cNvPr id="86095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86096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97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98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102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103" name="Text Box 87"/>
            <p:cNvSpPr txBox="1">
              <a:spLocks noChangeArrowheads="1"/>
            </p:cNvSpPr>
            <p:nvPr/>
          </p:nvSpPr>
          <p:spPr bwMode="auto">
            <a:xfrm>
              <a:off x="1772" y="1888"/>
              <a:ext cx="29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indent="0" algn="just">
                <a:buFont typeface="Wingdings" panose="05000000000000000000" pitchFamily="2" charset="2"/>
                <a:buChar char="q"/>
              </a:pPr>
              <a:r>
                <a:rPr lang="ru-RU" altLang="ru-RU" sz="1200" dirty="0"/>
                <a:t>Цифровое «равенство» как фактор воспитания</a:t>
              </a:r>
            </a:p>
            <a:p>
              <a:pPr marL="0" indent="0" algn="just">
                <a:buFont typeface="Wingdings" panose="05000000000000000000" pitchFamily="2" charset="2"/>
                <a:buChar char="q"/>
              </a:pPr>
              <a:r>
                <a:rPr lang="ru-RU" altLang="ko-KR" sz="1200" dirty="0"/>
                <a:t> Роль библиотекаря возрастает до роли педагога информационной культуры</a:t>
              </a:r>
              <a:endParaRPr lang="en-US" altLang="ko-KR" sz="1200" dirty="0">
                <a:ea typeface="Gulim" panose="020B0600000101010101" pitchFamily="34" charset="-127"/>
              </a:endParaRPr>
            </a:p>
          </p:txBody>
        </p:sp>
        <p:sp>
          <p:nvSpPr>
            <p:cNvPr id="86104" name="Text Box 88"/>
            <p:cNvSpPr txBox="1">
              <a:spLocks noChangeArrowheads="1"/>
            </p:cNvSpPr>
            <p:nvPr/>
          </p:nvSpPr>
          <p:spPr bwMode="gray">
            <a:xfrm>
              <a:off x="1392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86123" name="Group 107"/>
          <p:cNvGrpSpPr>
            <a:grpSpLocks/>
          </p:cNvGrpSpPr>
          <p:nvPr/>
        </p:nvGrpSpPr>
        <p:grpSpPr bwMode="auto">
          <a:xfrm>
            <a:off x="1915371" y="3278610"/>
            <a:ext cx="6987927" cy="931863"/>
            <a:chOff x="1268" y="2264"/>
            <a:chExt cx="3452" cy="587"/>
          </a:xfrm>
        </p:grpSpPr>
        <p:sp>
          <p:nvSpPr>
            <p:cNvPr id="86105" name="Line 89"/>
            <p:cNvSpPr>
              <a:spLocks noChangeShapeType="1"/>
            </p:cNvSpPr>
            <p:nvPr/>
          </p:nvSpPr>
          <p:spPr bwMode="auto">
            <a:xfrm>
              <a:off x="1652" y="2818"/>
              <a:ext cx="302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106" name="Text Box 90"/>
            <p:cNvSpPr txBox="1">
              <a:spLocks noChangeArrowheads="1"/>
            </p:cNvSpPr>
            <p:nvPr/>
          </p:nvSpPr>
          <p:spPr bwMode="auto">
            <a:xfrm>
              <a:off x="1816" y="2264"/>
              <a:ext cx="290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ru-RU" altLang="ru-RU" sz="1200" dirty="0"/>
                <a:t>Библиотекарь поддерживает и развивает творческие способности школьников с использованием ими новейших технологий, осуществляя поддержку проектной деятельности педагогических работников, самостоятельные учебные исследования</a:t>
              </a:r>
              <a:endParaRPr lang="en-US" altLang="ko-KR" sz="1200" dirty="0">
                <a:ea typeface="Gulim" panose="020B0600000101010101" pitchFamily="34" charset="-127"/>
              </a:endParaRPr>
            </a:p>
          </p:txBody>
        </p:sp>
        <p:sp>
          <p:nvSpPr>
            <p:cNvPr id="86107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86111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86112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113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114" name="AutoShape 9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115" name="Text Box 99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86124" name="Group 108"/>
          <p:cNvGrpSpPr>
            <a:grpSpLocks/>
          </p:cNvGrpSpPr>
          <p:nvPr/>
        </p:nvGrpSpPr>
        <p:grpSpPr bwMode="auto">
          <a:xfrm>
            <a:off x="2021829" y="4234084"/>
            <a:ext cx="6876638" cy="1427164"/>
            <a:chOff x="1268" y="2528"/>
            <a:chExt cx="3408" cy="899"/>
          </a:xfrm>
        </p:grpSpPr>
        <p:sp>
          <p:nvSpPr>
            <p:cNvPr id="86108" name="Line 92"/>
            <p:cNvSpPr>
              <a:spLocks noChangeShapeType="1"/>
            </p:cNvSpPr>
            <p:nvPr/>
          </p:nvSpPr>
          <p:spPr bwMode="auto">
            <a:xfrm>
              <a:off x="1652" y="3394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109" name="Text Box 93"/>
            <p:cNvSpPr txBox="1">
              <a:spLocks noChangeArrowheads="1"/>
            </p:cNvSpPr>
            <p:nvPr/>
          </p:nvSpPr>
          <p:spPr bwMode="auto">
            <a:xfrm>
              <a:off x="1760" y="2528"/>
              <a:ext cx="2916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q"/>
                <a:tabLst>
                  <a:tab pos="0" algn="l"/>
                </a:tabLst>
              </a:pPr>
              <a:r>
                <a:rPr lang="ru-RU" altLang="ru-RU" sz="1200" dirty="0">
                  <a:ea typeface="Dotum" panose="020B0600000101010101" pitchFamily="34" charset="-127"/>
                  <a:cs typeface="Arial" panose="020B0604020202020204" pitchFamily="34" charset="0"/>
                </a:rPr>
                <a:t>Библиотека и библиотекарь могут играть новую роль в процессе организации всевозможных читательских исследований, консультирования и даже дистанционного обучения учителей и учащихся по вопросам чтения, новых поступлений, формирования информационной культуры – через блоги, вики-среды и возможности социальных сервисов и инструментов Веб 2.0, сотрудничество с детскими и публичными библиотеками, привлечение учителей и родителей к совместным сетевым инициативам.</a:t>
              </a:r>
              <a:endParaRPr lang="en-US" altLang="ko-KR" sz="1200" dirty="0"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86110" name="Text Box 94"/>
            <p:cNvSpPr txBox="1">
              <a:spLocks noChangeArrowheads="1"/>
            </p:cNvSpPr>
            <p:nvPr/>
          </p:nvSpPr>
          <p:spPr bwMode="gray">
            <a:xfrm>
              <a:off x="1392" y="307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 b="1">
                  <a:solidFill>
                    <a:srgbClr val="FFFFFF"/>
                  </a:solidFill>
                </a:rPr>
                <a:t>4</a:t>
              </a:r>
            </a:p>
          </p:txBody>
        </p:sp>
        <p:grpSp>
          <p:nvGrpSpPr>
            <p:cNvPr id="86116" name="Group 100"/>
            <p:cNvGrpSpPr>
              <a:grpSpLocks/>
            </p:cNvGrpSpPr>
            <p:nvPr/>
          </p:nvGrpSpPr>
          <p:grpSpPr bwMode="auto">
            <a:xfrm>
              <a:off x="1268" y="3008"/>
              <a:ext cx="480" cy="419"/>
              <a:chOff x="3174" y="2656"/>
              <a:chExt cx="1549" cy="1351"/>
            </a:xfrm>
          </p:grpSpPr>
          <p:sp>
            <p:nvSpPr>
              <p:cNvPr id="86117" name="AutoShape 101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118" name="AutoShape 102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119" name="AutoShape 103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120" name="Text Box 104"/>
            <p:cNvSpPr txBox="1">
              <a:spLocks noChangeArrowheads="1"/>
            </p:cNvSpPr>
            <p:nvPr/>
          </p:nvSpPr>
          <p:spPr bwMode="gray">
            <a:xfrm>
              <a:off x="1392" y="307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28732" y="1708900"/>
            <a:ext cx="1680347" cy="632161"/>
            <a:chOff x="107504" y="1456904"/>
            <a:chExt cx="1680347" cy="632161"/>
          </a:xfrm>
        </p:grpSpPr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107504" y="1456904"/>
              <a:ext cx="1680347" cy="632161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1905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 sz="1000" b="1"/>
            </a:p>
          </p:txBody>
        </p:sp>
        <p:sp>
          <p:nvSpPr>
            <p:cNvPr id="42" name="Freeform 55"/>
            <p:cNvSpPr>
              <a:spLocks noEditPoints="1"/>
            </p:cNvSpPr>
            <p:nvPr/>
          </p:nvSpPr>
          <p:spPr bwMode="auto">
            <a:xfrm>
              <a:off x="186849" y="1590146"/>
              <a:ext cx="356170" cy="404169"/>
            </a:xfrm>
            <a:custGeom>
              <a:avLst/>
              <a:gdLst>
                <a:gd name="T0" fmla="*/ 8 w 300"/>
                <a:gd name="T1" fmla="*/ 164 h 302"/>
                <a:gd name="T2" fmla="*/ 135 w 300"/>
                <a:gd name="T3" fmla="*/ 231 h 302"/>
                <a:gd name="T4" fmla="*/ 123 w 300"/>
                <a:gd name="T5" fmla="*/ 123 h 302"/>
                <a:gd name="T6" fmla="*/ 13 w 300"/>
                <a:gd name="T7" fmla="*/ 24 h 302"/>
                <a:gd name="T8" fmla="*/ 15 w 300"/>
                <a:gd name="T9" fmla="*/ 216 h 302"/>
                <a:gd name="T10" fmla="*/ 21 w 300"/>
                <a:gd name="T11" fmla="*/ 216 h 302"/>
                <a:gd name="T12" fmla="*/ 18 w 300"/>
                <a:gd name="T13" fmla="*/ 194 h 302"/>
                <a:gd name="T14" fmla="*/ 29 w 300"/>
                <a:gd name="T15" fmla="*/ 200 h 302"/>
                <a:gd name="T16" fmla="*/ 20 w 300"/>
                <a:gd name="T17" fmla="*/ 174 h 302"/>
                <a:gd name="T18" fmla="*/ 28 w 300"/>
                <a:gd name="T19" fmla="*/ 182 h 302"/>
                <a:gd name="T20" fmla="*/ 26 w 300"/>
                <a:gd name="T21" fmla="*/ 211 h 302"/>
                <a:gd name="T22" fmla="*/ 31 w 300"/>
                <a:gd name="T23" fmla="*/ 219 h 302"/>
                <a:gd name="T24" fmla="*/ 31 w 300"/>
                <a:gd name="T25" fmla="*/ 26 h 302"/>
                <a:gd name="T26" fmla="*/ 109 w 300"/>
                <a:gd name="T27" fmla="*/ 116 h 302"/>
                <a:gd name="T28" fmla="*/ 32 w 300"/>
                <a:gd name="T29" fmla="*/ 178 h 302"/>
                <a:gd name="T30" fmla="*/ 37 w 300"/>
                <a:gd name="T31" fmla="*/ 178 h 302"/>
                <a:gd name="T32" fmla="*/ 32 w 300"/>
                <a:gd name="T33" fmla="*/ 194 h 302"/>
                <a:gd name="T34" fmla="*/ 39 w 300"/>
                <a:gd name="T35" fmla="*/ 198 h 302"/>
                <a:gd name="T36" fmla="*/ 34 w 300"/>
                <a:gd name="T37" fmla="*/ 212 h 302"/>
                <a:gd name="T38" fmla="*/ 41 w 300"/>
                <a:gd name="T39" fmla="*/ 219 h 302"/>
                <a:gd name="T40" fmla="*/ 42 w 300"/>
                <a:gd name="T41" fmla="*/ 172 h 302"/>
                <a:gd name="T42" fmla="*/ 46 w 300"/>
                <a:gd name="T43" fmla="*/ 182 h 302"/>
                <a:gd name="T44" fmla="*/ 44 w 300"/>
                <a:gd name="T45" fmla="*/ 192 h 302"/>
                <a:gd name="T46" fmla="*/ 47 w 300"/>
                <a:gd name="T47" fmla="*/ 202 h 302"/>
                <a:gd name="T48" fmla="*/ 44 w 300"/>
                <a:gd name="T49" fmla="*/ 192 h 302"/>
                <a:gd name="T50" fmla="*/ 57 w 300"/>
                <a:gd name="T51" fmla="*/ 222 h 302"/>
                <a:gd name="T52" fmla="*/ 91 w 300"/>
                <a:gd name="T53" fmla="*/ 211 h 302"/>
                <a:gd name="T54" fmla="*/ 50 w 300"/>
                <a:gd name="T55" fmla="*/ 174 h 302"/>
                <a:gd name="T56" fmla="*/ 55 w 300"/>
                <a:gd name="T57" fmla="*/ 182 h 302"/>
                <a:gd name="T58" fmla="*/ 53 w 300"/>
                <a:gd name="T59" fmla="*/ 192 h 302"/>
                <a:gd name="T60" fmla="*/ 56 w 300"/>
                <a:gd name="T61" fmla="*/ 202 h 302"/>
                <a:gd name="T62" fmla="*/ 61 w 300"/>
                <a:gd name="T63" fmla="*/ 172 h 302"/>
                <a:gd name="T64" fmla="*/ 65 w 300"/>
                <a:gd name="T65" fmla="*/ 182 h 302"/>
                <a:gd name="T66" fmla="*/ 62 w 300"/>
                <a:gd name="T67" fmla="*/ 194 h 302"/>
                <a:gd name="T68" fmla="*/ 68 w 300"/>
                <a:gd name="T69" fmla="*/ 200 h 302"/>
                <a:gd name="T70" fmla="*/ 70 w 300"/>
                <a:gd name="T71" fmla="*/ 172 h 302"/>
                <a:gd name="T72" fmla="*/ 73 w 300"/>
                <a:gd name="T73" fmla="*/ 184 h 302"/>
                <a:gd name="T74" fmla="*/ 70 w 300"/>
                <a:gd name="T75" fmla="*/ 172 h 302"/>
                <a:gd name="T76" fmla="*/ 76 w 300"/>
                <a:gd name="T77" fmla="*/ 202 h 302"/>
                <a:gd name="T78" fmla="*/ 78 w 300"/>
                <a:gd name="T79" fmla="*/ 172 h 302"/>
                <a:gd name="T80" fmla="*/ 81 w 300"/>
                <a:gd name="T81" fmla="*/ 184 h 302"/>
                <a:gd name="T82" fmla="*/ 83 w 300"/>
                <a:gd name="T83" fmla="*/ 192 h 302"/>
                <a:gd name="T84" fmla="*/ 86 w 300"/>
                <a:gd name="T85" fmla="*/ 202 h 302"/>
                <a:gd name="T86" fmla="*/ 83 w 300"/>
                <a:gd name="T87" fmla="*/ 192 h 302"/>
                <a:gd name="T88" fmla="*/ 90 w 300"/>
                <a:gd name="T89" fmla="*/ 184 h 302"/>
                <a:gd name="T90" fmla="*/ 87 w 300"/>
                <a:gd name="T91" fmla="*/ 172 h 302"/>
                <a:gd name="T92" fmla="*/ 94 w 300"/>
                <a:gd name="T93" fmla="*/ 202 h 302"/>
                <a:gd name="T94" fmla="*/ 94 w 300"/>
                <a:gd name="T95" fmla="*/ 192 h 302"/>
                <a:gd name="T96" fmla="*/ 97 w 300"/>
                <a:gd name="T97" fmla="*/ 222 h 302"/>
                <a:gd name="T98" fmla="*/ 100 w 300"/>
                <a:gd name="T99" fmla="*/ 209 h 302"/>
                <a:gd name="T100" fmla="*/ 96 w 300"/>
                <a:gd name="T101" fmla="*/ 184 h 302"/>
                <a:gd name="T102" fmla="*/ 100 w 300"/>
                <a:gd name="T103" fmla="*/ 174 h 302"/>
                <a:gd name="T104" fmla="*/ 100 w 300"/>
                <a:gd name="T105" fmla="*/ 202 h 302"/>
                <a:gd name="T106" fmla="*/ 105 w 300"/>
                <a:gd name="T107" fmla="*/ 192 h 302"/>
                <a:gd name="T108" fmla="*/ 105 w 300"/>
                <a:gd name="T109" fmla="*/ 182 h 302"/>
                <a:gd name="T110" fmla="*/ 116 w 300"/>
                <a:gd name="T111" fmla="*/ 174 h 302"/>
                <a:gd name="T112" fmla="*/ 105 w 300"/>
                <a:gd name="T113" fmla="*/ 219 h 302"/>
                <a:gd name="T114" fmla="*/ 112 w 300"/>
                <a:gd name="T115" fmla="*/ 212 h 302"/>
                <a:gd name="T116" fmla="*/ 110 w 300"/>
                <a:gd name="T117" fmla="*/ 198 h 302"/>
                <a:gd name="T118" fmla="*/ 119 w 300"/>
                <a:gd name="T119" fmla="*/ 198 h 302"/>
                <a:gd name="T120" fmla="*/ 114 w 300"/>
                <a:gd name="T121" fmla="*/ 212 h 302"/>
                <a:gd name="T122" fmla="*/ 123 w 300"/>
                <a:gd name="T123" fmla="*/ 219 h 3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0"/>
                <a:gd name="T187" fmla="*/ 0 h 302"/>
                <a:gd name="T188" fmla="*/ 300 w 300"/>
                <a:gd name="T189" fmla="*/ 302 h 3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0" h="302">
                  <a:moveTo>
                    <a:pt x="30" y="302"/>
                  </a:moveTo>
                  <a:lnTo>
                    <a:pt x="30" y="302"/>
                  </a:lnTo>
                  <a:lnTo>
                    <a:pt x="18" y="300"/>
                  </a:lnTo>
                  <a:lnTo>
                    <a:pt x="8" y="292"/>
                  </a:lnTo>
                  <a:lnTo>
                    <a:pt x="2" y="282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2" y="260"/>
                  </a:lnTo>
                  <a:lnTo>
                    <a:pt x="16" y="206"/>
                  </a:lnTo>
                  <a:lnTo>
                    <a:pt x="18" y="200"/>
                  </a:lnTo>
                  <a:lnTo>
                    <a:pt x="24" y="198"/>
                  </a:lnTo>
                  <a:lnTo>
                    <a:pt x="30" y="196"/>
                  </a:lnTo>
                  <a:lnTo>
                    <a:pt x="270" y="196"/>
                  </a:lnTo>
                  <a:lnTo>
                    <a:pt x="276" y="198"/>
                  </a:lnTo>
                  <a:lnTo>
                    <a:pt x="280" y="200"/>
                  </a:lnTo>
                  <a:lnTo>
                    <a:pt x="284" y="206"/>
                  </a:lnTo>
                  <a:lnTo>
                    <a:pt x="298" y="260"/>
                  </a:lnTo>
                  <a:lnTo>
                    <a:pt x="300" y="266"/>
                  </a:lnTo>
                  <a:lnTo>
                    <a:pt x="300" y="272"/>
                  </a:lnTo>
                  <a:lnTo>
                    <a:pt x="298" y="282"/>
                  </a:lnTo>
                  <a:lnTo>
                    <a:pt x="292" y="292"/>
                  </a:lnTo>
                  <a:lnTo>
                    <a:pt x="282" y="300"/>
                  </a:lnTo>
                  <a:lnTo>
                    <a:pt x="270" y="302"/>
                  </a:lnTo>
                  <a:lnTo>
                    <a:pt x="30" y="302"/>
                  </a:lnTo>
                  <a:close/>
                  <a:moveTo>
                    <a:pt x="60" y="0"/>
                  </a:moveTo>
                  <a:lnTo>
                    <a:pt x="240" y="0"/>
                  </a:lnTo>
                  <a:lnTo>
                    <a:pt x="252" y="2"/>
                  </a:lnTo>
                  <a:lnTo>
                    <a:pt x="262" y="8"/>
                  </a:lnTo>
                  <a:lnTo>
                    <a:pt x="268" y="18"/>
                  </a:lnTo>
                  <a:lnTo>
                    <a:pt x="270" y="30"/>
                  </a:lnTo>
                  <a:lnTo>
                    <a:pt x="270" y="150"/>
                  </a:lnTo>
                  <a:lnTo>
                    <a:pt x="268" y="162"/>
                  </a:lnTo>
                  <a:lnTo>
                    <a:pt x="262" y="172"/>
                  </a:lnTo>
                  <a:lnTo>
                    <a:pt x="252" y="178"/>
                  </a:lnTo>
                  <a:lnTo>
                    <a:pt x="240" y="180"/>
                  </a:lnTo>
                  <a:lnTo>
                    <a:pt x="60" y="180"/>
                  </a:lnTo>
                  <a:lnTo>
                    <a:pt x="48" y="178"/>
                  </a:lnTo>
                  <a:lnTo>
                    <a:pt x="38" y="172"/>
                  </a:lnTo>
                  <a:lnTo>
                    <a:pt x="32" y="162"/>
                  </a:lnTo>
                  <a:lnTo>
                    <a:pt x="30" y="150"/>
                  </a:lnTo>
                  <a:lnTo>
                    <a:pt x="30" y="30"/>
                  </a:lnTo>
                  <a:lnTo>
                    <a:pt x="32" y="18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60" y="0"/>
                  </a:lnTo>
                  <a:close/>
                  <a:moveTo>
                    <a:pt x="36" y="256"/>
                  </a:moveTo>
                  <a:lnTo>
                    <a:pt x="36" y="256"/>
                  </a:lnTo>
                  <a:lnTo>
                    <a:pt x="34" y="258"/>
                  </a:lnTo>
                  <a:lnTo>
                    <a:pt x="32" y="260"/>
                  </a:lnTo>
                  <a:lnTo>
                    <a:pt x="32" y="264"/>
                  </a:lnTo>
                  <a:lnTo>
                    <a:pt x="30" y="268"/>
                  </a:lnTo>
                  <a:lnTo>
                    <a:pt x="30" y="270"/>
                  </a:lnTo>
                  <a:lnTo>
                    <a:pt x="32" y="272"/>
                  </a:lnTo>
                  <a:lnTo>
                    <a:pt x="36" y="272"/>
                  </a:lnTo>
                  <a:lnTo>
                    <a:pt x="40" y="272"/>
                  </a:lnTo>
                  <a:lnTo>
                    <a:pt x="44" y="270"/>
                  </a:lnTo>
                  <a:lnTo>
                    <a:pt x="46" y="268"/>
                  </a:lnTo>
                  <a:lnTo>
                    <a:pt x="46" y="264"/>
                  </a:lnTo>
                  <a:lnTo>
                    <a:pt x="46" y="260"/>
                  </a:lnTo>
                  <a:lnTo>
                    <a:pt x="46" y="258"/>
                  </a:lnTo>
                  <a:lnTo>
                    <a:pt x="44" y="256"/>
                  </a:lnTo>
                  <a:lnTo>
                    <a:pt x="40" y="256"/>
                  </a:lnTo>
                  <a:lnTo>
                    <a:pt x="36" y="256"/>
                  </a:lnTo>
                  <a:close/>
                  <a:moveTo>
                    <a:pt x="42" y="234"/>
                  </a:moveTo>
                  <a:lnTo>
                    <a:pt x="42" y="234"/>
                  </a:lnTo>
                  <a:lnTo>
                    <a:pt x="40" y="234"/>
                  </a:lnTo>
                  <a:lnTo>
                    <a:pt x="38" y="238"/>
                  </a:lnTo>
                  <a:lnTo>
                    <a:pt x="36" y="242"/>
                  </a:lnTo>
                  <a:lnTo>
                    <a:pt x="36" y="244"/>
                  </a:lnTo>
                  <a:lnTo>
                    <a:pt x="36" y="248"/>
                  </a:lnTo>
                  <a:lnTo>
                    <a:pt x="38" y="248"/>
                  </a:lnTo>
                  <a:lnTo>
                    <a:pt x="50" y="248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4" y="244"/>
                  </a:lnTo>
                  <a:lnTo>
                    <a:pt x="64" y="242"/>
                  </a:lnTo>
                  <a:lnTo>
                    <a:pt x="66" y="238"/>
                  </a:lnTo>
                  <a:lnTo>
                    <a:pt x="66" y="234"/>
                  </a:lnTo>
                  <a:lnTo>
                    <a:pt x="62" y="234"/>
                  </a:lnTo>
                  <a:lnTo>
                    <a:pt x="52" y="234"/>
                  </a:lnTo>
                  <a:lnTo>
                    <a:pt x="42" y="234"/>
                  </a:lnTo>
                  <a:close/>
                  <a:moveTo>
                    <a:pt x="48" y="210"/>
                  </a:moveTo>
                  <a:lnTo>
                    <a:pt x="48" y="210"/>
                  </a:lnTo>
                  <a:lnTo>
                    <a:pt x="44" y="212"/>
                  </a:lnTo>
                  <a:lnTo>
                    <a:pt x="44" y="214"/>
                  </a:lnTo>
                  <a:lnTo>
                    <a:pt x="42" y="222"/>
                  </a:lnTo>
                  <a:lnTo>
                    <a:pt x="42" y="226"/>
                  </a:lnTo>
                  <a:lnTo>
                    <a:pt x="44" y="226"/>
                  </a:lnTo>
                  <a:lnTo>
                    <a:pt x="50" y="226"/>
                  </a:lnTo>
                  <a:lnTo>
                    <a:pt x="58" y="226"/>
                  </a:lnTo>
                  <a:lnTo>
                    <a:pt x="60" y="226"/>
                  </a:lnTo>
                  <a:lnTo>
                    <a:pt x="62" y="222"/>
                  </a:lnTo>
                  <a:lnTo>
                    <a:pt x="62" y="218"/>
                  </a:lnTo>
                  <a:lnTo>
                    <a:pt x="64" y="214"/>
                  </a:lnTo>
                  <a:lnTo>
                    <a:pt x="62" y="212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48" y="210"/>
                  </a:lnTo>
                  <a:close/>
                  <a:moveTo>
                    <a:pt x="58" y="256"/>
                  </a:moveTo>
                  <a:lnTo>
                    <a:pt x="58" y="256"/>
                  </a:lnTo>
                  <a:lnTo>
                    <a:pt x="56" y="258"/>
                  </a:lnTo>
                  <a:lnTo>
                    <a:pt x="54" y="260"/>
                  </a:lnTo>
                  <a:lnTo>
                    <a:pt x="52" y="268"/>
                  </a:lnTo>
                  <a:lnTo>
                    <a:pt x="52" y="270"/>
                  </a:lnTo>
                  <a:lnTo>
                    <a:pt x="56" y="272"/>
                  </a:lnTo>
                  <a:lnTo>
                    <a:pt x="60" y="272"/>
                  </a:lnTo>
                  <a:lnTo>
                    <a:pt x="64" y="272"/>
                  </a:lnTo>
                  <a:lnTo>
                    <a:pt x="66" y="270"/>
                  </a:lnTo>
                  <a:lnTo>
                    <a:pt x="68" y="268"/>
                  </a:lnTo>
                  <a:lnTo>
                    <a:pt x="68" y="264"/>
                  </a:lnTo>
                  <a:lnTo>
                    <a:pt x="68" y="260"/>
                  </a:lnTo>
                  <a:lnTo>
                    <a:pt x="68" y="258"/>
                  </a:lnTo>
                  <a:lnTo>
                    <a:pt x="66" y="256"/>
                  </a:lnTo>
                  <a:lnTo>
                    <a:pt x="62" y="256"/>
                  </a:lnTo>
                  <a:lnTo>
                    <a:pt x="58" y="256"/>
                  </a:lnTo>
                  <a:close/>
                  <a:moveTo>
                    <a:pt x="74" y="30"/>
                  </a:moveTo>
                  <a:lnTo>
                    <a:pt x="74" y="30"/>
                  </a:lnTo>
                  <a:lnTo>
                    <a:pt x="68" y="32"/>
                  </a:lnTo>
                  <a:lnTo>
                    <a:pt x="64" y="34"/>
                  </a:lnTo>
                  <a:lnTo>
                    <a:pt x="60" y="38"/>
                  </a:lnTo>
                  <a:lnTo>
                    <a:pt x="60" y="46"/>
                  </a:lnTo>
                  <a:lnTo>
                    <a:pt x="60" y="136"/>
                  </a:lnTo>
                  <a:lnTo>
                    <a:pt x="60" y="142"/>
                  </a:lnTo>
                  <a:lnTo>
                    <a:pt x="64" y="146"/>
                  </a:lnTo>
                  <a:lnTo>
                    <a:pt x="68" y="150"/>
                  </a:lnTo>
                  <a:lnTo>
                    <a:pt x="74" y="150"/>
                  </a:lnTo>
                  <a:lnTo>
                    <a:pt x="226" y="150"/>
                  </a:lnTo>
                  <a:lnTo>
                    <a:pt x="232" y="150"/>
                  </a:lnTo>
                  <a:lnTo>
                    <a:pt x="236" y="146"/>
                  </a:lnTo>
                  <a:lnTo>
                    <a:pt x="240" y="142"/>
                  </a:lnTo>
                  <a:lnTo>
                    <a:pt x="240" y="136"/>
                  </a:lnTo>
                  <a:lnTo>
                    <a:pt x="240" y="46"/>
                  </a:lnTo>
                  <a:lnTo>
                    <a:pt x="240" y="38"/>
                  </a:lnTo>
                  <a:lnTo>
                    <a:pt x="236" y="34"/>
                  </a:lnTo>
                  <a:lnTo>
                    <a:pt x="232" y="32"/>
                  </a:lnTo>
                  <a:lnTo>
                    <a:pt x="226" y="30"/>
                  </a:lnTo>
                  <a:lnTo>
                    <a:pt x="74" y="30"/>
                  </a:lnTo>
                  <a:close/>
                  <a:moveTo>
                    <a:pt x="74" y="210"/>
                  </a:moveTo>
                  <a:lnTo>
                    <a:pt x="74" y="210"/>
                  </a:lnTo>
                  <a:lnTo>
                    <a:pt x="72" y="212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68" y="222"/>
                  </a:lnTo>
                  <a:lnTo>
                    <a:pt x="68" y="226"/>
                  </a:lnTo>
                  <a:lnTo>
                    <a:pt x="72" y="226"/>
                  </a:lnTo>
                  <a:lnTo>
                    <a:pt x="74" y="226"/>
                  </a:lnTo>
                  <a:lnTo>
                    <a:pt x="78" y="226"/>
                  </a:lnTo>
                  <a:lnTo>
                    <a:pt x="80" y="226"/>
                  </a:lnTo>
                  <a:lnTo>
                    <a:pt x="82" y="222"/>
                  </a:lnTo>
                  <a:lnTo>
                    <a:pt x="82" y="218"/>
                  </a:lnTo>
                  <a:lnTo>
                    <a:pt x="84" y="214"/>
                  </a:lnTo>
                  <a:lnTo>
                    <a:pt x="82" y="212"/>
                  </a:lnTo>
                  <a:lnTo>
                    <a:pt x="80" y="210"/>
                  </a:lnTo>
                  <a:lnTo>
                    <a:pt x="78" y="210"/>
                  </a:lnTo>
                  <a:lnTo>
                    <a:pt x="74" y="210"/>
                  </a:lnTo>
                  <a:close/>
                  <a:moveTo>
                    <a:pt x="76" y="234"/>
                  </a:moveTo>
                  <a:lnTo>
                    <a:pt x="76" y="234"/>
                  </a:lnTo>
                  <a:lnTo>
                    <a:pt x="74" y="234"/>
                  </a:lnTo>
                  <a:lnTo>
                    <a:pt x="72" y="238"/>
                  </a:lnTo>
                  <a:lnTo>
                    <a:pt x="72" y="244"/>
                  </a:lnTo>
                  <a:lnTo>
                    <a:pt x="72" y="248"/>
                  </a:lnTo>
                  <a:lnTo>
                    <a:pt x="74" y="248"/>
                  </a:lnTo>
                  <a:lnTo>
                    <a:pt x="78" y="248"/>
                  </a:lnTo>
                  <a:lnTo>
                    <a:pt x="82" y="248"/>
                  </a:lnTo>
                  <a:lnTo>
                    <a:pt x="84" y="248"/>
                  </a:lnTo>
                  <a:lnTo>
                    <a:pt x="86" y="244"/>
                  </a:lnTo>
                  <a:lnTo>
                    <a:pt x="86" y="242"/>
                  </a:lnTo>
                  <a:lnTo>
                    <a:pt x="86" y="238"/>
                  </a:lnTo>
                  <a:lnTo>
                    <a:pt x="86" y="234"/>
                  </a:lnTo>
                  <a:lnTo>
                    <a:pt x="84" y="234"/>
                  </a:lnTo>
                  <a:lnTo>
                    <a:pt x="80" y="234"/>
                  </a:lnTo>
                  <a:lnTo>
                    <a:pt x="76" y="234"/>
                  </a:lnTo>
                  <a:close/>
                  <a:moveTo>
                    <a:pt x="80" y="256"/>
                  </a:moveTo>
                  <a:lnTo>
                    <a:pt x="80" y="256"/>
                  </a:lnTo>
                  <a:lnTo>
                    <a:pt x="78" y="258"/>
                  </a:lnTo>
                  <a:lnTo>
                    <a:pt x="76" y="260"/>
                  </a:lnTo>
                  <a:lnTo>
                    <a:pt x="76" y="264"/>
                  </a:lnTo>
                  <a:lnTo>
                    <a:pt x="74" y="268"/>
                  </a:lnTo>
                  <a:lnTo>
                    <a:pt x="76" y="270"/>
                  </a:lnTo>
                  <a:lnTo>
                    <a:pt x="78" y="272"/>
                  </a:lnTo>
                  <a:lnTo>
                    <a:pt x="82" y="272"/>
                  </a:lnTo>
                  <a:lnTo>
                    <a:pt x="86" y="272"/>
                  </a:lnTo>
                  <a:lnTo>
                    <a:pt x="88" y="270"/>
                  </a:lnTo>
                  <a:lnTo>
                    <a:pt x="90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88" y="256"/>
                  </a:lnTo>
                  <a:lnTo>
                    <a:pt x="84" y="256"/>
                  </a:lnTo>
                  <a:lnTo>
                    <a:pt x="80" y="256"/>
                  </a:lnTo>
                  <a:close/>
                  <a:moveTo>
                    <a:pt x="94" y="210"/>
                  </a:moveTo>
                  <a:lnTo>
                    <a:pt x="94" y="210"/>
                  </a:lnTo>
                  <a:lnTo>
                    <a:pt x="92" y="212"/>
                  </a:lnTo>
                  <a:lnTo>
                    <a:pt x="90" y="214"/>
                  </a:lnTo>
                  <a:lnTo>
                    <a:pt x="88" y="222"/>
                  </a:lnTo>
                  <a:lnTo>
                    <a:pt x="90" y="226"/>
                  </a:lnTo>
                  <a:lnTo>
                    <a:pt x="92" y="226"/>
                  </a:lnTo>
                  <a:lnTo>
                    <a:pt x="94" y="226"/>
                  </a:lnTo>
                  <a:lnTo>
                    <a:pt x="98" y="226"/>
                  </a:lnTo>
                  <a:lnTo>
                    <a:pt x="102" y="226"/>
                  </a:lnTo>
                  <a:lnTo>
                    <a:pt x="102" y="222"/>
                  </a:lnTo>
                  <a:lnTo>
                    <a:pt x="102" y="218"/>
                  </a:lnTo>
                  <a:lnTo>
                    <a:pt x="104" y="214"/>
                  </a:lnTo>
                  <a:lnTo>
                    <a:pt x="102" y="212"/>
                  </a:lnTo>
                  <a:lnTo>
                    <a:pt x="100" y="210"/>
                  </a:lnTo>
                  <a:lnTo>
                    <a:pt x="96" y="210"/>
                  </a:lnTo>
                  <a:lnTo>
                    <a:pt x="94" y="210"/>
                  </a:lnTo>
                  <a:close/>
                  <a:moveTo>
                    <a:pt x="98" y="234"/>
                  </a:moveTo>
                  <a:lnTo>
                    <a:pt x="98" y="234"/>
                  </a:lnTo>
                  <a:lnTo>
                    <a:pt x="94" y="234"/>
                  </a:lnTo>
                  <a:lnTo>
                    <a:pt x="94" y="238"/>
                  </a:lnTo>
                  <a:lnTo>
                    <a:pt x="94" y="242"/>
                  </a:lnTo>
                  <a:lnTo>
                    <a:pt x="92" y="244"/>
                  </a:lnTo>
                  <a:lnTo>
                    <a:pt x="94" y="248"/>
                  </a:lnTo>
                  <a:lnTo>
                    <a:pt x="96" y="248"/>
                  </a:lnTo>
                  <a:lnTo>
                    <a:pt x="100" y="248"/>
                  </a:lnTo>
                  <a:lnTo>
                    <a:pt x="104" y="248"/>
                  </a:lnTo>
                  <a:lnTo>
                    <a:pt x="106" y="248"/>
                  </a:lnTo>
                  <a:lnTo>
                    <a:pt x="108" y="244"/>
                  </a:lnTo>
                  <a:lnTo>
                    <a:pt x="108" y="242"/>
                  </a:lnTo>
                  <a:lnTo>
                    <a:pt x="108" y="238"/>
                  </a:lnTo>
                  <a:lnTo>
                    <a:pt x="108" y="234"/>
                  </a:lnTo>
                  <a:lnTo>
                    <a:pt x="104" y="234"/>
                  </a:lnTo>
                  <a:lnTo>
                    <a:pt x="102" y="234"/>
                  </a:lnTo>
                  <a:lnTo>
                    <a:pt x="98" y="234"/>
                  </a:lnTo>
                  <a:close/>
                  <a:moveTo>
                    <a:pt x="102" y="256"/>
                  </a:moveTo>
                  <a:lnTo>
                    <a:pt x="102" y="256"/>
                  </a:lnTo>
                  <a:lnTo>
                    <a:pt x="100" y="258"/>
                  </a:lnTo>
                  <a:lnTo>
                    <a:pt x="98" y="260"/>
                  </a:lnTo>
                  <a:lnTo>
                    <a:pt x="98" y="264"/>
                  </a:lnTo>
                  <a:lnTo>
                    <a:pt x="98" y="268"/>
                  </a:lnTo>
                  <a:lnTo>
                    <a:pt x="98" y="270"/>
                  </a:lnTo>
                  <a:lnTo>
                    <a:pt x="100" y="272"/>
                  </a:lnTo>
                  <a:lnTo>
                    <a:pt x="126" y="272"/>
                  </a:lnTo>
                  <a:lnTo>
                    <a:pt x="150" y="272"/>
                  </a:lnTo>
                  <a:lnTo>
                    <a:pt x="174" y="272"/>
                  </a:lnTo>
                  <a:lnTo>
                    <a:pt x="198" y="272"/>
                  </a:lnTo>
                  <a:lnTo>
                    <a:pt x="202" y="270"/>
                  </a:lnTo>
                  <a:lnTo>
                    <a:pt x="202" y="268"/>
                  </a:lnTo>
                  <a:lnTo>
                    <a:pt x="202" y="264"/>
                  </a:lnTo>
                  <a:lnTo>
                    <a:pt x="202" y="260"/>
                  </a:lnTo>
                  <a:lnTo>
                    <a:pt x="200" y="258"/>
                  </a:lnTo>
                  <a:lnTo>
                    <a:pt x="198" y="256"/>
                  </a:lnTo>
                  <a:lnTo>
                    <a:pt x="174" y="256"/>
                  </a:lnTo>
                  <a:lnTo>
                    <a:pt x="150" y="256"/>
                  </a:lnTo>
                  <a:lnTo>
                    <a:pt x="126" y="256"/>
                  </a:lnTo>
                  <a:lnTo>
                    <a:pt x="102" y="256"/>
                  </a:lnTo>
                  <a:close/>
                  <a:moveTo>
                    <a:pt x="114" y="210"/>
                  </a:moveTo>
                  <a:lnTo>
                    <a:pt x="114" y="210"/>
                  </a:lnTo>
                  <a:lnTo>
                    <a:pt x="110" y="212"/>
                  </a:lnTo>
                  <a:lnTo>
                    <a:pt x="110" y="214"/>
                  </a:lnTo>
                  <a:lnTo>
                    <a:pt x="110" y="218"/>
                  </a:lnTo>
                  <a:lnTo>
                    <a:pt x="110" y="222"/>
                  </a:lnTo>
                  <a:lnTo>
                    <a:pt x="110" y="226"/>
                  </a:lnTo>
                  <a:lnTo>
                    <a:pt x="112" y="226"/>
                  </a:lnTo>
                  <a:lnTo>
                    <a:pt x="116" y="226"/>
                  </a:lnTo>
                  <a:lnTo>
                    <a:pt x="120" y="226"/>
                  </a:lnTo>
                  <a:lnTo>
                    <a:pt x="122" y="226"/>
                  </a:lnTo>
                  <a:lnTo>
                    <a:pt x="122" y="222"/>
                  </a:lnTo>
                  <a:lnTo>
                    <a:pt x="122" y="218"/>
                  </a:lnTo>
                  <a:lnTo>
                    <a:pt x="124" y="214"/>
                  </a:lnTo>
                  <a:lnTo>
                    <a:pt x="122" y="212"/>
                  </a:lnTo>
                  <a:lnTo>
                    <a:pt x="120" y="210"/>
                  </a:lnTo>
                  <a:lnTo>
                    <a:pt x="116" y="210"/>
                  </a:lnTo>
                  <a:lnTo>
                    <a:pt x="114" y="210"/>
                  </a:lnTo>
                  <a:close/>
                  <a:moveTo>
                    <a:pt x="118" y="234"/>
                  </a:moveTo>
                  <a:lnTo>
                    <a:pt x="118" y="234"/>
                  </a:lnTo>
                  <a:lnTo>
                    <a:pt x="116" y="234"/>
                  </a:lnTo>
                  <a:lnTo>
                    <a:pt x="114" y="238"/>
                  </a:lnTo>
                  <a:lnTo>
                    <a:pt x="114" y="242"/>
                  </a:lnTo>
                  <a:lnTo>
                    <a:pt x="114" y="244"/>
                  </a:lnTo>
                  <a:lnTo>
                    <a:pt x="114" y="248"/>
                  </a:lnTo>
                  <a:lnTo>
                    <a:pt x="118" y="248"/>
                  </a:lnTo>
                  <a:lnTo>
                    <a:pt x="120" y="248"/>
                  </a:lnTo>
                  <a:lnTo>
                    <a:pt x="124" y="248"/>
                  </a:lnTo>
                  <a:lnTo>
                    <a:pt x="128" y="248"/>
                  </a:lnTo>
                  <a:lnTo>
                    <a:pt x="128" y="244"/>
                  </a:lnTo>
                  <a:lnTo>
                    <a:pt x="128" y="238"/>
                  </a:lnTo>
                  <a:lnTo>
                    <a:pt x="128" y="234"/>
                  </a:lnTo>
                  <a:lnTo>
                    <a:pt x="126" y="234"/>
                  </a:lnTo>
                  <a:lnTo>
                    <a:pt x="122" y="234"/>
                  </a:lnTo>
                  <a:lnTo>
                    <a:pt x="118" y="234"/>
                  </a:lnTo>
                  <a:close/>
                  <a:moveTo>
                    <a:pt x="134" y="210"/>
                  </a:moveTo>
                  <a:lnTo>
                    <a:pt x="134" y="210"/>
                  </a:lnTo>
                  <a:lnTo>
                    <a:pt x="130" y="212"/>
                  </a:lnTo>
                  <a:lnTo>
                    <a:pt x="130" y="214"/>
                  </a:lnTo>
                  <a:lnTo>
                    <a:pt x="130" y="222"/>
                  </a:lnTo>
                  <a:lnTo>
                    <a:pt x="130" y="226"/>
                  </a:lnTo>
                  <a:lnTo>
                    <a:pt x="132" y="226"/>
                  </a:lnTo>
                  <a:lnTo>
                    <a:pt x="136" y="226"/>
                  </a:lnTo>
                  <a:lnTo>
                    <a:pt x="140" y="226"/>
                  </a:lnTo>
                  <a:lnTo>
                    <a:pt x="142" y="226"/>
                  </a:lnTo>
                  <a:lnTo>
                    <a:pt x="142" y="222"/>
                  </a:lnTo>
                  <a:lnTo>
                    <a:pt x="144" y="214"/>
                  </a:lnTo>
                  <a:lnTo>
                    <a:pt x="142" y="212"/>
                  </a:lnTo>
                  <a:lnTo>
                    <a:pt x="140" y="210"/>
                  </a:lnTo>
                  <a:lnTo>
                    <a:pt x="136" y="210"/>
                  </a:lnTo>
                  <a:lnTo>
                    <a:pt x="134" y="210"/>
                  </a:lnTo>
                  <a:close/>
                  <a:moveTo>
                    <a:pt x="140" y="234"/>
                  </a:moveTo>
                  <a:lnTo>
                    <a:pt x="140" y="234"/>
                  </a:lnTo>
                  <a:lnTo>
                    <a:pt x="136" y="234"/>
                  </a:lnTo>
                  <a:lnTo>
                    <a:pt x="136" y="238"/>
                  </a:lnTo>
                  <a:lnTo>
                    <a:pt x="136" y="242"/>
                  </a:lnTo>
                  <a:lnTo>
                    <a:pt x="136" y="244"/>
                  </a:lnTo>
                  <a:lnTo>
                    <a:pt x="136" y="248"/>
                  </a:lnTo>
                  <a:lnTo>
                    <a:pt x="138" y="248"/>
                  </a:lnTo>
                  <a:lnTo>
                    <a:pt x="142" y="248"/>
                  </a:lnTo>
                  <a:lnTo>
                    <a:pt x="146" y="248"/>
                  </a:lnTo>
                  <a:lnTo>
                    <a:pt x="148" y="248"/>
                  </a:lnTo>
                  <a:lnTo>
                    <a:pt x="150" y="244"/>
                  </a:lnTo>
                  <a:lnTo>
                    <a:pt x="150" y="242"/>
                  </a:lnTo>
                  <a:lnTo>
                    <a:pt x="150" y="238"/>
                  </a:lnTo>
                  <a:lnTo>
                    <a:pt x="148" y="234"/>
                  </a:lnTo>
                  <a:lnTo>
                    <a:pt x="146" y="234"/>
                  </a:lnTo>
                  <a:lnTo>
                    <a:pt x="142" y="234"/>
                  </a:lnTo>
                  <a:lnTo>
                    <a:pt x="140" y="234"/>
                  </a:lnTo>
                  <a:close/>
                  <a:moveTo>
                    <a:pt x="154" y="210"/>
                  </a:moveTo>
                  <a:lnTo>
                    <a:pt x="154" y="210"/>
                  </a:lnTo>
                  <a:lnTo>
                    <a:pt x="150" y="212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50" y="222"/>
                  </a:lnTo>
                  <a:lnTo>
                    <a:pt x="150" y="226"/>
                  </a:lnTo>
                  <a:lnTo>
                    <a:pt x="154" y="226"/>
                  </a:lnTo>
                  <a:lnTo>
                    <a:pt x="156" y="226"/>
                  </a:lnTo>
                  <a:lnTo>
                    <a:pt x="160" y="226"/>
                  </a:lnTo>
                  <a:lnTo>
                    <a:pt x="162" y="226"/>
                  </a:lnTo>
                  <a:lnTo>
                    <a:pt x="164" y="222"/>
                  </a:lnTo>
                  <a:lnTo>
                    <a:pt x="164" y="218"/>
                  </a:lnTo>
                  <a:lnTo>
                    <a:pt x="164" y="214"/>
                  </a:lnTo>
                  <a:lnTo>
                    <a:pt x="162" y="212"/>
                  </a:lnTo>
                  <a:lnTo>
                    <a:pt x="160" y="210"/>
                  </a:lnTo>
                  <a:lnTo>
                    <a:pt x="156" y="210"/>
                  </a:lnTo>
                  <a:lnTo>
                    <a:pt x="154" y="210"/>
                  </a:lnTo>
                  <a:close/>
                  <a:moveTo>
                    <a:pt x="160" y="234"/>
                  </a:moveTo>
                  <a:lnTo>
                    <a:pt x="160" y="234"/>
                  </a:lnTo>
                  <a:lnTo>
                    <a:pt x="158" y="234"/>
                  </a:lnTo>
                  <a:lnTo>
                    <a:pt x="156" y="238"/>
                  </a:lnTo>
                  <a:lnTo>
                    <a:pt x="156" y="244"/>
                  </a:lnTo>
                  <a:lnTo>
                    <a:pt x="158" y="248"/>
                  </a:lnTo>
                  <a:lnTo>
                    <a:pt x="160" y="248"/>
                  </a:lnTo>
                  <a:lnTo>
                    <a:pt x="164" y="248"/>
                  </a:lnTo>
                  <a:lnTo>
                    <a:pt x="168" y="248"/>
                  </a:lnTo>
                  <a:lnTo>
                    <a:pt x="170" y="248"/>
                  </a:lnTo>
                  <a:lnTo>
                    <a:pt x="172" y="244"/>
                  </a:lnTo>
                  <a:lnTo>
                    <a:pt x="170" y="238"/>
                  </a:lnTo>
                  <a:lnTo>
                    <a:pt x="170" y="234"/>
                  </a:lnTo>
                  <a:lnTo>
                    <a:pt x="168" y="234"/>
                  </a:lnTo>
                  <a:lnTo>
                    <a:pt x="164" y="234"/>
                  </a:lnTo>
                  <a:lnTo>
                    <a:pt x="160" y="234"/>
                  </a:lnTo>
                  <a:close/>
                  <a:moveTo>
                    <a:pt x="172" y="210"/>
                  </a:moveTo>
                  <a:lnTo>
                    <a:pt x="172" y="210"/>
                  </a:lnTo>
                  <a:lnTo>
                    <a:pt x="170" y="212"/>
                  </a:lnTo>
                  <a:lnTo>
                    <a:pt x="170" y="214"/>
                  </a:lnTo>
                  <a:lnTo>
                    <a:pt x="170" y="218"/>
                  </a:lnTo>
                  <a:lnTo>
                    <a:pt x="170" y="222"/>
                  </a:lnTo>
                  <a:lnTo>
                    <a:pt x="170" y="226"/>
                  </a:lnTo>
                  <a:lnTo>
                    <a:pt x="174" y="226"/>
                  </a:lnTo>
                  <a:lnTo>
                    <a:pt x="176" y="226"/>
                  </a:lnTo>
                  <a:lnTo>
                    <a:pt x="180" y="226"/>
                  </a:lnTo>
                  <a:lnTo>
                    <a:pt x="182" y="226"/>
                  </a:lnTo>
                  <a:lnTo>
                    <a:pt x="184" y="222"/>
                  </a:lnTo>
                  <a:lnTo>
                    <a:pt x="182" y="214"/>
                  </a:lnTo>
                  <a:lnTo>
                    <a:pt x="182" y="212"/>
                  </a:lnTo>
                  <a:lnTo>
                    <a:pt x="180" y="210"/>
                  </a:lnTo>
                  <a:lnTo>
                    <a:pt x="176" y="210"/>
                  </a:lnTo>
                  <a:lnTo>
                    <a:pt x="172" y="210"/>
                  </a:lnTo>
                  <a:close/>
                  <a:moveTo>
                    <a:pt x="182" y="234"/>
                  </a:moveTo>
                  <a:lnTo>
                    <a:pt x="182" y="234"/>
                  </a:lnTo>
                  <a:lnTo>
                    <a:pt x="178" y="234"/>
                  </a:lnTo>
                  <a:lnTo>
                    <a:pt x="178" y="238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6" y="248"/>
                  </a:lnTo>
                  <a:lnTo>
                    <a:pt x="190" y="248"/>
                  </a:lnTo>
                  <a:lnTo>
                    <a:pt x="192" y="248"/>
                  </a:lnTo>
                  <a:lnTo>
                    <a:pt x="192" y="244"/>
                  </a:lnTo>
                  <a:lnTo>
                    <a:pt x="192" y="242"/>
                  </a:lnTo>
                  <a:lnTo>
                    <a:pt x="192" y="238"/>
                  </a:lnTo>
                  <a:lnTo>
                    <a:pt x="190" y="234"/>
                  </a:lnTo>
                  <a:lnTo>
                    <a:pt x="188" y="234"/>
                  </a:lnTo>
                  <a:lnTo>
                    <a:pt x="184" y="234"/>
                  </a:lnTo>
                  <a:lnTo>
                    <a:pt x="182" y="234"/>
                  </a:lnTo>
                  <a:close/>
                  <a:moveTo>
                    <a:pt x="192" y="210"/>
                  </a:moveTo>
                  <a:lnTo>
                    <a:pt x="192" y="210"/>
                  </a:lnTo>
                  <a:lnTo>
                    <a:pt x="190" y="212"/>
                  </a:lnTo>
                  <a:lnTo>
                    <a:pt x="190" y="214"/>
                  </a:lnTo>
                  <a:lnTo>
                    <a:pt x="190" y="218"/>
                  </a:lnTo>
                  <a:lnTo>
                    <a:pt x="190" y="222"/>
                  </a:lnTo>
                  <a:lnTo>
                    <a:pt x="192" y="226"/>
                  </a:lnTo>
                  <a:lnTo>
                    <a:pt x="194" y="226"/>
                  </a:lnTo>
                  <a:lnTo>
                    <a:pt x="198" y="226"/>
                  </a:lnTo>
                  <a:lnTo>
                    <a:pt x="200" y="226"/>
                  </a:lnTo>
                  <a:lnTo>
                    <a:pt x="204" y="226"/>
                  </a:lnTo>
                  <a:lnTo>
                    <a:pt x="204" y="222"/>
                  </a:lnTo>
                  <a:lnTo>
                    <a:pt x="204" y="214"/>
                  </a:lnTo>
                  <a:lnTo>
                    <a:pt x="202" y="212"/>
                  </a:lnTo>
                  <a:lnTo>
                    <a:pt x="200" y="210"/>
                  </a:lnTo>
                  <a:lnTo>
                    <a:pt x="196" y="210"/>
                  </a:lnTo>
                  <a:lnTo>
                    <a:pt x="192" y="210"/>
                  </a:lnTo>
                  <a:close/>
                  <a:moveTo>
                    <a:pt x="202" y="234"/>
                  </a:moveTo>
                  <a:lnTo>
                    <a:pt x="202" y="234"/>
                  </a:lnTo>
                  <a:lnTo>
                    <a:pt x="200" y="234"/>
                  </a:lnTo>
                  <a:lnTo>
                    <a:pt x="198" y="238"/>
                  </a:lnTo>
                  <a:lnTo>
                    <a:pt x="200" y="242"/>
                  </a:lnTo>
                  <a:lnTo>
                    <a:pt x="200" y="244"/>
                  </a:lnTo>
                  <a:lnTo>
                    <a:pt x="200" y="248"/>
                  </a:lnTo>
                  <a:lnTo>
                    <a:pt x="204" y="248"/>
                  </a:lnTo>
                  <a:lnTo>
                    <a:pt x="208" y="248"/>
                  </a:lnTo>
                  <a:lnTo>
                    <a:pt x="210" y="248"/>
                  </a:lnTo>
                  <a:lnTo>
                    <a:pt x="214" y="248"/>
                  </a:lnTo>
                  <a:lnTo>
                    <a:pt x="214" y="244"/>
                  </a:lnTo>
                  <a:lnTo>
                    <a:pt x="214" y="242"/>
                  </a:lnTo>
                  <a:lnTo>
                    <a:pt x="212" y="238"/>
                  </a:lnTo>
                  <a:lnTo>
                    <a:pt x="212" y="234"/>
                  </a:lnTo>
                  <a:lnTo>
                    <a:pt x="208" y="234"/>
                  </a:lnTo>
                  <a:lnTo>
                    <a:pt x="206" y="234"/>
                  </a:lnTo>
                  <a:lnTo>
                    <a:pt x="202" y="234"/>
                  </a:lnTo>
                  <a:close/>
                  <a:moveTo>
                    <a:pt x="212" y="256"/>
                  </a:moveTo>
                  <a:lnTo>
                    <a:pt x="212" y="256"/>
                  </a:lnTo>
                  <a:lnTo>
                    <a:pt x="210" y="258"/>
                  </a:lnTo>
                  <a:lnTo>
                    <a:pt x="208" y="260"/>
                  </a:lnTo>
                  <a:lnTo>
                    <a:pt x="208" y="264"/>
                  </a:lnTo>
                  <a:lnTo>
                    <a:pt x="210" y="268"/>
                  </a:lnTo>
                  <a:lnTo>
                    <a:pt x="210" y="270"/>
                  </a:lnTo>
                  <a:lnTo>
                    <a:pt x="214" y="272"/>
                  </a:lnTo>
                  <a:lnTo>
                    <a:pt x="218" y="272"/>
                  </a:lnTo>
                  <a:lnTo>
                    <a:pt x="222" y="272"/>
                  </a:lnTo>
                  <a:lnTo>
                    <a:pt x="224" y="270"/>
                  </a:lnTo>
                  <a:lnTo>
                    <a:pt x="224" y="268"/>
                  </a:lnTo>
                  <a:lnTo>
                    <a:pt x="224" y="264"/>
                  </a:lnTo>
                  <a:lnTo>
                    <a:pt x="224" y="260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6" y="256"/>
                  </a:lnTo>
                  <a:lnTo>
                    <a:pt x="212" y="256"/>
                  </a:lnTo>
                  <a:close/>
                  <a:moveTo>
                    <a:pt x="212" y="210"/>
                  </a:moveTo>
                  <a:lnTo>
                    <a:pt x="212" y="210"/>
                  </a:lnTo>
                  <a:lnTo>
                    <a:pt x="210" y="212"/>
                  </a:lnTo>
                  <a:lnTo>
                    <a:pt x="210" y="214"/>
                  </a:lnTo>
                  <a:lnTo>
                    <a:pt x="210" y="218"/>
                  </a:lnTo>
                  <a:lnTo>
                    <a:pt x="210" y="222"/>
                  </a:lnTo>
                  <a:lnTo>
                    <a:pt x="212" y="226"/>
                  </a:lnTo>
                  <a:lnTo>
                    <a:pt x="214" y="226"/>
                  </a:lnTo>
                  <a:lnTo>
                    <a:pt x="218" y="226"/>
                  </a:lnTo>
                  <a:lnTo>
                    <a:pt x="222" y="226"/>
                  </a:lnTo>
                  <a:lnTo>
                    <a:pt x="224" y="226"/>
                  </a:lnTo>
                  <a:lnTo>
                    <a:pt x="224" y="222"/>
                  </a:lnTo>
                  <a:lnTo>
                    <a:pt x="224" y="218"/>
                  </a:lnTo>
                  <a:lnTo>
                    <a:pt x="222" y="214"/>
                  </a:lnTo>
                  <a:lnTo>
                    <a:pt x="222" y="212"/>
                  </a:lnTo>
                  <a:lnTo>
                    <a:pt x="218" y="210"/>
                  </a:lnTo>
                  <a:lnTo>
                    <a:pt x="216" y="210"/>
                  </a:lnTo>
                  <a:lnTo>
                    <a:pt x="212" y="210"/>
                  </a:lnTo>
                  <a:close/>
                  <a:moveTo>
                    <a:pt x="222" y="234"/>
                  </a:moveTo>
                  <a:lnTo>
                    <a:pt x="222" y="234"/>
                  </a:lnTo>
                  <a:lnTo>
                    <a:pt x="220" y="234"/>
                  </a:lnTo>
                  <a:lnTo>
                    <a:pt x="220" y="238"/>
                  </a:lnTo>
                  <a:lnTo>
                    <a:pt x="222" y="244"/>
                  </a:lnTo>
                  <a:lnTo>
                    <a:pt x="222" y="248"/>
                  </a:lnTo>
                  <a:lnTo>
                    <a:pt x="226" y="248"/>
                  </a:lnTo>
                  <a:lnTo>
                    <a:pt x="228" y="248"/>
                  </a:lnTo>
                  <a:lnTo>
                    <a:pt x="232" y="248"/>
                  </a:lnTo>
                  <a:lnTo>
                    <a:pt x="234" y="248"/>
                  </a:lnTo>
                  <a:lnTo>
                    <a:pt x="236" y="244"/>
                  </a:lnTo>
                  <a:lnTo>
                    <a:pt x="234" y="242"/>
                  </a:lnTo>
                  <a:lnTo>
                    <a:pt x="234" y="238"/>
                  </a:lnTo>
                  <a:lnTo>
                    <a:pt x="232" y="234"/>
                  </a:lnTo>
                  <a:lnTo>
                    <a:pt x="230" y="234"/>
                  </a:lnTo>
                  <a:lnTo>
                    <a:pt x="226" y="234"/>
                  </a:lnTo>
                  <a:lnTo>
                    <a:pt x="222" y="234"/>
                  </a:lnTo>
                  <a:close/>
                  <a:moveTo>
                    <a:pt x="232" y="210"/>
                  </a:moveTo>
                  <a:lnTo>
                    <a:pt x="232" y="210"/>
                  </a:lnTo>
                  <a:lnTo>
                    <a:pt x="230" y="212"/>
                  </a:lnTo>
                  <a:lnTo>
                    <a:pt x="230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6"/>
                  </a:lnTo>
                  <a:lnTo>
                    <a:pt x="236" y="226"/>
                  </a:lnTo>
                  <a:lnTo>
                    <a:pt x="246" y="226"/>
                  </a:lnTo>
                  <a:lnTo>
                    <a:pt x="256" y="226"/>
                  </a:lnTo>
                  <a:lnTo>
                    <a:pt x="258" y="226"/>
                  </a:lnTo>
                  <a:lnTo>
                    <a:pt x="258" y="222"/>
                  </a:lnTo>
                  <a:lnTo>
                    <a:pt x="258" y="218"/>
                  </a:lnTo>
                  <a:lnTo>
                    <a:pt x="256" y="214"/>
                  </a:lnTo>
                  <a:lnTo>
                    <a:pt x="254" y="212"/>
                  </a:lnTo>
                  <a:lnTo>
                    <a:pt x="252" y="210"/>
                  </a:lnTo>
                  <a:lnTo>
                    <a:pt x="242" y="210"/>
                  </a:lnTo>
                  <a:lnTo>
                    <a:pt x="232" y="210"/>
                  </a:lnTo>
                  <a:close/>
                  <a:moveTo>
                    <a:pt x="234" y="256"/>
                  </a:moveTo>
                  <a:lnTo>
                    <a:pt x="234" y="256"/>
                  </a:lnTo>
                  <a:lnTo>
                    <a:pt x="232" y="258"/>
                  </a:lnTo>
                  <a:lnTo>
                    <a:pt x="230" y="260"/>
                  </a:lnTo>
                  <a:lnTo>
                    <a:pt x="232" y="268"/>
                  </a:lnTo>
                  <a:lnTo>
                    <a:pt x="234" y="270"/>
                  </a:lnTo>
                  <a:lnTo>
                    <a:pt x="236" y="272"/>
                  </a:lnTo>
                  <a:lnTo>
                    <a:pt x="240" y="272"/>
                  </a:lnTo>
                  <a:lnTo>
                    <a:pt x="244" y="272"/>
                  </a:lnTo>
                  <a:lnTo>
                    <a:pt x="246" y="270"/>
                  </a:lnTo>
                  <a:lnTo>
                    <a:pt x="246" y="268"/>
                  </a:lnTo>
                  <a:lnTo>
                    <a:pt x="246" y="264"/>
                  </a:lnTo>
                  <a:lnTo>
                    <a:pt x="246" y="260"/>
                  </a:lnTo>
                  <a:lnTo>
                    <a:pt x="244" y="258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4" y="256"/>
                  </a:lnTo>
                  <a:close/>
                  <a:moveTo>
                    <a:pt x="244" y="234"/>
                  </a:moveTo>
                  <a:lnTo>
                    <a:pt x="244" y="234"/>
                  </a:lnTo>
                  <a:lnTo>
                    <a:pt x="242" y="234"/>
                  </a:lnTo>
                  <a:lnTo>
                    <a:pt x="240" y="238"/>
                  </a:lnTo>
                  <a:lnTo>
                    <a:pt x="242" y="242"/>
                  </a:lnTo>
                  <a:lnTo>
                    <a:pt x="242" y="244"/>
                  </a:lnTo>
                  <a:lnTo>
                    <a:pt x="244" y="248"/>
                  </a:lnTo>
                  <a:lnTo>
                    <a:pt x="246" y="248"/>
                  </a:lnTo>
                  <a:lnTo>
                    <a:pt x="254" y="248"/>
                  </a:lnTo>
                  <a:lnTo>
                    <a:pt x="260" y="248"/>
                  </a:lnTo>
                  <a:lnTo>
                    <a:pt x="264" y="248"/>
                  </a:lnTo>
                  <a:lnTo>
                    <a:pt x="264" y="244"/>
                  </a:lnTo>
                  <a:lnTo>
                    <a:pt x="262" y="242"/>
                  </a:lnTo>
                  <a:lnTo>
                    <a:pt x="262" y="238"/>
                  </a:lnTo>
                  <a:lnTo>
                    <a:pt x="260" y="234"/>
                  </a:lnTo>
                  <a:lnTo>
                    <a:pt x="258" y="234"/>
                  </a:lnTo>
                  <a:lnTo>
                    <a:pt x="250" y="234"/>
                  </a:lnTo>
                  <a:lnTo>
                    <a:pt x="244" y="234"/>
                  </a:lnTo>
                  <a:close/>
                  <a:moveTo>
                    <a:pt x="256" y="256"/>
                  </a:moveTo>
                  <a:lnTo>
                    <a:pt x="256" y="256"/>
                  </a:lnTo>
                  <a:lnTo>
                    <a:pt x="252" y="258"/>
                  </a:lnTo>
                  <a:lnTo>
                    <a:pt x="252" y="260"/>
                  </a:lnTo>
                  <a:lnTo>
                    <a:pt x="254" y="264"/>
                  </a:lnTo>
                  <a:lnTo>
                    <a:pt x="254" y="268"/>
                  </a:lnTo>
                  <a:lnTo>
                    <a:pt x="256" y="270"/>
                  </a:lnTo>
                  <a:lnTo>
                    <a:pt x="260" y="272"/>
                  </a:lnTo>
                  <a:lnTo>
                    <a:pt x="262" y="272"/>
                  </a:lnTo>
                  <a:lnTo>
                    <a:pt x="266" y="272"/>
                  </a:lnTo>
                  <a:lnTo>
                    <a:pt x="270" y="270"/>
                  </a:lnTo>
                  <a:lnTo>
                    <a:pt x="270" y="268"/>
                  </a:lnTo>
                  <a:lnTo>
                    <a:pt x="268" y="264"/>
                  </a:lnTo>
                  <a:lnTo>
                    <a:pt x="268" y="260"/>
                  </a:lnTo>
                  <a:lnTo>
                    <a:pt x="266" y="258"/>
                  </a:lnTo>
                  <a:lnTo>
                    <a:pt x="262" y="256"/>
                  </a:lnTo>
                  <a:lnTo>
                    <a:pt x="260" y="256"/>
                  </a:lnTo>
                  <a:lnTo>
                    <a:pt x="256" y="25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 sz="1000" b="1"/>
            </a:p>
          </p:txBody>
        </p:sp>
        <p:sp>
          <p:nvSpPr>
            <p:cNvPr id="43" name="Text Box 63"/>
            <p:cNvSpPr txBox="1">
              <a:spLocks noChangeArrowheads="1"/>
            </p:cNvSpPr>
            <p:nvPr/>
          </p:nvSpPr>
          <p:spPr bwMode="auto">
            <a:xfrm>
              <a:off x="667393" y="1612760"/>
              <a:ext cx="10312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800" b="1" dirty="0"/>
                <a:t>Использование ИТ в библиотеке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36934" y="2644395"/>
            <a:ext cx="1680347" cy="632161"/>
            <a:chOff x="107504" y="2348148"/>
            <a:chExt cx="1680347" cy="632161"/>
          </a:xfrm>
        </p:grpSpPr>
        <p:sp>
          <p:nvSpPr>
            <p:cNvPr id="45" name="Rectangle 17"/>
            <p:cNvSpPr>
              <a:spLocks noChangeArrowheads="1"/>
            </p:cNvSpPr>
            <p:nvPr/>
          </p:nvSpPr>
          <p:spPr bwMode="auto">
            <a:xfrm rot="10800000">
              <a:off x="107504" y="2348148"/>
              <a:ext cx="1680347" cy="632161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19050" algn="ctr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46" name="Freeform 19"/>
            <p:cNvSpPr>
              <a:spLocks noEditPoints="1"/>
            </p:cNvSpPr>
            <p:nvPr/>
          </p:nvSpPr>
          <p:spPr bwMode="auto">
            <a:xfrm>
              <a:off x="186849" y="2482871"/>
              <a:ext cx="400251" cy="336067"/>
            </a:xfrm>
            <a:custGeom>
              <a:avLst/>
              <a:gdLst>
                <a:gd name="T0" fmla="*/ 29 w 300"/>
                <a:gd name="T1" fmla="*/ 15 h 302"/>
                <a:gd name="T2" fmla="*/ 25 w 300"/>
                <a:gd name="T3" fmla="*/ 9 h 302"/>
                <a:gd name="T4" fmla="*/ 27 w 300"/>
                <a:gd name="T5" fmla="*/ 2 h 302"/>
                <a:gd name="T6" fmla="*/ 34 w 300"/>
                <a:gd name="T7" fmla="*/ 0 h 302"/>
                <a:gd name="T8" fmla="*/ 81 w 300"/>
                <a:gd name="T9" fmla="*/ 43 h 302"/>
                <a:gd name="T10" fmla="*/ 132 w 300"/>
                <a:gd name="T11" fmla="*/ 2 h 302"/>
                <a:gd name="T12" fmla="*/ 138 w 300"/>
                <a:gd name="T13" fmla="*/ 0 h 302"/>
                <a:gd name="T14" fmla="*/ 145 w 300"/>
                <a:gd name="T15" fmla="*/ 5 h 302"/>
                <a:gd name="T16" fmla="*/ 145 w 300"/>
                <a:gd name="T17" fmla="*/ 11 h 302"/>
                <a:gd name="T18" fmla="*/ 154 w 300"/>
                <a:gd name="T19" fmla="*/ 43 h 302"/>
                <a:gd name="T20" fmla="*/ 167 w 300"/>
                <a:gd name="T21" fmla="*/ 47 h 302"/>
                <a:gd name="T22" fmla="*/ 172 w 300"/>
                <a:gd name="T23" fmla="*/ 60 h 302"/>
                <a:gd name="T24" fmla="*/ 170 w 300"/>
                <a:gd name="T25" fmla="*/ 159 h 302"/>
                <a:gd name="T26" fmla="*/ 161 w 300"/>
                <a:gd name="T27" fmla="*/ 169 h 302"/>
                <a:gd name="T28" fmla="*/ 17 w 300"/>
                <a:gd name="T29" fmla="*/ 171 h 302"/>
                <a:gd name="T30" fmla="*/ 5 w 300"/>
                <a:gd name="T31" fmla="*/ 165 h 302"/>
                <a:gd name="T32" fmla="*/ 0 w 300"/>
                <a:gd name="T33" fmla="*/ 60 h 302"/>
                <a:gd name="T34" fmla="*/ 5 w 300"/>
                <a:gd name="T35" fmla="*/ 47 h 302"/>
                <a:gd name="T36" fmla="*/ 17 w 300"/>
                <a:gd name="T37" fmla="*/ 43 h 302"/>
                <a:gd name="T38" fmla="*/ 25 w 300"/>
                <a:gd name="T39" fmla="*/ 60 h 302"/>
                <a:gd name="T40" fmla="*/ 17 w 300"/>
                <a:gd name="T41" fmla="*/ 65 h 302"/>
                <a:gd name="T42" fmla="*/ 17 w 300"/>
                <a:gd name="T43" fmla="*/ 144 h 302"/>
                <a:gd name="T44" fmla="*/ 22 w 300"/>
                <a:gd name="T45" fmla="*/ 153 h 302"/>
                <a:gd name="T46" fmla="*/ 120 w 300"/>
                <a:gd name="T47" fmla="*/ 153 h 302"/>
                <a:gd name="T48" fmla="*/ 128 w 300"/>
                <a:gd name="T49" fmla="*/ 148 h 302"/>
                <a:gd name="T50" fmla="*/ 129 w 300"/>
                <a:gd name="T51" fmla="*/ 68 h 302"/>
                <a:gd name="T52" fmla="*/ 123 w 300"/>
                <a:gd name="T53" fmla="*/ 60 h 302"/>
                <a:gd name="T54" fmla="*/ 147 w 300"/>
                <a:gd name="T55" fmla="*/ 110 h 302"/>
                <a:gd name="T56" fmla="*/ 140 w 300"/>
                <a:gd name="T57" fmla="*/ 113 h 302"/>
                <a:gd name="T58" fmla="*/ 138 w 300"/>
                <a:gd name="T59" fmla="*/ 119 h 302"/>
                <a:gd name="T60" fmla="*/ 142 w 300"/>
                <a:gd name="T61" fmla="*/ 128 h 302"/>
                <a:gd name="T62" fmla="*/ 154 w 300"/>
                <a:gd name="T63" fmla="*/ 128 h 302"/>
                <a:gd name="T64" fmla="*/ 163 w 300"/>
                <a:gd name="T65" fmla="*/ 123 h 302"/>
                <a:gd name="T66" fmla="*/ 163 w 300"/>
                <a:gd name="T67" fmla="*/ 115 h 302"/>
                <a:gd name="T68" fmla="*/ 154 w 300"/>
                <a:gd name="T69" fmla="*/ 110 h 302"/>
                <a:gd name="T70" fmla="*/ 147 w 300"/>
                <a:gd name="T71" fmla="*/ 137 h 302"/>
                <a:gd name="T72" fmla="*/ 138 w 300"/>
                <a:gd name="T73" fmla="*/ 141 h 302"/>
                <a:gd name="T74" fmla="*/ 138 w 300"/>
                <a:gd name="T75" fmla="*/ 148 h 302"/>
                <a:gd name="T76" fmla="*/ 147 w 300"/>
                <a:gd name="T77" fmla="*/ 153 h 302"/>
                <a:gd name="T78" fmla="*/ 159 w 300"/>
                <a:gd name="T79" fmla="*/ 153 h 302"/>
                <a:gd name="T80" fmla="*/ 163 w 300"/>
                <a:gd name="T81" fmla="*/ 144 h 302"/>
                <a:gd name="T82" fmla="*/ 161 w 300"/>
                <a:gd name="T83" fmla="*/ 138 h 302"/>
                <a:gd name="T84" fmla="*/ 147 w 300"/>
                <a:gd name="T85" fmla="*/ 137 h 3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0"/>
                <a:gd name="T130" fmla="*/ 0 h 302"/>
                <a:gd name="T131" fmla="*/ 300 w 300"/>
                <a:gd name="T132" fmla="*/ 302 h 3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0" h="302">
                  <a:moveTo>
                    <a:pt x="30" y="76"/>
                  </a:moveTo>
                  <a:lnTo>
                    <a:pt x="98" y="76"/>
                  </a:lnTo>
                  <a:lnTo>
                    <a:pt x="50" y="26"/>
                  </a:lnTo>
                  <a:lnTo>
                    <a:pt x="46" y="20"/>
                  </a:lnTo>
                  <a:lnTo>
                    <a:pt x="44" y="16"/>
                  </a:lnTo>
                  <a:lnTo>
                    <a:pt x="46" y="8"/>
                  </a:lnTo>
                  <a:lnTo>
                    <a:pt x="48" y="4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0" y="4"/>
                  </a:lnTo>
                  <a:lnTo>
                    <a:pt x="142" y="76"/>
                  </a:lnTo>
                  <a:lnTo>
                    <a:pt x="158" y="76"/>
                  </a:lnTo>
                  <a:lnTo>
                    <a:pt x="230" y="4"/>
                  </a:lnTo>
                  <a:lnTo>
                    <a:pt x="234" y="2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2" y="4"/>
                  </a:lnTo>
                  <a:lnTo>
                    <a:pt x="254" y="8"/>
                  </a:lnTo>
                  <a:lnTo>
                    <a:pt x="256" y="16"/>
                  </a:lnTo>
                  <a:lnTo>
                    <a:pt x="254" y="20"/>
                  </a:lnTo>
                  <a:lnTo>
                    <a:pt x="252" y="26"/>
                  </a:lnTo>
                  <a:lnTo>
                    <a:pt x="202" y="76"/>
                  </a:lnTo>
                  <a:lnTo>
                    <a:pt x="270" y="76"/>
                  </a:lnTo>
                  <a:lnTo>
                    <a:pt x="282" y="78"/>
                  </a:lnTo>
                  <a:lnTo>
                    <a:pt x="292" y="84"/>
                  </a:lnTo>
                  <a:lnTo>
                    <a:pt x="298" y="94"/>
                  </a:lnTo>
                  <a:lnTo>
                    <a:pt x="300" y="106"/>
                  </a:lnTo>
                  <a:lnTo>
                    <a:pt x="300" y="272"/>
                  </a:lnTo>
                  <a:lnTo>
                    <a:pt x="298" y="282"/>
                  </a:lnTo>
                  <a:lnTo>
                    <a:pt x="292" y="292"/>
                  </a:lnTo>
                  <a:lnTo>
                    <a:pt x="282" y="300"/>
                  </a:lnTo>
                  <a:lnTo>
                    <a:pt x="270" y="302"/>
                  </a:lnTo>
                  <a:lnTo>
                    <a:pt x="30" y="302"/>
                  </a:lnTo>
                  <a:lnTo>
                    <a:pt x="18" y="300"/>
                  </a:lnTo>
                  <a:lnTo>
                    <a:pt x="8" y="292"/>
                  </a:lnTo>
                  <a:lnTo>
                    <a:pt x="2" y="282"/>
                  </a:lnTo>
                  <a:lnTo>
                    <a:pt x="0" y="272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8" y="84"/>
                  </a:lnTo>
                  <a:lnTo>
                    <a:pt x="18" y="78"/>
                  </a:lnTo>
                  <a:lnTo>
                    <a:pt x="30" y="76"/>
                  </a:lnTo>
                  <a:close/>
                  <a:moveTo>
                    <a:pt x="44" y="106"/>
                  </a:moveTo>
                  <a:lnTo>
                    <a:pt x="44" y="106"/>
                  </a:lnTo>
                  <a:lnTo>
                    <a:pt x="38" y="106"/>
                  </a:lnTo>
                  <a:lnTo>
                    <a:pt x="34" y="110"/>
                  </a:lnTo>
                  <a:lnTo>
                    <a:pt x="30" y="114"/>
                  </a:lnTo>
                  <a:lnTo>
                    <a:pt x="30" y="120"/>
                  </a:lnTo>
                  <a:lnTo>
                    <a:pt x="30" y="256"/>
                  </a:lnTo>
                  <a:lnTo>
                    <a:pt x="30" y="262"/>
                  </a:lnTo>
                  <a:lnTo>
                    <a:pt x="34" y="268"/>
                  </a:lnTo>
                  <a:lnTo>
                    <a:pt x="38" y="270"/>
                  </a:lnTo>
                  <a:lnTo>
                    <a:pt x="44" y="272"/>
                  </a:lnTo>
                  <a:lnTo>
                    <a:pt x="210" y="272"/>
                  </a:lnTo>
                  <a:lnTo>
                    <a:pt x="216" y="270"/>
                  </a:lnTo>
                  <a:lnTo>
                    <a:pt x="222" y="268"/>
                  </a:lnTo>
                  <a:lnTo>
                    <a:pt x="224" y="262"/>
                  </a:lnTo>
                  <a:lnTo>
                    <a:pt x="226" y="256"/>
                  </a:lnTo>
                  <a:lnTo>
                    <a:pt x="226" y="120"/>
                  </a:lnTo>
                  <a:lnTo>
                    <a:pt x="224" y="114"/>
                  </a:lnTo>
                  <a:lnTo>
                    <a:pt x="222" y="110"/>
                  </a:lnTo>
                  <a:lnTo>
                    <a:pt x="216" y="106"/>
                  </a:lnTo>
                  <a:lnTo>
                    <a:pt x="210" y="106"/>
                  </a:lnTo>
                  <a:lnTo>
                    <a:pt x="44" y="106"/>
                  </a:lnTo>
                  <a:close/>
                  <a:moveTo>
                    <a:pt x="256" y="196"/>
                  </a:moveTo>
                  <a:lnTo>
                    <a:pt x="256" y="196"/>
                  </a:lnTo>
                  <a:lnTo>
                    <a:pt x="248" y="196"/>
                  </a:lnTo>
                  <a:lnTo>
                    <a:pt x="244" y="200"/>
                  </a:lnTo>
                  <a:lnTo>
                    <a:pt x="242" y="204"/>
                  </a:lnTo>
                  <a:lnTo>
                    <a:pt x="240" y="210"/>
                  </a:lnTo>
                  <a:lnTo>
                    <a:pt x="242" y="218"/>
                  </a:lnTo>
                  <a:lnTo>
                    <a:pt x="244" y="222"/>
                  </a:lnTo>
                  <a:lnTo>
                    <a:pt x="248" y="226"/>
                  </a:lnTo>
                  <a:lnTo>
                    <a:pt x="256" y="226"/>
                  </a:lnTo>
                  <a:lnTo>
                    <a:pt x="270" y="226"/>
                  </a:lnTo>
                  <a:lnTo>
                    <a:pt x="278" y="226"/>
                  </a:lnTo>
                  <a:lnTo>
                    <a:pt x="282" y="222"/>
                  </a:lnTo>
                  <a:lnTo>
                    <a:pt x="284" y="218"/>
                  </a:lnTo>
                  <a:lnTo>
                    <a:pt x="286" y="210"/>
                  </a:lnTo>
                  <a:lnTo>
                    <a:pt x="284" y="204"/>
                  </a:lnTo>
                  <a:lnTo>
                    <a:pt x="282" y="200"/>
                  </a:lnTo>
                  <a:lnTo>
                    <a:pt x="278" y="196"/>
                  </a:lnTo>
                  <a:lnTo>
                    <a:pt x="270" y="196"/>
                  </a:lnTo>
                  <a:lnTo>
                    <a:pt x="256" y="196"/>
                  </a:lnTo>
                  <a:close/>
                  <a:moveTo>
                    <a:pt x="256" y="242"/>
                  </a:moveTo>
                  <a:lnTo>
                    <a:pt x="256" y="242"/>
                  </a:lnTo>
                  <a:lnTo>
                    <a:pt x="248" y="242"/>
                  </a:lnTo>
                  <a:lnTo>
                    <a:pt x="244" y="244"/>
                  </a:lnTo>
                  <a:lnTo>
                    <a:pt x="242" y="250"/>
                  </a:lnTo>
                  <a:lnTo>
                    <a:pt x="240" y="256"/>
                  </a:lnTo>
                  <a:lnTo>
                    <a:pt x="242" y="262"/>
                  </a:lnTo>
                  <a:lnTo>
                    <a:pt x="244" y="268"/>
                  </a:lnTo>
                  <a:lnTo>
                    <a:pt x="248" y="270"/>
                  </a:lnTo>
                  <a:lnTo>
                    <a:pt x="256" y="272"/>
                  </a:lnTo>
                  <a:lnTo>
                    <a:pt x="270" y="272"/>
                  </a:lnTo>
                  <a:lnTo>
                    <a:pt x="278" y="270"/>
                  </a:lnTo>
                  <a:lnTo>
                    <a:pt x="282" y="268"/>
                  </a:lnTo>
                  <a:lnTo>
                    <a:pt x="284" y="262"/>
                  </a:lnTo>
                  <a:lnTo>
                    <a:pt x="286" y="256"/>
                  </a:lnTo>
                  <a:lnTo>
                    <a:pt x="284" y="250"/>
                  </a:lnTo>
                  <a:lnTo>
                    <a:pt x="282" y="244"/>
                  </a:lnTo>
                  <a:lnTo>
                    <a:pt x="278" y="242"/>
                  </a:lnTo>
                  <a:lnTo>
                    <a:pt x="270" y="242"/>
                  </a:lnTo>
                  <a:lnTo>
                    <a:pt x="256" y="242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47" name="Text Box 64"/>
            <p:cNvSpPr txBox="1">
              <a:spLocks noChangeArrowheads="1"/>
            </p:cNvSpPr>
            <p:nvPr/>
          </p:nvSpPr>
          <p:spPr bwMode="auto">
            <a:xfrm>
              <a:off x="666155" y="2414769"/>
              <a:ext cx="10405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800" b="1" dirty="0"/>
                <a:t>Владение техническими навыками</a:t>
              </a:r>
            </a:p>
          </p:txBody>
        </p:sp>
      </p:grpSp>
      <p:grpSp>
        <p:nvGrpSpPr>
          <p:cNvPr id="48" name="Group 105"/>
          <p:cNvGrpSpPr>
            <a:grpSpLocks/>
          </p:cNvGrpSpPr>
          <p:nvPr/>
        </p:nvGrpSpPr>
        <p:grpSpPr bwMode="auto">
          <a:xfrm>
            <a:off x="2005038" y="5785280"/>
            <a:ext cx="6898260" cy="767256"/>
            <a:chOff x="1268" y="1171"/>
            <a:chExt cx="3438" cy="544"/>
          </a:xfrm>
        </p:grpSpPr>
        <p:grpSp>
          <p:nvGrpSpPr>
            <p:cNvPr id="49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53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0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Text Box 84"/>
            <p:cNvSpPr txBox="1">
              <a:spLocks noChangeArrowheads="1"/>
            </p:cNvSpPr>
            <p:nvPr/>
          </p:nvSpPr>
          <p:spPr bwMode="auto">
            <a:xfrm>
              <a:off x="1768" y="1171"/>
              <a:ext cx="293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indent="-171450">
                <a:spcBef>
                  <a:spcPct val="50000"/>
                </a:spcBef>
                <a:buFont typeface="Wingdings" panose="05000000000000000000" pitchFamily="2" charset="2"/>
                <a:buChar char="q"/>
              </a:pPr>
              <a:r>
                <a:rPr lang="ru-RU" altLang="ru-RU" sz="1200" dirty="0"/>
                <a:t>Библиотекарь – ответственное лицо в школе за процессы соединения источников знаний и отношений между участниками образовательных отношений в учебных ситуациях.</a:t>
              </a:r>
            </a:p>
          </p:txBody>
        </p:sp>
        <p:sp>
          <p:nvSpPr>
            <p:cNvPr id="52" name="Text Box 85"/>
            <p:cNvSpPr txBox="1">
              <a:spLocks noChangeArrowheads="1"/>
            </p:cNvSpPr>
            <p:nvPr/>
          </p:nvSpPr>
          <p:spPr bwMode="gray">
            <a:xfrm>
              <a:off x="1415" y="1358"/>
              <a:ext cx="1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altLang="ru-RU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84082" y="3579891"/>
            <a:ext cx="1680347" cy="632161"/>
            <a:chOff x="107504" y="3212744"/>
            <a:chExt cx="1680347" cy="632161"/>
          </a:xfrm>
        </p:grpSpPr>
        <p:sp>
          <p:nvSpPr>
            <p:cNvPr id="60" name="Rectangle 15"/>
            <p:cNvSpPr>
              <a:spLocks noChangeArrowheads="1"/>
            </p:cNvSpPr>
            <p:nvPr/>
          </p:nvSpPr>
          <p:spPr bwMode="auto">
            <a:xfrm rot="10800000">
              <a:off x="107504" y="3212744"/>
              <a:ext cx="1680347" cy="632161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1905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186849" y="3240080"/>
              <a:ext cx="1525238" cy="584775"/>
              <a:chOff x="186849" y="3240080"/>
              <a:chExt cx="1525238" cy="584775"/>
            </a:xfrm>
          </p:grpSpPr>
          <p:sp>
            <p:nvSpPr>
              <p:cNvPr id="62" name="Freeform 18"/>
              <p:cNvSpPr>
                <a:spLocks noEditPoints="1"/>
              </p:cNvSpPr>
              <p:nvPr/>
            </p:nvSpPr>
            <p:spPr bwMode="auto">
              <a:xfrm>
                <a:off x="186849" y="3347467"/>
                <a:ext cx="400251" cy="336067"/>
              </a:xfrm>
              <a:custGeom>
                <a:avLst/>
                <a:gdLst>
                  <a:gd name="T0" fmla="*/ 101 w 302"/>
                  <a:gd name="T1" fmla="*/ 0 h 300"/>
                  <a:gd name="T2" fmla="*/ 107 w 302"/>
                  <a:gd name="T3" fmla="*/ 0 h 300"/>
                  <a:gd name="T4" fmla="*/ 117 w 302"/>
                  <a:gd name="T5" fmla="*/ 5 h 300"/>
                  <a:gd name="T6" fmla="*/ 120 w 302"/>
                  <a:gd name="T7" fmla="*/ 7 h 300"/>
                  <a:gd name="T8" fmla="*/ 126 w 302"/>
                  <a:gd name="T9" fmla="*/ 16 h 300"/>
                  <a:gd name="T10" fmla="*/ 128 w 302"/>
                  <a:gd name="T11" fmla="*/ 25 h 300"/>
                  <a:gd name="T12" fmla="*/ 153 w 302"/>
                  <a:gd name="T13" fmla="*/ 44 h 300"/>
                  <a:gd name="T14" fmla="*/ 159 w 302"/>
                  <a:gd name="T15" fmla="*/ 45 h 300"/>
                  <a:gd name="T16" fmla="*/ 165 w 302"/>
                  <a:gd name="T17" fmla="*/ 48 h 300"/>
                  <a:gd name="T18" fmla="*/ 171 w 302"/>
                  <a:gd name="T19" fmla="*/ 61 h 300"/>
                  <a:gd name="T20" fmla="*/ 171 w 302"/>
                  <a:gd name="T21" fmla="*/ 154 h 300"/>
                  <a:gd name="T22" fmla="*/ 165 w 302"/>
                  <a:gd name="T23" fmla="*/ 167 h 300"/>
                  <a:gd name="T24" fmla="*/ 159 w 302"/>
                  <a:gd name="T25" fmla="*/ 170 h 300"/>
                  <a:gd name="T26" fmla="*/ 17 w 302"/>
                  <a:gd name="T27" fmla="*/ 172 h 300"/>
                  <a:gd name="T28" fmla="*/ 11 w 302"/>
                  <a:gd name="T29" fmla="*/ 170 h 300"/>
                  <a:gd name="T30" fmla="*/ 5 w 302"/>
                  <a:gd name="T31" fmla="*/ 167 h 300"/>
                  <a:gd name="T32" fmla="*/ 0 w 302"/>
                  <a:gd name="T33" fmla="*/ 154 h 300"/>
                  <a:gd name="T34" fmla="*/ 0 w 302"/>
                  <a:gd name="T35" fmla="*/ 61 h 300"/>
                  <a:gd name="T36" fmla="*/ 5 w 302"/>
                  <a:gd name="T37" fmla="*/ 48 h 300"/>
                  <a:gd name="T38" fmla="*/ 11 w 302"/>
                  <a:gd name="T39" fmla="*/ 45 h 300"/>
                  <a:gd name="T40" fmla="*/ 43 w 302"/>
                  <a:gd name="T41" fmla="*/ 44 h 300"/>
                  <a:gd name="T42" fmla="*/ 43 w 302"/>
                  <a:gd name="T43" fmla="*/ 25 h 300"/>
                  <a:gd name="T44" fmla="*/ 44 w 302"/>
                  <a:gd name="T45" fmla="*/ 16 h 300"/>
                  <a:gd name="T46" fmla="*/ 50 w 302"/>
                  <a:gd name="T47" fmla="*/ 7 h 300"/>
                  <a:gd name="T48" fmla="*/ 54 w 302"/>
                  <a:gd name="T49" fmla="*/ 5 h 300"/>
                  <a:gd name="T50" fmla="*/ 63 w 302"/>
                  <a:gd name="T51" fmla="*/ 0 h 300"/>
                  <a:gd name="T52" fmla="*/ 68 w 302"/>
                  <a:gd name="T53" fmla="*/ 0 h 300"/>
                  <a:gd name="T54" fmla="*/ 110 w 302"/>
                  <a:gd name="T55" fmla="*/ 44 h 300"/>
                  <a:gd name="T56" fmla="*/ 110 w 302"/>
                  <a:gd name="T57" fmla="*/ 25 h 300"/>
                  <a:gd name="T58" fmla="*/ 108 w 302"/>
                  <a:gd name="T59" fmla="*/ 20 h 300"/>
                  <a:gd name="T60" fmla="*/ 101 w 302"/>
                  <a:gd name="T61" fmla="*/ 17 h 300"/>
                  <a:gd name="T62" fmla="*/ 68 w 302"/>
                  <a:gd name="T63" fmla="*/ 17 h 300"/>
                  <a:gd name="T64" fmla="*/ 62 w 302"/>
                  <a:gd name="T65" fmla="*/ 20 h 300"/>
                  <a:gd name="T66" fmla="*/ 60 w 302"/>
                  <a:gd name="T67" fmla="*/ 25 h 3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2"/>
                  <a:gd name="T103" fmla="*/ 0 h 300"/>
                  <a:gd name="T104" fmla="*/ 302 w 302"/>
                  <a:gd name="T105" fmla="*/ 300 h 30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2" h="300">
                    <a:moveTo>
                      <a:pt x="120" y="0"/>
                    </a:moveTo>
                    <a:lnTo>
                      <a:pt x="180" y="0"/>
                    </a:lnTo>
                    <a:lnTo>
                      <a:pt x="190" y="0"/>
                    </a:lnTo>
                    <a:lnTo>
                      <a:pt x="198" y="2"/>
                    </a:lnTo>
                    <a:lnTo>
                      <a:pt x="206" y="8"/>
                    </a:lnTo>
                    <a:lnTo>
                      <a:pt x="212" y="12"/>
                    </a:lnTo>
                    <a:lnTo>
                      <a:pt x="218" y="20"/>
                    </a:lnTo>
                    <a:lnTo>
                      <a:pt x="222" y="28"/>
                    </a:lnTo>
                    <a:lnTo>
                      <a:pt x="226" y="36"/>
                    </a:lnTo>
                    <a:lnTo>
                      <a:pt x="226" y="44"/>
                    </a:lnTo>
                    <a:lnTo>
                      <a:pt x="226" y="76"/>
                    </a:lnTo>
                    <a:lnTo>
                      <a:pt x="272" y="76"/>
                    </a:lnTo>
                    <a:lnTo>
                      <a:pt x="282" y="78"/>
                    </a:lnTo>
                    <a:lnTo>
                      <a:pt x="292" y="84"/>
                    </a:lnTo>
                    <a:lnTo>
                      <a:pt x="300" y="94"/>
                    </a:lnTo>
                    <a:lnTo>
                      <a:pt x="302" y="106"/>
                    </a:lnTo>
                    <a:lnTo>
                      <a:pt x="302" y="270"/>
                    </a:lnTo>
                    <a:lnTo>
                      <a:pt x="300" y="282"/>
                    </a:lnTo>
                    <a:lnTo>
                      <a:pt x="292" y="292"/>
                    </a:lnTo>
                    <a:lnTo>
                      <a:pt x="282" y="298"/>
                    </a:lnTo>
                    <a:lnTo>
                      <a:pt x="272" y="300"/>
                    </a:lnTo>
                    <a:lnTo>
                      <a:pt x="30" y="300"/>
                    </a:lnTo>
                    <a:lnTo>
                      <a:pt x="18" y="298"/>
                    </a:lnTo>
                    <a:lnTo>
                      <a:pt x="8" y="292"/>
                    </a:lnTo>
                    <a:lnTo>
                      <a:pt x="2" y="282"/>
                    </a:lnTo>
                    <a:lnTo>
                      <a:pt x="0" y="270"/>
                    </a:lnTo>
                    <a:lnTo>
                      <a:pt x="0" y="106"/>
                    </a:lnTo>
                    <a:lnTo>
                      <a:pt x="2" y="94"/>
                    </a:lnTo>
                    <a:lnTo>
                      <a:pt x="8" y="84"/>
                    </a:lnTo>
                    <a:lnTo>
                      <a:pt x="18" y="78"/>
                    </a:lnTo>
                    <a:lnTo>
                      <a:pt x="30" y="76"/>
                    </a:lnTo>
                    <a:lnTo>
                      <a:pt x="76" y="76"/>
                    </a:lnTo>
                    <a:lnTo>
                      <a:pt x="76" y="44"/>
                    </a:lnTo>
                    <a:lnTo>
                      <a:pt x="76" y="36"/>
                    </a:lnTo>
                    <a:lnTo>
                      <a:pt x="78" y="28"/>
                    </a:lnTo>
                    <a:lnTo>
                      <a:pt x="82" y="20"/>
                    </a:lnTo>
                    <a:lnTo>
                      <a:pt x="88" y="12"/>
                    </a:lnTo>
                    <a:lnTo>
                      <a:pt x="96" y="8"/>
                    </a:lnTo>
                    <a:lnTo>
                      <a:pt x="104" y="2"/>
                    </a:lnTo>
                    <a:lnTo>
                      <a:pt x="112" y="0"/>
                    </a:lnTo>
                    <a:lnTo>
                      <a:pt x="120" y="0"/>
                    </a:lnTo>
                    <a:close/>
                    <a:moveTo>
                      <a:pt x="106" y="76"/>
                    </a:moveTo>
                    <a:lnTo>
                      <a:pt x="196" y="76"/>
                    </a:lnTo>
                    <a:lnTo>
                      <a:pt x="196" y="44"/>
                    </a:lnTo>
                    <a:lnTo>
                      <a:pt x="196" y="38"/>
                    </a:lnTo>
                    <a:lnTo>
                      <a:pt x="192" y="34"/>
                    </a:lnTo>
                    <a:lnTo>
                      <a:pt x="188" y="30"/>
                    </a:lnTo>
                    <a:lnTo>
                      <a:pt x="180" y="30"/>
                    </a:lnTo>
                    <a:lnTo>
                      <a:pt x="120" y="30"/>
                    </a:lnTo>
                    <a:lnTo>
                      <a:pt x="114" y="30"/>
                    </a:lnTo>
                    <a:lnTo>
                      <a:pt x="110" y="34"/>
                    </a:lnTo>
                    <a:lnTo>
                      <a:pt x="106" y="38"/>
                    </a:lnTo>
                    <a:lnTo>
                      <a:pt x="106" y="44"/>
                    </a:lnTo>
                    <a:lnTo>
                      <a:pt x="106" y="7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63" name="Text Box 65"/>
              <p:cNvSpPr txBox="1">
                <a:spLocks noChangeArrowheads="1"/>
              </p:cNvSpPr>
              <p:nvPr/>
            </p:nvSpPr>
            <p:spPr bwMode="auto">
              <a:xfrm>
                <a:off x="712042" y="3240080"/>
                <a:ext cx="100004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sz="800" b="1" dirty="0"/>
                  <a:t>Восприятие ценности инновации и творчества</a:t>
                </a:r>
              </a:p>
            </p:txBody>
          </p:sp>
        </p:grpSp>
      </p:grpSp>
      <p:grpSp>
        <p:nvGrpSpPr>
          <p:cNvPr id="64" name="Группа 63"/>
          <p:cNvGrpSpPr/>
          <p:nvPr/>
        </p:nvGrpSpPr>
        <p:grpSpPr>
          <a:xfrm>
            <a:off x="209715" y="4857126"/>
            <a:ext cx="1680347" cy="660290"/>
            <a:chOff x="107504" y="4077339"/>
            <a:chExt cx="1680347" cy="660290"/>
          </a:xfrm>
        </p:grpSpPr>
        <p:sp>
          <p:nvSpPr>
            <p:cNvPr id="65" name="Rectangle 16"/>
            <p:cNvSpPr>
              <a:spLocks noChangeArrowheads="1"/>
            </p:cNvSpPr>
            <p:nvPr/>
          </p:nvSpPr>
          <p:spPr bwMode="auto">
            <a:xfrm rot="10800000">
              <a:off x="107504" y="4077339"/>
              <a:ext cx="1680347" cy="660290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19050" algn="ctr">
              <a:solidFill>
                <a:srgbClr val="E56D09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66" name="Freeform 20"/>
            <p:cNvSpPr>
              <a:spLocks noEditPoints="1"/>
            </p:cNvSpPr>
            <p:nvPr/>
          </p:nvSpPr>
          <p:spPr bwMode="auto">
            <a:xfrm>
              <a:off x="186849" y="4210582"/>
              <a:ext cx="400251" cy="433778"/>
            </a:xfrm>
            <a:custGeom>
              <a:avLst/>
              <a:gdLst>
                <a:gd name="T0" fmla="*/ 19 w 530"/>
                <a:gd name="T1" fmla="*/ 163 h 526"/>
                <a:gd name="T2" fmla="*/ 13 w 530"/>
                <a:gd name="T3" fmla="*/ 159 h 526"/>
                <a:gd name="T4" fmla="*/ 10 w 530"/>
                <a:gd name="T5" fmla="*/ 153 h 526"/>
                <a:gd name="T6" fmla="*/ 10 w 530"/>
                <a:gd name="T7" fmla="*/ 90 h 526"/>
                <a:gd name="T8" fmla="*/ 5 w 530"/>
                <a:gd name="T9" fmla="*/ 90 h 526"/>
                <a:gd name="T10" fmla="*/ 1 w 530"/>
                <a:gd name="T11" fmla="*/ 88 h 526"/>
                <a:gd name="T12" fmla="*/ 0 w 530"/>
                <a:gd name="T13" fmla="*/ 82 h 526"/>
                <a:gd name="T14" fmla="*/ 1 w 530"/>
                <a:gd name="T15" fmla="*/ 78 h 526"/>
                <a:gd name="T16" fmla="*/ 45 w 530"/>
                <a:gd name="T17" fmla="*/ 2 h 526"/>
                <a:gd name="T18" fmla="*/ 47 w 530"/>
                <a:gd name="T19" fmla="*/ 0 h 526"/>
                <a:gd name="T20" fmla="*/ 49 w 530"/>
                <a:gd name="T21" fmla="*/ 0 h 526"/>
                <a:gd name="T22" fmla="*/ 52 w 530"/>
                <a:gd name="T23" fmla="*/ 2 h 526"/>
                <a:gd name="T24" fmla="*/ 68 w 530"/>
                <a:gd name="T25" fmla="*/ 24 h 526"/>
                <a:gd name="T26" fmla="*/ 68 w 530"/>
                <a:gd name="T27" fmla="*/ 21 h 526"/>
                <a:gd name="T28" fmla="*/ 71 w 530"/>
                <a:gd name="T29" fmla="*/ 17 h 526"/>
                <a:gd name="T30" fmla="*/ 78 w 530"/>
                <a:gd name="T31" fmla="*/ 17 h 526"/>
                <a:gd name="T32" fmla="*/ 80 w 530"/>
                <a:gd name="T33" fmla="*/ 17 h 526"/>
                <a:gd name="T34" fmla="*/ 82 w 530"/>
                <a:gd name="T35" fmla="*/ 21 h 526"/>
                <a:gd name="T36" fmla="*/ 82 w 530"/>
                <a:gd name="T37" fmla="*/ 53 h 526"/>
                <a:gd name="T38" fmla="*/ 96 w 530"/>
                <a:gd name="T39" fmla="*/ 76 h 526"/>
                <a:gd name="T40" fmla="*/ 97 w 530"/>
                <a:gd name="T41" fmla="*/ 82 h 526"/>
                <a:gd name="T42" fmla="*/ 97 w 530"/>
                <a:gd name="T43" fmla="*/ 85 h 526"/>
                <a:gd name="T44" fmla="*/ 95 w 530"/>
                <a:gd name="T45" fmla="*/ 89 h 526"/>
                <a:gd name="T46" fmla="*/ 87 w 530"/>
                <a:gd name="T47" fmla="*/ 90 h 526"/>
                <a:gd name="T48" fmla="*/ 87 w 530"/>
                <a:gd name="T49" fmla="*/ 147 h 526"/>
                <a:gd name="T50" fmla="*/ 84 w 530"/>
                <a:gd name="T51" fmla="*/ 159 h 526"/>
                <a:gd name="T52" fmla="*/ 82 w 530"/>
                <a:gd name="T53" fmla="*/ 162 h 526"/>
                <a:gd name="T54" fmla="*/ 78 w 530"/>
                <a:gd name="T55" fmla="*/ 163 h 526"/>
                <a:gd name="T56" fmla="*/ 49 w 530"/>
                <a:gd name="T57" fmla="*/ 163 h 526"/>
                <a:gd name="T58" fmla="*/ 19 w 530"/>
                <a:gd name="T59" fmla="*/ 163 h 526"/>
                <a:gd name="T60" fmla="*/ 39 w 530"/>
                <a:gd name="T61" fmla="*/ 98 h 526"/>
                <a:gd name="T62" fmla="*/ 41 w 530"/>
                <a:gd name="T63" fmla="*/ 99 h 526"/>
                <a:gd name="T64" fmla="*/ 44 w 530"/>
                <a:gd name="T65" fmla="*/ 102 h 526"/>
                <a:gd name="T66" fmla="*/ 44 w 530"/>
                <a:gd name="T67" fmla="*/ 147 h 526"/>
                <a:gd name="T68" fmla="*/ 73 w 530"/>
                <a:gd name="T69" fmla="*/ 147 h 526"/>
                <a:gd name="T70" fmla="*/ 77 w 530"/>
                <a:gd name="T71" fmla="*/ 146 h 526"/>
                <a:gd name="T72" fmla="*/ 78 w 530"/>
                <a:gd name="T73" fmla="*/ 139 h 526"/>
                <a:gd name="T74" fmla="*/ 78 w 530"/>
                <a:gd name="T75" fmla="*/ 90 h 526"/>
                <a:gd name="T76" fmla="*/ 77 w 530"/>
                <a:gd name="T77" fmla="*/ 84 h 526"/>
                <a:gd name="T78" fmla="*/ 73 w 530"/>
                <a:gd name="T79" fmla="*/ 82 h 526"/>
                <a:gd name="T80" fmla="*/ 24 w 530"/>
                <a:gd name="T81" fmla="*/ 82 h 526"/>
                <a:gd name="T82" fmla="*/ 21 w 530"/>
                <a:gd name="T83" fmla="*/ 84 h 526"/>
                <a:gd name="T84" fmla="*/ 19 w 530"/>
                <a:gd name="T85" fmla="*/ 90 h 526"/>
                <a:gd name="T86" fmla="*/ 19 w 530"/>
                <a:gd name="T87" fmla="*/ 139 h 526"/>
                <a:gd name="T88" fmla="*/ 21 w 530"/>
                <a:gd name="T89" fmla="*/ 146 h 526"/>
                <a:gd name="T90" fmla="*/ 24 w 530"/>
                <a:gd name="T91" fmla="*/ 147 h 526"/>
                <a:gd name="T92" fmla="*/ 29 w 530"/>
                <a:gd name="T93" fmla="*/ 107 h 526"/>
                <a:gd name="T94" fmla="*/ 30 w 530"/>
                <a:gd name="T95" fmla="*/ 102 h 526"/>
                <a:gd name="T96" fmla="*/ 32 w 530"/>
                <a:gd name="T97" fmla="*/ 99 h 526"/>
                <a:gd name="T98" fmla="*/ 34 w 530"/>
                <a:gd name="T99" fmla="*/ 98 h 526"/>
                <a:gd name="T100" fmla="*/ 63 w 530"/>
                <a:gd name="T101" fmla="*/ 98 h 526"/>
                <a:gd name="T102" fmla="*/ 66 w 530"/>
                <a:gd name="T103" fmla="*/ 99 h 526"/>
                <a:gd name="T104" fmla="*/ 68 w 530"/>
                <a:gd name="T105" fmla="*/ 102 h 526"/>
                <a:gd name="T106" fmla="*/ 68 w 530"/>
                <a:gd name="T107" fmla="*/ 114 h 526"/>
                <a:gd name="T108" fmla="*/ 68 w 530"/>
                <a:gd name="T109" fmla="*/ 119 h 526"/>
                <a:gd name="T110" fmla="*/ 66 w 530"/>
                <a:gd name="T111" fmla="*/ 122 h 526"/>
                <a:gd name="T112" fmla="*/ 59 w 530"/>
                <a:gd name="T113" fmla="*/ 123 h 526"/>
                <a:gd name="T114" fmla="*/ 56 w 530"/>
                <a:gd name="T115" fmla="*/ 122 h 526"/>
                <a:gd name="T116" fmla="*/ 54 w 530"/>
                <a:gd name="T117" fmla="*/ 119 h 526"/>
                <a:gd name="T118" fmla="*/ 54 w 530"/>
                <a:gd name="T119" fmla="*/ 107 h 526"/>
                <a:gd name="T120" fmla="*/ 54 w 530"/>
                <a:gd name="T121" fmla="*/ 102 h 526"/>
                <a:gd name="T122" fmla="*/ 56 w 530"/>
                <a:gd name="T123" fmla="*/ 99 h 526"/>
                <a:gd name="T124" fmla="*/ 59 w 530"/>
                <a:gd name="T125" fmla="*/ 98 h 5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30"/>
                <a:gd name="T190" fmla="*/ 0 h 526"/>
                <a:gd name="T191" fmla="*/ 530 w 530"/>
                <a:gd name="T192" fmla="*/ 526 h 5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30" h="526">
                  <a:moveTo>
                    <a:pt x="105" y="526"/>
                  </a:moveTo>
                  <a:lnTo>
                    <a:pt x="105" y="526"/>
                  </a:lnTo>
                  <a:lnTo>
                    <a:pt x="88" y="522"/>
                  </a:lnTo>
                  <a:lnTo>
                    <a:pt x="70" y="512"/>
                  </a:lnTo>
                  <a:lnTo>
                    <a:pt x="56" y="494"/>
                  </a:lnTo>
                  <a:lnTo>
                    <a:pt x="53" y="473"/>
                  </a:lnTo>
                  <a:lnTo>
                    <a:pt x="53" y="291"/>
                  </a:lnTo>
                  <a:lnTo>
                    <a:pt x="28" y="291"/>
                  </a:lnTo>
                  <a:lnTo>
                    <a:pt x="18" y="288"/>
                  </a:lnTo>
                  <a:lnTo>
                    <a:pt x="7" y="284"/>
                  </a:lnTo>
                  <a:lnTo>
                    <a:pt x="4" y="274"/>
                  </a:lnTo>
                  <a:lnTo>
                    <a:pt x="0" y="263"/>
                  </a:lnTo>
                  <a:lnTo>
                    <a:pt x="4" y="252"/>
                  </a:lnTo>
                  <a:lnTo>
                    <a:pt x="7" y="245"/>
                  </a:lnTo>
                  <a:lnTo>
                    <a:pt x="246" y="7"/>
                  </a:lnTo>
                  <a:lnTo>
                    <a:pt x="256" y="0"/>
                  </a:lnTo>
                  <a:lnTo>
                    <a:pt x="267" y="0"/>
                  </a:lnTo>
                  <a:lnTo>
                    <a:pt x="274" y="0"/>
                  </a:lnTo>
                  <a:lnTo>
                    <a:pt x="284" y="7"/>
                  </a:lnTo>
                  <a:lnTo>
                    <a:pt x="372" y="95"/>
                  </a:lnTo>
                  <a:lnTo>
                    <a:pt x="372" y="77"/>
                  </a:lnTo>
                  <a:lnTo>
                    <a:pt x="372" y="67"/>
                  </a:lnTo>
                  <a:lnTo>
                    <a:pt x="379" y="60"/>
                  </a:lnTo>
                  <a:lnTo>
                    <a:pt x="386" y="53"/>
                  </a:lnTo>
                  <a:lnTo>
                    <a:pt x="397" y="53"/>
                  </a:lnTo>
                  <a:lnTo>
                    <a:pt x="425" y="53"/>
                  </a:lnTo>
                  <a:lnTo>
                    <a:pt x="435" y="53"/>
                  </a:lnTo>
                  <a:lnTo>
                    <a:pt x="442" y="60"/>
                  </a:lnTo>
                  <a:lnTo>
                    <a:pt x="449" y="67"/>
                  </a:lnTo>
                  <a:lnTo>
                    <a:pt x="449" y="77"/>
                  </a:lnTo>
                  <a:lnTo>
                    <a:pt x="449" y="172"/>
                  </a:lnTo>
                  <a:lnTo>
                    <a:pt x="523" y="245"/>
                  </a:lnTo>
                  <a:lnTo>
                    <a:pt x="526" y="252"/>
                  </a:lnTo>
                  <a:lnTo>
                    <a:pt x="530" y="263"/>
                  </a:lnTo>
                  <a:lnTo>
                    <a:pt x="530" y="274"/>
                  </a:lnTo>
                  <a:lnTo>
                    <a:pt x="523" y="284"/>
                  </a:lnTo>
                  <a:lnTo>
                    <a:pt x="516" y="288"/>
                  </a:lnTo>
                  <a:lnTo>
                    <a:pt x="502" y="291"/>
                  </a:lnTo>
                  <a:lnTo>
                    <a:pt x="477" y="291"/>
                  </a:lnTo>
                  <a:lnTo>
                    <a:pt x="477" y="473"/>
                  </a:lnTo>
                  <a:lnTo>
                    <a:pt x="474" y="494"/>
                  </a:lnTo>
                  <a:lnTo>
                    <a:pt x="460" y="512"/>
                  </a:lnTo>
                  <a:lnTo>
                    <a:pt x="446" y="522"/>
                  </a:lnTo>
                  <a:lnTo>
                    <a:pt x="425" y="526"/>
                  </a:lnTo>
                  <a:lnTo>
                    <a:pt x="267" y="526"/>
                  </a:lnTo>
                  <a:lnTo>
                    <a:pt x="105" y="526"/>
                  </a:lnTo>
                  <a:close/>
                  <a:moveTo>
                    <a:pt x="186" y="316"/>
                  </a:moveTo>
                  <a:lnTo>
                    <a:pt x="214" y="316"/>
                  </a:lnTo>
                  <a:lnTo>
                    <a:pt x="225" y="319"/>
                  </a:lnTo>
                  <a:lnTo>
                    <a:pt x="232" y="323"/>
                  </a:lnTo>
                  <a:lnTo>
                    <a:pt x="239" y="330"/>
                  </a:lnTo>
                  <a:lnTo>
                    <a:pt x="239" y="344"/>
                  </a:lnTo>
                  <a:lnTo>
                    <a:pt x="239" y="473"/>
                  </a:lnTo>
                  <a:lnTo>
                    <a:pt x="397" y="473"/>
                  </a:lnTo>
                  <a:lnTo>
                    <a:pt x="411" y="473"/>
                  </a:lnTo>
                  <a:lnTo>
                    <a:pt x="418" y="470"/>
                  </a:lnTo>
                  <a:lnTo>
                    <a:pt x="421" y="459"/>
                  </a:lnTo>
                  <a:lnTo>
                    <a:pt x="425" y="449"/>
                  </a:lnTo>
                  <a:lnTo>
                    <a:pt x="425" y="291"/>
                  </a:lnTo>
                  <a:lnTo>
                    <a:pt x="421" y="277"/>
                  </a:lnTo>
                  <a:lnTo>
                    <a:pt x="418" y="270"/>
                  </a:lnTo>
                  <a:lnTo>
                    <a:pt x="411" y="267"/>
                  </a:lnTo>
                  <a:lnTo>
                    <a:pt x="397" y="263"/>
                  </a:lnTo>
                  <a:lnTo>
                    <a:pt x="133" y="263"/>
                  </a:lnTo>
                  <a:lnTo>
                    <a:pt x="123" y="267"/>
                  </a:lnTo>
                  <a:lnTo>
                    <a:pt x="112" y="270"/>
                  </a:lnTo>
                  <a:lnTo>
                    <a:pt x="109" y="277"/>
                  </a:lnTo>
                  <a:lnTo>
                    <a:pt x="105" y="291"/>
                  </a:lnTo>
                  <a:lnTo>
                    <a:pt x="105" y="449"/>
                  </a:lnTo>
                  <a:lnTo>
                    <a:pt x="109" y="459"/>
                  </a:lnTo>
                  <a:lnTo>
                    <a:pt x="112" y="470"/>
                  </a:lnTo>
                  <a:lnTo>
                    <a:pt x="123" y="473"/>
                  </a:lnTo>
                  <a:lnTo>
                    <a:pt x="133" y="473"/>
                  </a:lnTo>
                  <a:lnTo>
                    <a:pt x="158" y="473"/>
                  </a:lnTo>
                  <a:lnTo>
                    <a:pt x="158" y="344"/>
                  </a:lnTo>
                  <a:lnTo>
                    <a:pt x="161" y="330"/>
                  </a:lnTo>
                  <a:lnTo>
                    <a:pt x="165" y="323"/>
                  </a:lnTo>
                  <a:lnTo>
                    <a:pt x="176" y="319"/>
                  </a:lnTo>
                  <a:lnTo>
                    <a:pt x="186" y="316"/>
                  </a:lnTo>
                  <a:close/>
                  <a:moveTo>
                    <a:pt x="319" y="316"/>
                  </a:moveTo>
                  <a:lnTo>
                    <a:pt x="344" y="316"/>
                  </a:lnTo>
                  <a:lnTo>
                    <a:pt x="358" y="319"/>
                  </a:lnTo>
                  <a:lnTo>
                    <a:pt x="365" y="323"/>
                  </a:lnTo>
                  <a:lnTo>
                    <a:pt x="369" y="330"/>
                  </a:lnTo>
                  <a:lnTo>
                    <a:pt x="372" y="344"/>
                  </a:lnTo>
                  <a:lnTo>
                    <a:pt x="372" y="368"/>
                  </a:lnTo>
                  <a:lnTo>
                    <a:pt x="369" y="382"/>
                  </a:lnTo>
                  <a:lnTo>
                    <a:pt x="365" y="389"/>
                  </a:lnTo>
                  <a:lnTo>
                    <a:pt x="358" y="393"/>
                  </a:lnTo>
                  <a:lnTo>
                    <a:pt x="344" y="396"/>
                  </a:lnTo>
                  <a:lnTo>
                    <a:pt x="319" y="396"/>
                  </a:lnTo>
                  <a:lnTo>
                    <a:pt x="305" y="393"/>
                  </a:lnTo>
                  <a:lnTo>
                    <a:pt x="298" y="389"/>
                  </a:lnTo>
                  <a:lnTo>
                    <a:pt x="295" y="382"/>
                  </a:lnTo>
                  <a:lnTo>
                    <a:pt x="291" y="368"/>
                  </a:lnTo>
                  <a:lnTo>
                    <a:pt x="291" y="344"/>
                  </a:lnTo>
                  <a:lnTo>
                    <a:pt x="295" y="330"/>
                  </a:lnTo>
                  <a:lnTo>
                    <a:pt x="298" y="323"/>
                  </a:lnTo>
                  <a:lnTo>
                    <a:pt x="305" y="319"/>
                  </a:lnTo>
                  <a:lnTo>
                    <a:pt x="319" y="316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795585" y="4904641"/>
            <a:ext cx="102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800" b="1" dirty="0"/>
              <a:t>Интерес к неформальным направлениям в образовании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198740" y="5843993"/>
            <a:ext cx="1680347" cy="660290"/>
            <a:chOff x="107504" y="5085541"/>
            <a:chExt cx="1680347" cy="660290"/>
          </a:xfrm>
        </p:grpSpPr>
        <p:sp>
          <p:nvSpPr>
            <p:cNvPr id="69" name="Rectangle 56"/>
            <p:cNvSpPr>
              <a:spLocks noChangeArrowheads="1"/>
            </p:cNvSpPr>
            <p:nvPr/>
          </p:nvSpPr>
          <p:spPr bwMode="auto">
            <a:xfrm rot="10800000">
              <a:off x="107504" y="5085541"/>
              <a:ext cx="1680347" cy="660290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19050" algn="ctr">
              <a:solidFill>
                <a:srgbClr val="AAA84C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0" name="Freeform 21"/>
            <p:cNvSpPr>
              <a:spLocks noEditPoints="1"/>
            </p:cNvSpPr>
            <p:nvPr/>
          </p:nvSpPr>
          <p:spPr bwMode="auto">
            <a:xfrm>
              <a:off x="186849" y="5220263"/>
              <a:ext cx="398487" cy="336067"/>
            </a:xfrm>
            <a:custGeom>
              <a:avLst/>
              <a:gdLst>
                <a:gd name="T0" fmla="*/ 79 w 300"/>
                <a:gd name="T1" fmla="*/ 157 h 302"/>
                <a:gd name="T2" fmla="*/ 65 w 300"/>
                <a:gd name="T3" fmla="*/ 167 h 302"/>
                <a:gd name="T4" fmla="*/ 47 w 300"/>
                <a:gd name="T5" fmla="*/ 171 h 302"/>
                <a:gd name="T6" fmla="*/ 17 w 300"/>
                <a:gd name="T7" fmla="*/ 171 h 302"/>
                <a:gd name="T8" fmla="*/ 5 w 300"/>
                <a:gd name="T9" fmla="*/ 165 h 302"/>
                <a:gd name="T10" fmla="*/ 2 w 300"/>
                <a:gd name="T11" fmla="*/ 160 h 302"/>
                <a:gd name="T12" fmla="*/ 0 w 300"/>
                <a:gd name="T13" fmla="*/ 123 h 302"/>
                <a:gd name="T14" fmla="*/ 0 w 300"/>
                <a:gd name="T15" fmla="*/ 114 h 302"/>
                <a:gd name="T16" fmla="*/ 8 w 300"/>
                <a:gd name="T17" fmla="*/ 98 h 302"/>
                <a:gd name="T18" fmla="*/ 91 w 300"/>
                <a:gd name="T19" fmla="*/ 14 h 302"/>
                <a:gd name="T20" fmla="*/ 98 w 300"/>
                <a:gd name="T21" fmla="*/ 8 h 302"/>
                <a:gd name="T22" fmla="*/ 115 w 300"/>
                <a:gd name="T23" fmla="*/ 2 h 302"/>
                <a:gd name="T24" fmla="*/ 124 w 300"/>
                <a:gd name="T25" fmla="*/ 0 h 302"/>
                <a:gd name="T26" fmla="*/ 142 w 300"/>
                <a:gd name="T27" fmla="*/ 4 h 302"/>
                <a:gd name="T28" fmla="*/ 157 w 300"/>
                <a:gd name="T29" fmla="*/ 14 h 302"/>
                <a:gd name="T30" fmla="*/ 163 w 300"/>
                <a:gd name="T31" fmla="*/ 22 h 302"/>
                <a:gd name="T32" fmla="*/ 170 w 300"/>
                <a:gd name="T33" fmla="*/ 38 h 302"/>
                <a:gd name="T34" fmla="*/ 170 w 300"/>
                <a:gd name="T35" fmla="*/ 47 h 302"/>
                <a:gd name="T36" fmla="*/ 166 w 300"/>
                <a:gd name="T37" fmla="*/ 65 h 302"/>
                <a:gd name="T38" fmla="*/ 157 w 300"/>
                <a:gd name="T39" fmla="*/ 80 h 302"/>
                <a:gd name="T40" fmla="*/ 24 w 300"/>
                <a:gd name="T41" fmla="*/ 105 h 302"/>
                <a:gd name="T42" fmla="*/ 20 w 300"/>
                <a:gd name="T43" fmla="*/ 110 h 302"/>
                <a:gd name="T44" fmla="*/ 17 w 300"/>
                <a:gd name="T45" fmla="*/ 119 h 302"/>
                <a:gd name="T46" fmla="*/ 17 w 300"/>
                <a:gd name="T47" fmla="*/ 129 h 302"/>
                <a:gd name="T48" fmla="*/ 22 w 300"/>
                <a:gd name="T49" fmla="*/ 128 h 302"/>
                <a:gd name="T50" fmla="*/ 25 w 300"/>
                <a:gd name="T51" fmla="*/ 129 h 302"/>
                <a:gd name="T52" fmla="*/ 33 w 300"/>
                <a:gd name="T53" fmla="*/ 131 h 302"/>
                <a:gd name="T54" fmla="*/ 36 w 300"/>
                <a:gd name="T55" fmla="*/ 135 h 302"/>
                <a:gd name="T56" fmla="*/ 41 w 300"/>
                <a:gd name="T57" fmla="*/ 141 h 302"/>
                <a:gd name="T58" fmla="*/ 42 w 300"/>
                <a:gd name="T59" fmla="*/ 149 h 302"/>
                <a:gd name="T60" fmla="*/ 42 w 300"/>
                <a:gd name="T61" fmla="*/ 153 h 302"/>
                <a:gd name="T62" fmla="*/ 47 w 300"/>
                <a:gd name="T63" fmla="*/ 153 h 302"/>
                <a:gd name="T64" fmla="*/ 57 w 300"/>
                <a:gd name="T65" fmla="*/ 151 h 302"/>
                <a:gd name="T66" fmla="*/ 66 w 300"/>
                <a:gd name="T67" fmla="*/ 147 h 302"/>
                <a:gd name="T68" fmla="*/ 68 w 300"/>
                <a:gd name="T69" fmla="*/ 142 h 302"/>
                <a:gd name="T70" fmla="*/ 72 w 300"/>
                <a:gd name="T71" fmla="*/ 133 h 302"/>
                <a:gd name="T72" fmla="*/ 72 w 300"/>
                <a:gd name="T73" fmla="*/ 128 h 302"/>
                <a:gd name="T74" fmla="*/ 70 w 300"/>
                <a:gd name="T75" fmla="*/ 117 h 302"/>
                <a:gd name="T76" fmla="*/ 63 w 300"/>
                <a:gd name="T77" fmla="*/ 107 h 302"/>
                <a:gd name="T78" fmla="*/ 59 w 300"/>
                <a:gd name="T79" fmla="*/ 103 h 302"/>
                <a:gd name="T80" fmla="*/ 49 w 300"/>
                <a:gd name="T81" fmla="*/ 98 h 302"/>
                <a:gd name="T82" fmla="*/ 42 w 300"/>
                <a:gd name="T83" fmla="*/ 98 h 302"/>
                <a:gd name="T84" fmla="*/ 33 w 300"/>
                <a:gd name="T85" fmla="*/ 99 h 302"/>
                <a:gd name="T86" fmla="*/ 24 w 300"/>
                <a:gd name="T87" fmla="*/ 105 h 302"/>
                <a:gd name="T88" fmla="*/ 90 w 300"/>
                <a:gd name="T89" fmla="*/ 123 h 302"/>
                <a:gd name="T90" fmla="*/ 145 w 300"/>
                <a:gd name="T91" fmla="*/ 68 h 302"/>
                <a:gd name="T92" fmla="*/ 151 w 300"/>
                <a:gd name="T93" fmla="*/ 59 h 302"/>
                <a:gd name="T94" fmla="*/ 153 w 300"/>
                <a:gd name="T95" fmla="*/ 47 h 302"/>
                <a:gd name="T96" fmla="*/ 153 w 300"/>
                <a:gd name="T97" fmla="*/ 41 h 302"/>
                <a:gd name="T98" fmla="*/ 148 w 300"/>
                <a:gd name="T99" fmla="*/ 31 h 302"/>
                <a:gd name="T100" fmla="*/ 145 w 300"/>
                <a:gd name="T101" fmla="*/ 26 h 302"/>
                <a:gd name="T102" fmla="*/ 135 w 300"/>
                <a:gd name="T103" fmla="*/ 20 h 302"/>
                <a:gd name="T104" fmla="*/ 124 w 300"/>
                <a:gd name="T105" fmla="*/ 17 h 302"/>
                <a:gd name="T106" fmla="*/ 118 w 300"/>
                <a:gd name="T107" fmla="*/ 18 h 302"/>
                <a:gd name="T108" fmla="*/ 107 w 300"/>
                <a:gd name="T109" fmla="*/ 23 h 302"/>
                <a:gd name="T110" fmla="*/ 47 w 300"/>
                <a:gd name="T111" fmla="*/ 81 h 302"/>
                <a:gd name="T112" fmla="*/ 54 w 300"/>
                <a:gd name="T113" fmla="*/ 83 h 302"/>
                <a:gd name="T114" fmla="*/ 69 w 300"/>
                <a:gd name="T115" fmla="*/ 89 h 302"/>
                <a:gd name="T116" fmla="*/ 76 w 300"/>
                <a:gd name="T117" fmla="*/ 95 h 302"/>
                <a:gd name="T118" fmla="*/ 85 w 300"/>
                <a:gd name="T119" fmla="*/ 108 h 302"/>
                <a:gd name="T120" fmla="*/ 90 w 300"/>
                <a:gd name="T121" fmla="*/ 123 h 3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02"/>
                <a:gd name="T185" fmla="*/ 300 w 300"/>
                <a:gd name="T186" fmla="*/ 302 h 3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02">
                  <a:moveTo>
                    <a:pt x="140" y="278"/>
                  </a:moveTo>
                  <a:lnTo>
                    <a:pt x="140" y="278"/>
                  </a:lnTo>
                  <a:lnTo>
                    <a:pt x="128" y="288"/>
                  </a:lnTo>
                  <a:lnTo>
                    <a:pt x="114" y="296"/>
                  </a:lnTo>
                  <a:lnTo>
                    <a:pt x="98" y="300"/>
                  </a:lnTo>
                  <a:lnTo>
                    <a:pt x="82" y="302"/>
                  </a:lnTo>
                  <a:lnTo>
                    <a:pt x="30" y="302"/>
                  </a:lnTo>
                  <a:lnTo>
                    <a:pt x="18" y="300"/>
                  </a:lnTo>
                  <a:lnTo>
                    <a:pt x="8" y="292"/>
                  </a:lnTo>
                  <a:lnTo>
                    <a:pt x="2" y="284"/>
                  </a:lnTo>
                  <a:lnTo>
                    <a:pt x="0" y="272"/>
                  </a:lnTo>
                  <a:lnTo>
                    <a:pt x="0" y="218"/>
                  </a:lnTo>
                  <a:lnTo>
                    <a:pt x="0" y="202"/>
                  </a:lnTo>
                  <a:lnTo>
                    <a:pt x="6" y="188"/>
                  </a:lnTo>
                  <a:lnTo>
                    <a:pt x="14" y="174"/>
                  </a:lnTo>
                  <a:lnTo>
                    <a:pt x="24" y="160"/>
                  </a:lnTo>
                  <a:lnTo>
                    <a:pt x="160" y="24"/>
                  </a:lnTo>
                  <a:lnTo>
                    <a:pt x="172" y="14"/>
                  </a:lnTo>
                  <a:lnTo>
                    <a:pt x="186" y="6"/>
                  </a:lnTo>
                  <a:lnTo>
                    <a:pt x="202" y="2"/>
                  </a:lnTo>
                  <a:lnTo>
                    <a:pt x="218" y="0"/>
                  </a:lnTo>
                  <a:lnTo>
                    <a:pt x="234" y="2"/>
                  </a:lnTo>
                  <a:lnTo>
                    <a:pt x="250" y="6"/>
                  </a:lnTo>
                  <a:lnTo>
                    <a:pt x="264" y="14"/>
                  </a:lnTo>
                  <a:lnTo>
                    <a:pt x="276" y="24"/>
                  </a:lnTo>
                  <a:lnTo>
                    <a:pt x="288" y="38"/>
                  </a:lnTo>
                  <a:lnTo>
                    <a:pt x="294" y="52"/>
                  </a:lnTo>
                  <a:lnTo>
                    <a:pt x="300" y="66"/>
                  </a:lnTo>
                  <a:lnTo>
                    <a:pt x="300" y="84"/>
                  </a:lnTo>
                  <a:lnTo>
                    <a:pt x="300" y="100"/>
                  </a:lnTo>
                  <a:lnTo>
                    <a:pt x="294" y="116"/>
                  </a:lnTo>
                  <a:lnTo>
                    <a:pt x="288" y="130"/>
                  </a:lnTo>
                  <a:lnTo>
                    <a:pt x="276" y="142"/>
                  </a:lnTo>
                  <a:lnTo>
                    <a:pt x="140" y="278"/>
                  </a:lnTo>
                  <a:close/>
                  <a:moveTo>
                    <a:pt x="42" y="186"/>
                  </a:moveTo>
                  <a:lnTo>
                    <a:pt x="42" y="186"/>
                  </a:lnTo>
                  <a:lnTo>
                    <a:pt x="36" y="194"/>
                  </a:lnTo>
                  <a:lnTo>
                    <a:pt x="32" y="202"/>
                  </a:lnTo>
                  <a:lnTo>
                    <a:pt x="30" y="210"/>
                  </a:lnTo>
                  <a:lnTo>
                    <a:pt x="30" y="218"/>
                  </a:lnTo>
                  <a:lnTo>
                    <a:pt x="30" y="228"/>
                  </a:lnTo>
                  <a:lnTo>
                    <a:pt x="38" y="226"/>
                  </a:lnTo>
                  <a:lnTo>
                    <a:pt x="44" y="228"/>
                  </a:lnTo>
                  <a:lnTo>
                    <a:pt x="52" y="230"/>
                  </a:lnTo>
                  <a:lnTo>
                    <a:pt x="58" y="232"/>
                  </a:lnTo>
                  <a:lnTo>
                    <a:pt x="64" y="238"/>
                  </a:lnTo>
                  <a:lnTo>
                    <a:pt x="68" y="244"/>
                  </a:lnTo>
                  <a:lnTo>
                    <a:pt x="72" y="250"/>
                  </a:lnTo>
                  <a:lnTo>
                    <a:pt x="74" y="256"/>
                  </a:lnTo>
                  <a:lnTo>
                    <a:pt x="74" y="264"/>
                  </a:lnTo>
                  <a:lnTo>
                    <a:pt x="74" y="272"/>
                  </a:lnTo>
                  <a:lnTo>
                    <a:pt x="82" y="272"/>
                  </a:lnTo>
                  <a:lnTo>
                    <a:pt x="92" y="270"/>
                  </a:lnTo>
                  <a:lnTo>
                    <a:pt x="100" y="268"/>
                  </a:lnTo>
                  <a:lnTo>
                    <a:pt x="108" y="266"/>
                  </a:lnTo>
                  <a:lnTo>
                    <a:pt x="116" y="260"/>
                  </a:lnTo>
                  <a:lnTo>
                    <a:pt x="120" y="252"/>
                  </a:lnTo>
                  <a:lnTo>
                    <a:pt x="124" y="244"/>
                  </a:lnTo>
                  <a:lnTo>
                    <a:pt x="126" y="236"/>
                  </a:lnTo>
                  <a:lnTo>
                    <a:pt x="128" y="226"/>
                  </a:lnTo>
                  <a:lnTo>
                    <a:pt x="126" y="216"/>
                  </a:lnTo>
                  <a:lnTo>
                    <a:pt x="124" y="206"/>
                  </a:lnTo>
                  <a:lnTo>
                    <a:pt x="118" y="198"/>
                  </a:lnTo>
                  <a:lnTo>
                    <a:pt x="112" y="190"/>
                  </a:lnTo>
                  <a:lnTo>
                    <a:pt x="104" y="182"/>
                  </a:lnTo>
                  <a:lnTo>
                    <a:pt x="94" y="178"/>
                  </a:lnTo>
                  <a:lnTo>
                    <a:pt x="86" y="174"/>
                  </a:lnTo>
                  <a:lnTo>
                    <a:pt x="74" y="174"/>
                  </a:lnTo>
                  <a:lnTo>
                    <a:pt x="66" y="174"/>
                  </a:lnTo>
                  <a:lnTo>
                    <a:pt x="58" y="176"/>
                  </a:lnTo>
                  <a:lnTo>
                    <a:pt x="50" y="180"/>
                  </a:lnTo>
                  <a:lnTo>
                    <a:pt x="42" y="186"/>
                  </a:lnTo>
                  <a:close/>
                  <a:moveTo>
                    <a:pt x="158" y="218"/>
                  </a:moveTo>
                  <a:lnTo>
                    <a:pt x="256" y="120"/>
                  </a:lnTo>
                  <a:lnTo>
                    <a:pt x="262" y="112"/>
                  </a:lnTo>
                  <a:lnTo>
                    <a:pt x="266" y="104"/>
                  </a:lnTo>
                  <a:lnTo>
                    <a:pt x="270" y="94"/>
                  </a:lnTo>
                  <a:lnTo>
                    <a:pt x="270" y="84"/>
                  </a:lnTo>
                  <a:lnTo>
                    <a:pt x="270" y="72"/>
                  </a:lnTo>
                  <a:lnTo>
                    <a:pt x="266" y="64"/>
                  </a:lnTo>
                  <a:lnTo>
                    <a:pt x="262" y="54"/>
                  </a:lnTo>
                  <a:lnTo>
                    <a:pt x="256" y="46"/>
                  </a:lnTo>
                  <a:lnTo>
                    <a:pt x="248" y="40"/>
                  </a:lnTo>
                  <a:lnTo>
                    <a:pt x="238" y="34"/>
                  </a:lnTo>
                  <a:lnTo>
                    <a:pt x="228" y="32"/>
                  </a:lnTo>
                  <a:lnTo>
                    <a:pt x="218" y="30"/>
                  </a:lnTo>
                  <a:lnTo>
                    <a:pt x="208" y="32"/>
                  </a:lnTo>
                  <a:lnTo>
                    <a:pt x="198" y="34"/>
                  </a:lnTo>
                  <a:lnTo>
                    <a:pt x="188" y="40"/>
                  </a:lnTo>
                  <a:lnTo>
                    <a:pt x="180" y="46"/>
                  </a:lnTo>
                  <a:lnTo>
                    <a:pt x="82" y="144"/>
                  </a:lnTo>
                  <a:lnTo>
                    <a:pt x="96" y="146"/>
                  </a:lnTo>
                  <a:lnTo>
                    <a:pt x="110" y="152"/>
                  </a:lnTo>
                  <a:lnTo>
                    <a:pt x="122" y="158"/>
                  </a:lnTo>
                  <a:lnTo>
                    <a:pt x="134" y="168"/>
                  </a:lnTo>
                  <a:lnTo>
                    <a:pt x="142" y="180"/>
                  </a:lnTo>
                  <a:lnTo>
                    <a:pt x="150" y="192"/>
                  </a:lnTo>
                  <a:lnTo>
                    <a:pt x="154" y="204"/>
                  </a:lnTo>
                  <a:lnTo>
                    <a:pt x="158" y="21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1" name="Text Box 71"/>
            <p:cNvSpPr txBox="1">
              <a:spLocks noChangeArrowheads="1"/>
            </p:cNvSpPr>
            <p:nvPr/>
          </p:nvSpPr>
          <p:spPr bwMode="auto">
            <a:xfrm>
              <a:off x="711287" y="5219019"/>
              <a:ext cx="10402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800" b="1" dirty="0"/>
                <a:t>Изменение учебной среды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8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19762" r="14577" b="2675"/>
          <a:stretch>
            <a:fillRect/>
          </a:stretch>
        </p:blipFill>
        <p:spPr bwMode="gray">
          <a:xfrm rot="5400000">
            <a:off x="2277355" y="-903288"/>
            <a:ext cx="5921375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И</a:t>
            </a:r>
            <a:r>
              <a:rPr lang="ru-RU" altLang="ru-RU" dirty="0" smtClean="0"/>
              <a:t>нновации в образовании</a:t>
            </a:r>
            <a:endParaRPr lang="en-US" alt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67544" y="1547966"/>
            <a:ext cx="8602538" cy="3387080"/>
            <a:chOff x="185738" y="1827213"/>
            <a:chExt cx="8867775" cy="4268787"/>
          </a:xfrm>
        </p:grpSpPr>
        <p:sp>
          <p:nvSpPr>
            <p:cNvPr id="20484" name="Oval 4"/>
            <p:cNvSpPr>
              <a:spLocks noChangeArrowheads="1"/>
            </p:cNvSpPr>
            <p:nvPr/>
          </p:nvSpPr>
          <p:spPr bwMode="gray">
            <a:xfrm>
              <a:off x="2760663" y="2352675"/>
              <a:ext cx="3743325" cy="3743325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5" name="Oval 5"/>
            <p:cNvSpPr>
              <a:spLocks noChangeArrowheads="1"/>
            </p:cNvSpPr>
            <p:nvPr/>
          </p:nvSpPr>
          <p:spPr bwMode="gray">
            <a:xfrm>
              <a:off x="3254375" y="2832100"/>
              <a:ext cx="2749550" cy="274637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13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13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gray">
            <a:xfrm>
              <a:off x="3730625" y="3857625"/>
              <a:ext cx="18542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b="1" dirty="0">
                  <a:solidFill>
                    <a:srgbClr val="333333"/>
                  </a:solidFill>
                  <a:cs typeface="Arial" panose="020B0604020202020204" pitchFamily="34" charset="0"/>
                </a:rPr>
                <a:t>Изменения в технологиях</a:t>
              </a:r>
              <a:endParaRPr lang="en-US" altLang="ru-RU" b="1" dirty="0">
                <a:solidFill>
                  <a:srgbClr val="33333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gray">
            <a:xfrm>
              <a:off x="899592" y="2051050"/>
              <a:ext cx="3164408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indent="0" eaLnBrk="1" hangingPunct="1">
                <a:buNone/>
                <a:defRPr/>
              </a:pPr>
              <a:r>
                <a:rPr lang="ru-RU" altLang="ru-RU" sz="1400" b="1" dirty="0" smtClean="0">
                  <a:cs typeface="Arial" panose="020B0604020202020204" pitchFamily="34" charset="0"/>
                </a:rPr>
                <a:t>Создание </a:t>
              </a:r>
              <a:r>
                <a:rPr lang="ru-RU" altLang="ru-RU" sz="1400" b="1" dirty="0">
                  <a:cs typeface="Arial" panose="020B0604020202020204" pitchFamily="34" charset="0"/>
                </a:rPr>
                <a:t>информационно-образовательной среды, стимулирующей творческий поиск в </a:t>
              </a:r>
              <a:r>
                <a:rPr lang="ru-RU" altLang="ru-RU" sz="1400" b="1" dirty="0" smtClean="0">
                  <a:cs typeface="Arial" panose="020B0604020202020204" pitchFamily="34" charset="0"/>
                </a:rPr>
                <a:t>обучении</a:t>
              </a:r>
              <a:endParaRPr lang="ru-RU" altLang="ru-RU" sz="1400" b="1" dirty="0">
                <a:cs typeface="Arial" panose="020B0604020202020204" pitchFamily="34" charset="0"/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gray">
            <a:xfrm>
              <a:off x="185738" y="4659313"/>
              <a:ext cx="232886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indent="0" eaLnBrk="1" hangingPunct="1">
                <a:buNone/>
                <a:defRPr/>
              </a:pPr>
              <a:r>
                <a:rPr lang="ru-RU" altLang="ru-RU" sz="1400" b="1" dirty="0" smtClean="0">
                  <a:cs typeface="Arial" panose="020B0604020202020204" pitchFamily="34" charset="0"/>
                </a:rPr>
                <a:t>Развитие </a:t>
              </a:r>
              <a:r>
                <a:rPr lang="ru-RU" altLang="ru-RU" sz="1400" b="1" dirty="0">
                  <a:cs typeface="Arial" panose="020B0604020202020204" pitchFamily="34" charset="0"/>
                </a:rPr>
                <a:t>самообразования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gray">
            <a:xfrm>
              <a:off x="6689725" y="4579938"/>
              <a:ext cx="2363788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indent="0" eaLnBrk="1" hangingPunct="1">
                <a:buNone/>
                <a:defRPr/>
              </a:pPr>
              <a:r>
                <a:rPr lang="ru-RU" altLang="ru-RU" sz="1400" b="1" dirty="0">
                  <a:cs typeface="Arial" panose="020B0604020202020204" pitchFamily="34" charset="0"/>
                </a:rPr>
                <a:t>Внедрение новых образовательных технологий</a:t>
              </a:r>
            </a:p>
          </p:txBody>
        </p:sp>
        <p:grpSp>
          <p:nvGrpSpPr>
            <p:cNvPr id="20490" name="Group 10"/>
            <p:cNvGrpSpPr>
              <a:grpSpLocks/>
            </p:cNvGrpSpPr>
            <p:nvPr/>
          </p:nvGrpSpPr>
          <p:grpSpPr bwMode="auto">
            <a:xfrm>
              <a:off x="3797300" y="1827213"/>
              <a:ext cx="1631950" cy="1612900"/>
              <a:chOff x="437" y="1700"/>
              <a:chExt cx="1110" cy="1096"/>
            </a:xfrm>
          </p:grpSpPr>
          <p:grpSp>
            <p:nvGrpSpPr>
              <p:cNvPr id="20491" name="Group 11"/>
              <p:cNvGrpSpPr>
                <a:grpSpLocks/>
              </p:cNvGrpSpPr>
              <p:nvPr/>
            </p:nvGrpSpPr>
            <p:grpSpPr bwMode="auto">
              <a:xfrm>
                <a:off x="437" y="1700"/>
                <a:ext cx="1110" cy="1096"/>
                <a:chOff x="437" y="1700"/>
                <a:chExt cx="1110" cy="1096"/>
              </a:xfrm>
            </p:grpSpPr>
            <p:sp>
              <p:nvSpPr>
                <p:cNvPr id="20492" name="Oval 12"/>
                <p:cNvSpPr>
                  <a:spLocks noChangeArrowheads="1"/>
                </p:cNvSpPr>
                <p:nvPr/>
              </p:nvSpPr>
              <p:spPr bwMode="gray">
                <a:xfrm>
                  <a:off x="437" y="1700"/>
                  <a:ext cx="1110" cy="1096"/>
                </a:xfrm>
                <a:prstGeom prst="ellipse">
                  <a:avLst/>
                </a:prstGeom>
                <a:solidFill>
                  <a:srgbClr val="3333CC">
                    <a:alpha val="10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493" name="Oval 13"/>
                <p:cNvSpPr>
                  <a:spLocks noChangeArrowheads="1"/>
                </p:cNvSpPr>
                <p:nvPr/>
              </p:nvSpPr>
              <p:spPr bwMode="gray">
                <a:xfrm>
                  <a:off x="462" y="1725"/>
                  <a:ext cx="1062" cy="1048"/>
                </a:xfrm>
                <a:prstGeom prst="ellipse">
                  <a:avLst/>
                </a:prstGeom>
                <a:solidFill>
                  <a:schemeClr val="accent1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494" name="Group 14"/>
              <p:cNvGrpSpPr>
                <a:grpSpLocks/>
              </p:cNvGrpSpPr>
              <p:nvPr/>
            </p:nvGrpSpPr>
            <p:grpSpPr bwMode="auto">
              <a:xfrm>
                <a:off x="486" y="1748"/>
                <a:ext cx="1026" cy="1014"/>
                <a:chOff x="437" y="1700"/>
                <a:chExt cx="1110" cy="1096"/>
              </a:xfrm>
            </p:grpSpPr>
            <p:sp>
              <p:nvSpPr>
                <p:cNvPr id="20495" name="Oval 15"/>
                <p:cNvSpPr>
                  <a:spLocks noChangeArrowheads="1"/>
                </p:cNvSpPr>
                <p:nvPr/>
              </p:nvSpPr>
              <p:spPr bwMode="gray">
                <a:xfrm>
                  <a:off x="437" y="1700"/>
                  <a:ext cx="1110" cy="1096"/>
                </a:xfrm>
                <a:prstGeom prst="ellipse">
                  <a:avLst/>
                </a:prstGeom>
                <a:solidFill>
                  <a:schemeClr val="accent1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496" name="Oval 16"/>
                <p:cNvSpPr>
                  <a:spLocks noChangeArrowheads="1"/>
                </p:cNvSpPr>
                <p:nvPr/>
              </p:nvSpPr>
              <p:spPr bwMode="gray">
                <a:xfrm>
                  <a:off x="462" y="1725"/>
                  <a:ext cx="1062" cy="1048"/>
                </a:xfrm>
                <a:prstGeom prst="ellipse">
                  <a:avLst/>
                </a:prstGeom>
                <a:solidFill>
                  <a:srgbClr val="3333CC">
                    <a:alpha val="10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0497" name="Group 17"/>
            <p:cNvGrpSpPr>
              <a:grpSpLocks/>
            </p:cNvGrpSpPr>
            <p:nvPr/>
          </p:nvGrpSpPr>
          <p:grpSpPr bwMode="auto">
            <a:xfrm>
              <a:off x="2387600" y="4230688"/>
              <a:ext cx="1631950" cy="1612900"/>
              <a:chOff x="437" y="1700"/>
              <a:chExt cx="1110" cy="1096"/>
            </a:xfrm>
          </p:grpSpPr>
          <p:grpSp>
            <p:nvGrpSpPr>
              <p:cNvPr id="20498" name="Group 18"/>
              <p:cNvGrpSpPr>
                <a:grpSpLocks/>
              </p:cNvGrpSpPr>
              <p:nvPr/>
            </p:nvGrpSpPr>
            <p:grpSpPr bwMode="auto">
              <a:xfrm>
                <a:off x="437" y="1700"/>
                <a:ext cx="1110" cy="1096"/>
                <a:chOff x="437" y="1700"/>
                <a:chExt cx="1110" cy="1096"/>
              </a:xfrm>
            </p:grpSpPr>
            <p:sp>
              <p:nvSpPr>
                <p:cNvPr id="20499" name="Oval 19"/>
                <p:cNvSpPr>
                  <a:spLocks noChangeArrowheads="1"/>
                </p:cNvSpPr>
                <p:nvPr/>
              </p:nvSpPr>
              <p:spPr bwMode="gray">
                <a:xfrm>
                  <a:off x="437" y="1700"/>
                  <a:ext cx="1110" cy="1096"/>
                </a:xfrm>
                <a:prstGeom prst="ellipse">
                  <a:avLst/>
                </a:prstGeom>
                <a:solidFill>
                  <a:schemeClr val="accent2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00" name="Oval 20"/>
                <p:cNvSpPr>
                  <a:spLocks noChangeArrowheads="1"/>
                </p:cNvSpPr>
                <p:nvPr/>
              </p:nvSpPr>
              <p:spPr bwMode="gray">
                <a:xfrm>
                  <a:off x="462" y="1725"/>
                  <a:ext cx="1062" cy="1048"/>
                </a:xfrm>
                <a:prstGeom prst="ellipse">
                  <a:avLst/>
                </a:prstGeom>
                <a:solidFill>
                  <a:schemeClr val="accent2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501" name="Group 21"/>
              <p:cNvGrpSpPr>
                <a:grpSpLocks/>
              </p:cNvGrpSpPr>
              <p:nvPr/>
            </p:nvGrpSpPr>
            <p:grpSpPr bwMode="auto">
              <a:xfrm>
                <a:off x="486" y="1748"/>
                <a:ext cx="1026" cy="1014"/>
                <a:chOff x="437" y="1700"/>
                <a:chExt cx="1110" cy="1096"/>
              </a:xfrm>
            </p:grpSpPr>
            <p:sp>
              <p:nvSpPr>
                <p:cNvPr id="20502" name="Oval 22"/>
                <p:cNvSpPr>
                  <a:spLocks noChangeArrowheads="1"/>
                </p:cNvSpPr>
                <p:nvPr/>
              </p:nvSpPr>
              <p:spPr bwMode="gray">
                <a:xfrm>
                  <a:off x="437" y="1700"/>
                  <a:ext cx="1110" cy="1096"/>
                </a:xfrm>
                <a:prstGeom prst="ellipse">
                  <a:avLst/>
                </a:prstGeom>
                <a:solidFill>
                  <a:schemeClr val="accent2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03" name="Oval 23"/>
                <p:cNvSpPr>
                  <a:spLocks noChangeArrowheads="1"/>
                </p:cNvSpPr>
                <p:nvPr/>
              </p:nvSpPr>
              <p:spPr bwMode="gray">
                <a:xfrm>
                  <a:off x="462" y="1725"/>
                  <a:ext cx="1062" cy="1048"/>
                </a:xfrm>
                <a:prstGeom prst="ellipse">
                  <a:avLst/>
                </a:prstGeom>
                <a:solidFill>
                  <a:schemeClr val="accent2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0504" name="Group 24"/>
            <p:cNvGrpSpPr>
              <a:grpSpLocks/>
            </p:cNvGrpSpPr>
            <p:nvPr/>
          </p:nvGrpSpPr>
          <p:grpSpPr bwMode="auto">
            <a:xfrm>
              <a:off x="5118100" y="4230688"/>
              <a:ext cx="1631950" cy="1612900"/>
              <a:chOff x="437" y="1700"/>
              <a:chExt cx="1110" cy="1096"/>
            </a:xfrm>
          </p:grpSpPr>
          <p:grpSp>
            <p:nvGrpSpPr>
              <p:cNvPr id="20505" name="Group 25"/>
              <p:cNvGrpSpPr>
                <a:grpSpLocks/>
              </p:cNvGrpSpPr>
              <p:nvPr/>
            </p:nvGrpSpPr>
            <p:grpSpPr bwMode="auto">
              <a:xfrm>
                <a:off x="437" y="1700"/>
                <a:ext cx="1110" cy="1096"/>
                <a:chOff x="437" y="1700"/>
                <a:chExt cx="1110" cy="1096"/>
              </a:xfrm>
            </p:grpSpPr>
            <p:sp>
              <p:nvSpPr>
                <p:cNvPr id="20506" name="Oval 26"/>
                <p:cNvSpPr>
                  <a:spLocks noChangeArrowheads="1"/>
                </p:cNvSpPr>
                <p:nvPr/>
              </p:nvSpPr>
              <p:spPr bwMode="gray">
                <a:xfrm>
                  <a:off x="437" y="1700"/>
                  <a:ext cx="1110" cy="1096"/>
                </a:xfrm>
                <a:prstGeom prst="ellipse">
                  <a:avLst/>
                </a:prstGeom>
                <a:solidFill>
                  <a:schemeClr val="hlink">
                    <a:alpha val="1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07" name="Oval 27"/>
                <p:cNvSpPr>
                  <a:spLocks noChangeArrowheads="1"/>
                </p:cNvSpPr>
                <p:nvPr/>
              </p:nvSpPr>
              <p:spPr bwMode="gray">
                <a:xfrm>
                  <a:off x="462" y="1725"/>
                  <a:ext cx="1062" cy="1048"/>
                </a:xfrm>
                <a:prstGeom prst="ellipse">
                  <a:avLst/>
                </a:prstGeom>
                <a:solidFill>
                  <a:srgbClr val="817E00">
                    <a:alpha val="10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508" name="Group 28"/>
              <p:cNvGrpSpPr>
                <a:grpSpLocks/>
              </p:cNvGrpSpPr>
              <p:nvPr/>
            </p:nvGrpSpPr>
            <p:grpSpPr bwMode="auto">
              <a:xfrm>
                <a:off x="486" y="1748"/>
                <a:ext cx="1026" cy="1014"/>
                <a:chOff x="437" y="1700"/>
                <a:chExt cx="1110" cy="1096"/>
              </a:xfrm>
            </p:grpSpPr>
            <p:sp>
              <p:nvSpPr>
                <p:cNvPr id="20509" name="Oval 29"/>
                <p:cNvSpPr>
                  <a:spLocks noChangeArrowheads="1"/>
                </p:cNvSpPr>
                <p:nvPr/>
              </p:nvSpPr>
              <p:spPr bwMode="gray">
                <a:xfrm>
                  <a:off x="437" y="1700"/>
                  <a:ext cx="1110" cy="1096"/>
                </a:xfrm>
                <a:prstGeom prst="ellipse">
                  <a:avLst/>
                </a:prstGeom>
                <a:solidFill>
                  <a:srgbClr val="817E00">
                    <a:alpha val="10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10" name="Oval 30"/>
                <p:cNvSpPr>
                  <a:spLocks noChangeArrowheads="1"/>
                </p:cNvSpPr>
                <p:nvPr/>
              </p:nvSpPr>
              <p:spPr bwMode="gray">
                <a:xfrm>
                  <a:off x="462" y="1725"/>
                  <a:ext cx="1062" cy="1048"/>
                </a:xfrm>
                <a:prstGeom prst="ellipse">
                  <a:avLst/>
                </a:prstGeom>
                <a:solidFill>
                  <a:srgbClr val="817E00">
                    <a:alpha val="10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0511" name="Group 31"/>
            <p:cNvGrpSpPr>
              <a:grpSpLocks/>
            </p:cNvGrpSpPr>
            <p:nvPr/>
          </p:nvGrpSpPr>
          <p:grpSpPr bwMode="auto">
            <a:xfrm>
              <a:off x="3871913" y="1878013"/>
              <a:ext cx="1466850" cy="1447800"/>
              <a:chOff x="708" y="2203"/>
              <a:chExt cx="751" cy="741"/>
            </a:xfrm>
          </p:grpSpPr>
          <p:sp>
            <p:nvSpPr>
              <p:cNvPr id="20512" name="Oval 32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716" cy="70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31765"/>
                      <a:invGamma/>
                    </a:scheme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13" name="Picture 33" descr="cir_lighteffect0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08" y="2203"/>
                <a:ext cx="751" cy="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514" name="Rectangle 34"/>
            <p:cNvSpPr>
              <a:spLocks noChangeArrowheads="1"/>
            </p:cNvSpPr>
            <p:nvPr/>
          </p:nvSpPr>
          <p:spPr bwMode="gray">
            <a:xfrm>
              <a:off x="3910978" y="2134540"/>
              <a:ext cx="1463926" cy="95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85000"/>
                </a:lnSpc>
                <a:defRPr/>
              </a:pPr>
              <a:r>
                <a:rPr lang="en-US" altLang="ru-RU" sz="1100" b="1" dirty="0">
                  <a:solidFill>
                    <a:srgbClr val="F8F8F8"/>
                  </a:solidFill>
                  <a:cs typeface="Arial" panose="020B0604020202020204" pitchFamily="34" charset="0"/>
                </a:rPr>
                <a:t> </a:t>
              </a:r>
              <a:r>
                <a:rPr lang="ru-RU" altLang="ru-RU" sz="11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Развитие информационно-коммуникационных технологий (библиотека как компонент  ИОС)</a:t>
              </a:r>
            </a:p>
          </p:txBody>
        </p:sp>
        <p:grpSp>
          <p:nvGrpSpPr>
            <p:cNvPr id="20515" name="Group 35"/>
            <p:cNvGrpSpPr>
              <a:grpSpLocks/>
            </p:cNvGrpSpPr>
            <p:nvPr/>
          </p:nvGrpSpPr>
          <p:grpSpPr bwMode="auto">
            <a:xfrm>
              <a:off x="2480523" y="4276970"/>
              <a:ext cx="1466850" cy="1463431"/>
              <a:chOff x="719" y="2195"/>
              <a:chExt cx="751" cy="749"/>
            </a:xfrm>
          </p:grpSpPr>
          <p:sp>
            <p:nvSpPr>
              <p:cNvPr id="20516" name="Oval 36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716" cy="70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31765"/>
                      <a:invGamma/>
                    </a:scheme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17" name="Picture 37" descr="cir_lighteffect0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19" y="2195"/>
                <a:ext cx="751" cy="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518" name="Rectangle 38"/>
            <p:cNvSpPr>
              <a:spLocks noChangeArrowheads="1"/>
            </p:cNvSpPr>
            <p:nvPr/>
          </p:nvSpPr>
          <p:spPr bwMode="gray">
            <a:xfrm>
              <a:off x="2474913" y="4710112"/>
              <a:ext cx="1450975" cy="543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11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Дистанционное обучение</a:t>
              </a:r>
              <a:endParaRPr lang="en-US" altLang="ru-RU" sz="1100" b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519" name="Group 39"/>
            <p:cNvGrpSpPr>
              <a:grpSpLocks/>
            </p:cNvGrpSpPr>
            <p:nvPr/>
          </p:nvGrpSpPr>
          <p:grpSpPr bwMode="auto">
            <a:xfrm>
              <a:off x="5219700" y="4292600"/>
              <a:ext cx="1466850" cy="1447800"/>
              <a:chOff x="708" y="2203"/>
              <a:chExt cx="751" cy="741"/>
            </a:xfrm>
          </p:grpSpPr>
          <p:sp>
            <p:nvSpPr>
              <p:cNvPr id="20520" name="Oval 40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716" cy="709"/>
              </a:xfrm>
              <a:prstGeom prst="ellipse">
                <a:avLst/>
              </a:prstGeom>
              <a:gradFill rotWithShape="1">
                <a:gsLst>
                  <a:gs pos="0">
                    <a:srgbClr val="0099CC"/>
                  </a:gs>
                  <a:gs pos="100000">
                    <a:srgbClr val="0099CC">
                      <a:gamma/>
                      <a:shade val="31765"/>
                      <a:invGamma/>
                    </a:srgb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21" name="Picture 41" descr="cir_lighteffect0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08" y="2203"/>
                <a:ext cx="751" cy="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522" name="Group 42"/>
            <p:cNvGrpSpPr>
              <a:grpSpLocks/>
            </p:cNvGrpSpPr>
            <p:nvPr/>
          </p:nvGrpSpPr>
          <p:grpSpPr bwMode="auto">
            <a:xfrm>
              <a:off x="5202238" y="4292600"/>
              <a:ext cx="1466850" cy="1447800"/>
              <a:chOff x="708" y="2203"/>
              <a:chExt cx="751" cy="741"/>
            </a:xfrm>
          </p:grpSpPr>
          <p:sp>
            <p:nvSpPr>
              <p:cNvPr id="20523" name="Oval 43"/>
              <p:cNvSpPr>
                <a:spLocks noChangeArrowheads="1"/>
              </p:cNvSpPr>
              <p:nvPr/>
            </p:nvSpPr>
            <p:spPr bwMode="gray">
              <a:xfrm>
                <a:off x="728" y="2235"/>
                <a:ext cx="716" cy="7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31765"/>
                      <a:invGamma/>
                    </a:schemeClr>
                  </a:gs>
                </a:gsLst>
                <a:lin ang="5400000" scaled="1"/>
              </a:gradFill>
              <a:ln w="38100" algn="ctr">
                <a:solidFill>
                  <a:srgbClr val="F8F8F8">
                    <a:alpha val="8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24" name="Picture 44" descr="cir_lighteffect0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08" y="2203"/>
                <a:ext cx="751" cy="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525" name="Rectangle 45"/>
            <p:cNvSpPr>
              <a:spLocks noChangeArrowheads="1"/>
            </p:cNvSpPr>
            <p:nvPr/>
          </p:nvSpPr>
          <p:spPr bwMode="gray">
            <a:xfrm>
              <a:off x="5189098" y="4579938"/>
              <a:ext cx="1502019" cy="95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85000"/>
                </a:lnSpc>
                <a:defRPr/>
              </a:pPr>
              <a:r>
                <a:rPr lang="en-US" altLang="ru-RU" sz="1100" b="1" dirty="0">
                  <a:solidFill>
                    <a:srgbClr val="F8F8F8"/>
                  </a:solidFill>
                  <a:cs typeface="Arial" panose="020B0604020202020204" pitchFamily="34" charset="0"/>
                </a:rPr>
                <a:t> </a:t>
              </a:r>
              <a:r>
                <a:rPr lang="ru-RU" altLang="ru-RU" sz="11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Изменения в педагогических технологиях</a:t>
              </a:r>
              <a:r>
                <a:rPr lang="en-US" altLang="ru-RU" sz="11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 </a:t>
              </a:r>
              <a:r>
                <a:rPr lang="ru-RU" altLang="ru-RU" sz="11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(инновационные дидактические технологии)</a:t>
              </a:r>
            </a:p>
          </p:txBody>
        </p:sp>
      </p:grpSp>
      <p:sp>
        <p:nvSpPr>
          <p:cNvPr id="48" name="Rectangle 2"/>
          <p:cNvSpPr>
            <a:spLocks noChangeArrowheads="1"/>
          </p:cNvSpPr>
          <p:nvPr/>
        </p:nvSpPr>
        <p:spPr bwMode="ltGray">
          <a:xfrm>
            <a:off x="5630863" y="5096718"/>
            <a:ext cx="2522537" cy="147796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7254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842147" y="5183546"/>
            <a:ext cx="4677591" cy="1535597"/>
            <a:chOff x="842147" y="5183546"/>
            <a:chExt cx="4677591" cy="1535597"/>
          </a:xfrm>
        </p:grpSpPr>
        <p:sp>
          <p:nvSpPr>
            <p:cNvPr id="49" name="Rectangle 3"/>
            <p:cNvSpPr>
              <a:spLocks noChangeArrowheads="1"/>
            </p:cNvSpPr>
            <p:nvPr/>
          </p:nvSpPr>
          <p:spPr bwMode="ltGray">
            <a:xfrm>
              <a:off x="3016250" y="5241181"/>
              <a:ext cx="2503488" cy="147796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8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scene3d>
              <a:camera prst="legacyObliqueTopRight"/>
              <a:lightRig rig="legacyFlat3" dir="l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0" name="Text Box 4"/>
            <p:cNvSpPr txBox="1">
              <a:spLocks noChangeArrowheads="1"/>
            </p:cNvSpPr>
            <p:nvPr/>
          </p:nvSpPr>
          <p:spPr bwMode="black">
            <a:xfrm>
              <a:off x="3119438" y="5230572"/>
              <a:ext cx="2268537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ru-RU" altLang="ru-RU" sz="10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Информационно-ресурсное обеспечение </a:t>
              </a:r>
              <a:r>
                <a:rPr lang="ru-RU" altLang="ru-RU" sz="1000" b="1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учебной деятельности.</a:t>
              </a:r>
              <a:endParaRPr lang="ru-RU" altLang="ru-RU" sz="1000" b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ru-RU" altLang="ru-RU" sz="10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Создание, поддержка и эксплуатация электронных библиотек, как собственной генерации, так и </a:t>
              </a:r>
              <a:r>
                <a:rPr lang="ru-RU" altLang="ru-RU" sz="1000" b="1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заимствованных</a:t>
              </a:r>
              <a:endParaRPr lang="ru-RU" altLang="ru-RU" sz="1000" b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51" name="Group 8"/>
            <p:cNvGrpSpPr>
              <a:grpSpLocks/>
            </p:cNvGrpSpPr>
            <p:nvPr/>
          </p:nvGrpSpPr>
          <p:grpSpPr bwMode="auto">
            <a:xfrm>
              <a:off x="873511" y="5183546"/>
              <a:ext cx="2111375" cy="1447800"/>
              <a:chOff x="4397" y="1430"/>
              <a:chExt cx="1005" cy="960"/>
            </a:xfrm>
          </p:grpSpPr>
          <p:sp>
            <p:nvSpPr>
              <p:cNvPr id="52" name="AutoShape 9"/>
              <p:cNvSpPr>
                <a:spLocks noChangeArrowheads="1"/>
              </p:cNvSpPr>
              <p:nvPr/>
            </p:nvSpPr>
            <p:spPr bwMode="gray">
              <a:xfrm>
                <a:off x="4397" y="1430"/>
                <a:ext cx="1005" cy="960"/>
              </a:xfrm>
              <a:prstGeom prst="homePlate">
                <a:avLst>
                  <a:gd name="adj" fmla="val 26172"/>
                </a:avLst>
              </a:prstGeom>
              <a:gradFill rotWithShape="1">
                <a:gsLst>
                  <a:gs pos="0">
                    <a:srgbClr val="D5E0E5">
                      <a:gamma/>
                      <a:shade val="66275"/>
                      <a:invGamma/>
                    </a:srgbClr>
                  </a:gs>
                  <a:gs pos="50000">
                    <a:srgbClr val="D5E0E5"/>
                  </a:gs>
                  <a:gs pos="100000">
                    <a:srgbClr val="D5E0E5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76858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200"/>
              </a:p>
            </p:txBody>
          </p:sp>
          <p:sp>
            <p:nvSpPr>
              <p:cNvPr id="53" name="AutoShape 10"/>
              <p:cNvSpPr>
                <a:spLocks noChangeArrowheads="1"/>
              </p:cNvSpPr>
              <p:nvPr/>
            </p:nvSpPr>
            <p:spPr bwMode="gray">
              <a:xfrm>
                <a:off x="4407" y="1440"/>
                <a:ext cx="978" cy="934"/>
              </a:xfrm>
              <a:prstGeom prst="homePlate">
                <a:avLst>
                  <a:gd name="adj" fmla="val 26178"/>
                </a:avLst>
              </a:prstGeom>
              <a:gradFill rotWithShape="1">
                <a:gsLst>
                  <a:gs pos="0">
                    <a:srgbClr val="D5E0E5">
                      <a:gamma/>
                      <a:shade val="66275"/>
                      <a:invGamma/>
                    </a:srgbClr>
                  </a:gs>
                  <a:gs pos="50000">
                    <a:srgbClr val="D5E0E5"/>
                  </a:gs>
                  <a:gs pos="100000">
                    <a:srgbClr val="D5E0E5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200"/>
              </a:p>
            </p:txBody>
          </p:sp>
        </p:grpSp>
        <p:sp>
          <p:nvSpPr>
            <p:cNvPr id="54" name="Rectangle 12"/>
            <p:cNvSpPr>
              <a:spLocks noChangeArrowheads="1"/>
            </p:cNvSpPr>
            <p:nvPr/>
          </p:nvSpPr>
          <p:spPr bwMode="black">
            <a:xfrm>
              <a:off x="842147" y="5513435"/>
              <a:ext cx="1974875" cy="7078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sz="1000" b="1" dirty="0">
                  <a:solidFill>
                    <a:srgbClr val="333333"/>
                  </a:solidFill>
                  <a:cs typeface="Arial" panose="020B0604020202020204" pitchFamily="34" charset="0"/>
                </a:rPr>
                <a:t>ИНТЕГРАЦИЯ БИБЛИОТЕКИ В </a:t>
              </a:r>
              <a:r>
                <a:rPr lang="ru-RU" altLang="ru-RU" sz="1000" b="1" dirty="0" smtClean="0">
                  <a:solidFill>
                    <a:srgbClr val="333333"/>
                  </a:solidFill>
                  <a:cs typeface="Arial" panose="020B0604020202020204" pitchFamily="34" charset="0"/>
                </a:rPr>
                <a:t>ОБРАЗОВАТЕЛЬНУЮ ДЕЯТЕЛЬНОСТЬ</a:t>
              </a:r>
              <a:endParaRPr lang="en-US" altLang="ru-RU" sz="1000" b="1" dirty="0">
                <a:solidFill>
                  <a:srgbClr val="333333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5" name="Rectangle 13"/>
          <p:cNvSpPr>
            <a:spLocks noChangeArrowheads="1"/>
          </p:cNvSpPr>
          <p:nvPr/>
        </p:nvSpPr>
        <p:spPr bwMode="black">
          <a:xfrm>
            <a:off x="5767388" y="5234831"/>
            <a:ext cx="22609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altLang="ru-RU" sz="1000" b="1" dirty="0">
                <a:solidFill>
                  <a:srgbClr val="FFFFFF"/>
                </a:solidFill>
                <a:cs typeface="Arial" panose="020B0604020202020204" pitchFamily="34" charset="0"/>
              </a:rPr>
              <a:t>Развитие информационных сервисов удалённого доступа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altLang="ru-RU" sz="1000" b="1" dirty="0">
                <a:solidFill>
                  <a:srgbClr val="FFFFFF"/>
                </a:solidFill>
                <a:cs typeface="Arial" panose="020B0604020202020204" pitchFamily="34" charset="0"/>
              </a:rPr>
              <a:t>Обучение информационной грамотности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altLang="ru-RU" sz="1000" b="1" dirty="0">
                <a:solidFill>
                  <a:srgbClr val="FFFFFF"/>
                </a:solidFill>
                <a:cs typeface="Arial" panose="020B0604020202020204" pitchFamily="34" charset="0"/>
              </a:rPr>
              <a:t>Интеграция </a:t>
            </a:r>
            <a:r>
              <a:rPr lang="ru-RU" altLang="ru-RU" sz="1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элективных курсов </a:t>
            </a:r>
            <a:r>
              <a:rPr lang="ru-RU" altLang="ru-RU" sz="1000" b="1" dirty="0">
                <a:solidFill>
                  <a:srgbClr val="FFFFFF"/>
                </a:solidFill>
                <a:cs typeface="Arial" panose="020B0604020202020204" pitchFamily="34" charset="0"/>
              </a:rPr>
              <a:t>по </a:t>
            </a:r>
            <a:r>
              <a:rPr lang="ru-RU" altLang="ru-RU" sz="1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информатике</a:t>
            </a:r>
            <a:endParaRPr lang="ru-RU" altLang="ru-RU" sz="1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 bwMode="gray">
          <a:xfrm>
            <a:off x="6728553" y="1587281"/>
            <a:ext cx="8231187" cy="132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Информационно-ресурсное обеспечение учебного процесса</a:t>
            </a:r>
          </a:p>
          <a:p>
            <a:pPr>
              <a:defRPr/>
            </a:pPr>
            <a:r>
              <a:rPr lang="ru-RU" altLang="ru-RU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Создание, поддержка и эксплуатация электронных библиотек, как собственной генерации, так и заимствованных</a:t>
            </a:r>
          </a:p>
          <a:p>
            <a:pPr>
              <a:defRPr/>
            </a:pPr>
            <a:r>
              <a:rPr lang="ru-RU" altLang="ru-RU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информационных сервисов удалённого доступа</a:t>
            </a:r>
          </a:p>
          <a:p>
            <a:pPr>
              <a:defRPr/>
            </a:pPr>
            <a:r>
              <a:rPr lang="ru-RU" altLang="ru-RU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информационной грамотности</a:t>
            </a:r>
          </a:p>
          <a:p>
            <a:pPr>
              <a:defRPr/>
            </a:pPr>
            <a:r>
              <a:rPr lang="ru-RU" altLang="ru-RU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спецкурсов по информационным ресурсам в учебные дисциплины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И</a:t>
            </a:r>
            <a:r>
              <a:rPr lang="ru-RU" altLang="ru-RU" dirty="0" smtClean="0"/>
              <a:t>зменения в библиотеке</a:t>
            </a:r>
            <a:endParaRPr lang="en-US" alt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11560" y="1447800"/>
            <a:ext cx="7416824" cy="3565376"/>
            <a:chOff x="914400" y="1973263"/>
            <a:chExt cx="7346950" cy="4053533"/>
          </a:xfrm>
        </p:grpSpPr>
        <p:sp>
          <p:nvSpPr>
            <p:cNvPr id="22530" name="AutoShape 2"/>
            <p:cNvSpPr>
              <a:spLocks noChangeArrowheads="1"/>
            </p:cNvSpPr>
            <p:nvPr/>
          </p:nvSpPr>
          <p:spPr bwMode="grayWhite">
            <a:xfrm>
              <a:off x="914400" y="2249488"/>
              <a:ext cx="3505200" cy="3757612"/>
            </a:xfrm>
            <a:prstGeom prst="roundRect">
              <a:avLst>
                <a:gd name="adj" fmla="val 4134"/>
              </a:avLst>
            </a:prstGeom>
            <a:gradFill rotWithShape="1">
              <a:gsLst>
                <a:gs pos="0">
                  <a:schemeClr val="accent1">
                    <a:gamma/>
                    <a:shade val="7607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2531" name="Group 3"/>
            <p:cNvGrpSpPr>
              <a:grpSpLocks/>
            </p:cNvGrpSpPr>
            <p:nvPr/>
          </p:nvGrpSpPr>
          <p:grpSpPr bwMode="auto">
            <a:xfrm>
              <a:off x="1143000" y="1981200"/>
              <a:ext cx="3098800" cy="573088"/>
              <a:chOff x="497" y="1093"/>
              <a:chExt cx="2042" cy="363"/>
            </a:xfrm>
          </p:grpSpPr>
          <p:sp>
            <p:nvSpPr>
              <p:cNvPr id="22532" name="AutoShape 4"/>
              <p:cNvSpPr>
                <a:spLocks noChangeArrowheads="1"/>
              </p:cNvSpPr>
              <p:nvPr/>
            </p:nvSpPr>
            <p:spPr bwMode="gray">
              <a:xfrm>
                <a:off x="497" y="1093"/>
                <a:ext cx="2042" cy="363"/>
              </a:xfrm>
              <a:prstGeom prst="roundRect">
                <a:avLst>
                  <a:gd name="adj" fmla="val 17509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3" name="AutoShape 5"/>
              <p:cNvSpPr>
                <a:spLocks noChangeArrowheads="1"/>
              </p:cNvSpPr>
              <p:nvPr/>
            </p:nvSpPr>
            <p:spPr bwMode="gray">
              <a:xfrm>
                <a:off x="509" y="1353"/>
                <a:ext cx="2007" cy="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4" name="AutoShape 6"/>
              <p:cNvSpPr>
                <a:spLocks noChangeArrowheads="1"/>
              </p:cNvSpPr>
              <p:nvPr/>
            </p:nvSpPr>
            <p:spPr bwMode="gray">
              <a:xfrm>
                <a:off x="509" y="1104"/>
                <a:ext cx="2007" cy="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536" name="AutoShape 8"/>
            <p:cNvSpPr>
              <a:spLocks noChangeArrowheads="1"/>
            </p:cNvSpPr>
            <p:nvPr/>
          </p:nvSpPr>
          <p:spPr bwMode="grayWhite">
            <a:xfrm>
              <a:off x="4756150" y="2269184"/>
              <a:ext cx="3505200" cy="3757612"/>
            </a:xfrm>
            <a:prstGeom prst="roundRect">
              <a:avLst>
                <a:gd name="adj" fmla="val 4134"/>
              </a:avLst>
            </a:prstGeom>
            <a:gradFill rotWithShape="1">
              <a:gsLst>
                <a:gs pos="0">
                  <a:schemeClr val="folHlink">
                    <a:gamma/>
                    <a:shade val="72941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>
              <a:off x="4959350" y="1973263"/>
              <a:ext cx="3098800" cy="573087"/>
              <a:chOff x="3166" y="618"/>
              <a:chExt cx="2042" cy="363"/>
            </a:xfrm>
          </p:grpSpPr>
          <p:sp>
            <p:nvSpPr>
              <p:cNvPr id="22538" name="AutoShape 10"/>
              <p:cNvSpPr>
                <a:spLocks noChangeArrowheads="1"/>
              </p:cNvSpPr>
              <p:nvPr/>
            </p:nvSpPr>
            <p:spPr bwMode="gray">
              <a:xfrm>
                <a:off x="3166" y="618"/>
                <a:ext cx="2042" cy="363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9" name="AutoShape 11"/>
              <p:cNvSpPr>
                <a:spLocks noChangeArrowheads="1"/>
              </p:cNvSpPr>
              <p:nvPr/>
            </p:nvSpPr>
            <p:spPr bwMode="gray">
              <a:xfrm>
                <a:off x="3178" y="878"/>
                <a:ext cx="2007" cy="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3333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0" name="AutoShape 12"/>
              <p:cNvSpPr>
                <a:spLocks noChangeArrowheads="1"/>
              </p:cNvSpPr>
              <p:nvPr/>
            </p:nvSpPr>
            <p:spPr bwMode="gray">
              <a:xfrm>
                <a:off x="3178" y="629"/>
                <a:ext cx="2007" cy="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24314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541" name="Text Box 13"/>
            <p:cNvSpPr txBox="1">
              <a:spLocks noChangeArrowheads="1"/>
            </p:cNvSpPr>
            <p:nvPr/>
          </p:nvSpPr>
          <p:spPr bwMode="white">
            <a:xfrm>
              <a:off x="1219200" y="2003425"/>
              <a:ext cx="2840038" cy="45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33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2400" b="1" dirty="0">
                  <a:solidFill>
                    <a:srgbClr val="FEFFFF"/>
                  </a:solidFill>
                </a:rPr>
                <a:t> </a:t>
              </a:r>
              <a:r>
                <a:rPr lang="ru-RU" altLang="ru-RU" sz="2400" b="1" dirty="0" smtClean="0">
                  <a:solidFill>
                    <a:srgbClr val="FEFFFF"/>
                  </a:solidFill>
                </a:rPr>
                <a:t>Изменения </a:t>
              </a:r>
              <a:endParaRPr lang="en-US" altLang="ru-RU" sz="2400" b="1" dirty="0">
                <a:solidFill>
                  <a:srgbClr val="FEFFFF"/>
                </a:solidFill>
              </a:endParaRPr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white">
            <a:xfrm>
              <a:off x="5080000" y="2003425"/>
              <a:ext cx="2840038" cy="45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33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2400" b="1" dirty="0">
                  <a:solidFill>
                    <a:srgbClr val="FEFFFF"/>
                  </a:solidFill>
                </a:rPr>
                <a:t> </a:t>
              </a:r>
              <a:r>
                <a:rPr lang="ru-RU" altLang="ru-RU" sz="2400" b="1" dirty="0" smtClean="0">
                  <a:solidFill>
                    <a:srgbClr val="FEFFFF"/>
                  </a:solidFill>
                </a:rPr>
                <a:t>Изменения </a:t>
              </a:r>
              <a:endParaRPr lang="en-US" altLang="ru-RU" sz="2400" b="1" dirty="0">
                <a:solidFill>
                  <a:srgbClr val="FEFFFF"/>
                </a:solidFill>
              </a:endParaRPr>
            </a:p>
          </p:txBody>
        </p:sp>
        <p:graphicFrame>
          <p:nvGraphicFramePr>
            <p:cNvPr id="2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2458889"/>
                </p:ext>
              </p:extLst>
            </p:nvPr>
          </p:nvGraphicFramePr>
          <p:xfrm>
            <a:off x="1092200" y="2609850"/>
            <a:ext cx="3309938" cy="32162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2544" name="Line 16"/>
            <p:cNvSpPr>
              <a:spLocks noChangeShapeType="1"/>
            </p:cNvSpPr>
            <p:nvPr/>
          </p:nvSpPr>
          <p:spPr bwMode="invGray">
            <a:xfrm>
              <a:off x="5038725" y="2536825"/>
              <a:ext cx="1588" cy="3208338"/>
            </a:xfrm>
            <a:prstGeom prst="line">
              <a:avLst/>
            </a:prstGeom>
            <a:noFill/>
            <a:ln w="12700">
              <a:solidFill>
                <a:srgbClr val="FEFFFF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45" name="Group 17"/>
            <p:cNvGrpSpPr>
              <a:grpSpLocks/>
            </p:cNvGrpSpPr>
            <p:nvPr/>
          </p:nvGrpSpPr>
          <p:grpSpPr bwMode="auto">
            <a:xfrm>
              <a:off x="4954588" y="2920678"/>
              <a:ext cx="160337" cy="168275"/>
              <a:chOff x="2928" y="2208"/>
              <a:chExt cx="262" cy="262"/>
            </a:xfrm>
            <a:solidFill>
              <a:schemeClr val="accent2"/>
            </a:solidFill>
          </p:grpSpPr>
          <p:sp>
            <p:nvSpPr>
              <p:cNvPr id="22546" name="Oval 18"/>
              <p:cNvSpPr>
                <a:spLocks noChangeArrowheads="1"/>
              </p:cNvSpPr>
              <p:nvPr/>
            </p:nvSpPr>
            <p:spPr bwMode="gray">
              <a:xfrm>
                <a:off x="2928" y="2208"/>
                <a:ext cx="262" cy="262"/>
              </a:xfrm>
              <a:prstGeom prst="ellipse">
                <a:avLst/>
              </a:prstGeom>
              <a:grpFill/>
              <a:ln w="12700">
                <a:solidFill>
                  <a:srgbClr val="F8F8F8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7" name="Oval 19"/>
              <p:cNvSpPr>
                <a:spLocks noChangeArrowheads="1"/>
              </p:cNvSpPr>
              <p:nvPr/>
            </p:nvSpPr>
            <p:spPr bwMode="gray">
              <a:xfrm>
                <a:off x="2949" y="2230"/>
                <a:ext cx="218" cy="21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548" name="Group 20"/>
            <p:cNvGrpSpPr>
              <a:grpSpLocks/>
            </p:cNvGrpSpPr>
            <p:nvPr/>
          </p:nvGrpSpPr>
          <p:grpSpPr bwMode="auto">
            <a:xfrm>
              <a:off x="4954588" y="3429000"/>
              <a:ext cx="160337" cy="168275"/>
              <a:chOff x="2928" y="2208"/>
              <a:chExt cx="262" cy="262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2549" name="Oval 21"/>
              <p:cNvSpPr>
                <a:spLocks noChangeArrowheads="1"/>
              </p:cNvSpPr>
              <p:nvPr/>
            </p:nvSpPr>
            <p:spPr bwMode="gray">
              <a:xfrm>
                <a:off x="2928" y="2208"/>
                <a:ext cx="262" cy="262"/>
              </a:xfrm>
              <a:prstGeom prst="ellipse">
                <a:avLst/>
              </a:prstGeom>
              <a:grpFill/>
              <a:ln w="12700">
                <a:solidFill>
                  <a:srgbClr val="F8F8F8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50" name="Oval 22"/>
              <p:cNvSpPr>
                <a:spLocks noChangeArrowheads="1"/>
              </p:cNvSpPr>
              <p:nvPr/>
            </p:nvSpPr>
            <p:spPr bwMode="gray">
              <a:xfrm>
                <a:off x="2949" y="2230"/>
                <a:ext cx="218" cy="21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551" name="Group 23"/>
            <p:cNvGrpSpPr>
              <a:grpSpLocks/>
            </p:cNvGrpSpPr>
            <p:nvPr/>
          </p:nvGrpSpPr>
          <p:grpSpPr bwMode="auto">
            <a:xfrm>
              <a:off x="4954588" y="3933056"/>
              <a:ext cx="160337" cy="168275"/>
              <a:chOff x="2928" y="2208"/>
              <a:chExt cx="262" cy="262"/>
            </a:xfrm>
            <a:solidFill>
              <a:srgbClr val="FFC000"/>
            </a:solidFill>
          </p:grpSpPr>
          <p:sp>
            <p:nvSpPr>
              <p:cNvPr id="22552" name="Oval 24"/>
              <p:cNvSpPr>
                <a:spLocks noChangeArrowheads="1"/>
              </p:cNvSpPr>
              <p:nvPr/>
            </p:nvSpPr>
            <p:spPr bwMode="gray">
              <a:xfrm>
                <a:off x="2928" y="2208"/>
                <a:ext cx="262" cy="262"/>
              </a:xfrm>
              <a:prstGeom prst="ellipse">
                <a:avLst/>
              </a:prstGeom>
              <a:grpFill/>
              <a:ln w="12700">
                <a:solidFill>
                  <a:srgbClr val="F8F8F8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53" name="Oval 25"/>
              <p:cNvSpPr>
                <a:spLocks noChangeArrowheads="1"/>
              </p:cNvSpPr>
              <p:nvPr/>
            </p:nvSpPr>
            <p:spPr bwMode="gray">
              <a:xfrm>
                <a:off x="2949" y="2230"/>
                <a:ext cx="218" cy="21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4994080" y="2483614"/>
              <a:ext cx="240924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FF0066"/>
                </a:buClr>
                <a:buSzPct val="75000"/>
                <a:buFont typeface="Arial" panose="020B0604020202020204" pitchFamily="34" charset="0"/>
                <a:buNone/>
              </a:pPr>
              <a:r>
                <a:rPr lang="en-US" altLang="ru-RU" sz="2000" b="1" dirty="0">
                  <a:solidFill>
                    <a:srgbClr val="FFFF99"/>
                  </a:solidFill>
                </a:rPr>
                <a:t> </a:t>
              </a:r>
              <a:r>
                <a:rPr lang="ru-RU" altLang="ru-RU" sz="2000" b="1" dirty="0">
                  <a:solidFill>
                    <a:srgbClr val="FFFF99"/>
                  </a:solidFill>
                </a:rPr>
                <a:t>К</a:t>
              </a:r>
              <a:r>
                <a:rPr lang="ru-RU" altLang="ru-RU" sz="2000" b="1" dirty="0" smtClean="0">
                  <a:solidFill>
                    <a:srgbClr val="FFFF99"/>
                  </a:solidFill>
                </a:rPr>
                <a:t>оличественные</a:t>
              </a:r>
              <a:endParaRPr lang="en-US" altLang="ru-RU" sz="2000" b="1" dirty="0">
                <a:solidFill>
                  <a:srgbClr val="FFFF99"/>
                </a:solidFill>
              </a:endParaRPr>
            </a:p>
          </p:txBody>
        </p:sp>
        <p:sp>
          <p:nvSpPr>
            <p:cNvPr id="22557" name="Text Box 29"/>
            <p:cNvSpPr txBox="1">
              <a:spLocks noChangeArrowheads="1"/>
            </p:cNvSpPr>
            <p:nvPr/>
          </p:nvSpPr>
          <p:spPr bwMode="black">
            <a:xfrm>
              <a:off x="5124450" y="2814871"/>
              <a:ext cx="302895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10000"/>
                </a:spcBef>
                <a:defRPr/>
              </a:pPr>
              <a:r>
                <a:rPr lang="ru-RU" altLang="ru-RU" sz="1200" b="1" dirty="0">
                  <a:solidFill>
                    <a:srgbClr val="F8F8F8"/>
                  </a:solidFill>
                </a:rPr>
                <a:t>Непрерывный рост количества электронных ресурсов</a:t>
              </a:r>
            </a:p>
          </p:txBody>
        </p:sp>
        <p:sp>
          <p:nvSpPr>
            <p:cNvPr id="22558" name="Text Box 30"/>
            <p:cNvSpPr txBox="1">
              <a:spLocks noChangeArrowheads="1"/>
            </p:cNvSpPr>
            <p:nvPr/>
          </p:nvSpPr>
          <p:spPr bwMode="black">
            <a:xfrm>
              <a:off x="5194300" y="3284984"/>
              <a:ext cx="292417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  <a:defRPr/>
              </a:pPr>
              <a:r>
                <a:rPr lang="ru-RU" altLang="ru-RU" sz="1200" b="1" dirty="0">
                  <a:solidFill>
                    <a:srgbClr val="F8F8F8"/>
                  </a:solidFill>
                </a:rPr>
                <a:t>Совмещение печатных и электронных ресурсов</a:t>
              </a:r>
            </a:p>
          </p:txBody>
        </p:sp>
        <p:sp>
          <p:nvSpPr>
            <p:cNvPr id="22559" name="Text Box 31"/>
            <p:cNvSpPr txBox="1">
              <a:spLocks noChangeArrowheads="1"/>
            </p:cNvSpPr>
            <p:nvPr/>
          </p:nvSpPr>
          <p:spPr bwMode="black">
            <a:xfrm>
              <a:off x="5184986" y="3789039"/>
              <a:ext cx="2924175" cy="524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ru-RU" altLang="ru-RU" sz="1200" b="1" dirty="0" smtClean="0">
                  <a:solidFill>
                    <a:srgbClr val="F8F8F8"/>
                  </a:solidFill>
                </a:rPr>
                <a:t>Книговыдача в среднем на одного школьника в год</a:t>
              </a:r>
              <a:endParaRPr lang="en-US" altLang="ru-RU" sz="1200" b="1" dirty="0">
                <a:solidFill>
                  <a:srgbClr val="F8F8F8"/>
                </a:solidFill>
              </a:endParaRP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gray">
            <a:xfrm>
              <a:off x="4756150" y="4540700"/>
              <a:ext cx="3471862" cy="1417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10000"/>
                </a:spcBef>
                <a:defRPr/>
              </a:pPr>
              <a:r>
                <a:rPr lang="ru-RU" altLang="ru-RU" sz="1200" b="1" dirty="0">
                  <a:solidFill>
                    <a:srgbClr val="F8F8F8"/>
                  </a:solidFill>
                  <a:latin typeface="Arial" panose="020B0604020202020204" pitchFamily="34" charset="0"/>
                </a:rPr>
                <a:t>Эволюция от стратегии владения к стратегии доступа</a:t>
              </a:r>
            </a:p>
            <a:p>
              <a:pPr>
                <a:spcBef>
                  <a:spcPct val="10000"/>
                </a:spcBef>
                <a:defRPr/>
              </a:pPr>
              <a:r>
                <a:rPr lang="ru-RU" altLang="ru-RU" sz="1200" b="1" dirty="0">
                  <a:solidFill>
                    <a:srgbClr val="F8F8F8"/>
                  </a:solidFill>
                  <a:latin typeface="Arial" panose="020B0604020202020204" pitchFamily="34" charset="0"/>
                </a:rPr>
                <a:t>Усиление технологических факторов развития библиотеки</a:t>
              </a:r>
            </a:p>
            <a:p>
              <a:pPr>
                <a:spcBef>
                  <a:spcPct val="10000"/>
                </a:spcBef>
                <a:defRPr/>
              </a:pPr>
              <a:r>
                <a:rPr lang="ru-RU" altLang="ru-RU" sz="1200" b="1" dirty="0">
                  <a:solidFill>
                    <a:srgbClr val="F8F8F8"/>
                  </a:solidFill>
                  <a:latin typeface="Arial" panose="020B0604020202020204" pitchFamily="34" charset="0"/>
                </a:rPr>
                <a:t>Усиление обучающей роли </a:t>
              </a:r>
              <a:r>
                <a:rPr lang="ru-RU" altLang="ru-RU" sz="1200" b="1" dirty="0" smtClean="0">
                  <a:solidFill>
                    <a:srgbClr val="F8F8F8"/>
                  </a:solidFill>
                  <a:latin typeface="Arial" panose="020B0604020202020204" pitchFamily="34" charset="0"/>
                </a:rPr>
                <a:t>библиотеки</a:t>
              </a:r>
              <a:endParaRPr lang="ru-RU" altLang="ru-RU" sz="1200" b="1" dirty="0">
                <a:solidFill>
                  <a:srgbClr val="F8F8F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5083645" y="4221088"/>
              <a:ext cx="2077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FF0066"/>
                </a:buClr>
                <a:buSzPct val="75000"/>
                <a:buFont typeface="Arial" panose="020B0604020202020204" pitchFamily="34" charset="0"/>
                <a:buNone/>
              </a:pPr>
              <a:r>
                <a:rPr lang="en-US" altLang="ru-RU" sz="2000" b="1" dirty="0">
                  <a:solidFill>
                    <a:srgbClr val="FFFF99"/>
                  </a:solidFill>
                </a:rPr>
                <a:t> </a:t>
              </a:r>
              <a:r>
                <a:rPr lang="ru-RU" altLang="ru-RU" sz="2000" b="1" dirty="0" smtClean="0">
                  <a:solidFill>
                    <a:srgbClr val="FFFF99"/>
                  </a:solidFill>
                </a:rPr>
                <a:t>Качественные</a:t>
              </a:r>
              <a:endParaRPr lang="en-US" altLang="ru-RU" sz="2000" b="1" dirty="0">
                <a:solidFill>
                  <a:srgbClr val="FFFF99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997363" y="5305124"/>
            <a:ext cx="7385620" cy="1117935"/>
            <a:chOff x="539552" y="5601208"/>
            <a:chExt cx="7385620" cy="1117935"/>
          </a:xfrm>
        </p:grpSpPr>
        <p:sp>
          <p:nvSpPr>
            <p:cNvPr id="37" name="Rectangle 3"/>
            <p:cNvSpPr>
              <a:spLocks noChangeArrowheads="1"/>
            </p:cNvSpPr>
            <p:nvPr/>
          </p:nvSpPr>
          <p:spPr bwMode="ltGray">
            <a:xfrm>
              <a:off x="2713655" y="5643167"/>
              <a:ext cx="4738665" cy="107597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8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scene3d>
              <a:camera prst="legacyObliqueTopRight"/>
              <a:lightRig rig="legacyFlat3" dir="l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black">
            <a:xfrm>
              <a:off x="2816843" y="5635444"/>
              <a:ext cx="5108329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altLang="ru-RU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Информационный центр</a:t>
              </a:r>
            </a:p>
            <a:p>
              <a:pPr eaLnBrk="1" hangingPunct="1">
                <a:defRPr/>
              </a:pPr>
              <a:r>
                <a:rPr lang="ru-RU" altLang="ru-RU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Навигатор в информационном пространстве</a:t>
              </a:r>
            </a:p>
            <a:p>
              <a:pPr eaLnBrk="1" hangingPunct="1">
                <a:defRPr/>
              </a:pPr>
              <a:r>
                <a:rPr lang="ru-RU" altLang="ru-RU" sz="1400" b="1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Фасилитатор</a:t>
              </a:r>
              <a:r>
                <a:rPr lang="ru-RU" altLang="ru-RU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 обучения</a:t>
              </a:r>
            </a:p>
            <a:p>
              <a:pPr eaLnBrk="1" hangingPunct="1">
                <a:defRPr/>
              </a:pPr>
              <a:r>
                <a:rPr lang="ru-RU" altLang="ru-RU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Среда культурного общения</a:t>
              </a:r>
            </a:p>
          </p:txBody>
        </p:sp>
        <p:grpSp>
          <p:nvGrpSpPr>
            <p:cNvPr id="39" name="Group 8"/>
            <p:cNvGrpSpPr>
              <a:grpSpLocks/>
            </p:cNvGrpSpPr>
            <p:nvPr/>
          </p:nvGrpSpPr>
          <p:grpSpPr bwMode="auto">
            <a:xfrm>
              <a:off x="570916" y="5601208"/>
              <a:ext cx="2111375" cy="1054018"/>
              <a:chOff x="4397" y="1430"/>
              <a:chExt cx="1005" cy="960"/>
            </a:xfrm>
          </p:grpSpPr>
          <p:sp>
            <p:nvSpPr>
              <p:cNvPr id="41" name="AutoShape 9"/>
              <p:cNvSpPr>
                <a:spLocks noChangeArrowheads="1"/>
              </p:cNvSpPr>
              <p:nvPr/>
            </p:nvSpPr>
            <p:spPr bwMode="gray">
              <a:xfrm>
                <a:off x="4397" y="1430"/>
                <a:ext cx="1005" cy="960"/>
              </a:xfrm>
              <a:prstGeom prst="homePlate">
                <a:avLst>
                  <a:gd name="adj" fmla="val 26172"/>
                </a:avLst>
              </a:prstGeom>
              <a:gradFill rotWithShape="1">
                <a:gsLst>
                  <a:gs pos="0">
                    <a:srgbClr val="D5E0E5">
                      <a:gamma/>
                      <a:shade val="66275"/>
                      <a:invGamma/>
                    </a:srgbClr>
                  </a:gs>
                  <a:gs pos="50000">
                    <a:srgbClr val="D5E0E5"/>
                  </a:gs>
                  <a:gs pos="100000">
                    <a:srgbClr val="D5E0E5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76858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200"/>
              </a:p>
            </p:txBody>
          </p:sp>
          <p:sp>
            <p:nvSpPr>
              <p:cNvPr id="42" name="AutoShape 10"/>
              <p:cNvSpPr>
                <a:spLocks noChangeArrowheads="1"/>
              </p:cNvSpPr>
              <p:nvPr/>
            </p:nvSpPr>
            <p:spPr bwMode="gray">
              <a:xfrm>
                <a:off x="4407" y="1440"/>
                <a:ext cx="978" cy="934"/>
              </a:xfrm>
              <a:prstGeom prst="homePlate">
                <a:avLst>
                  <a:gd name="adj" fmla="val 26178"/>
                </a:avLst>
              </a:prstGeom>
              <a:gradFill rotWithShape="1">
                <a:gsLst>
                  <a:gs pos="0">
                    <a:srgbClr val="D5E0E5">
                      <a:gamma/>
                      <a:shade val="66275"/>
                      <a:invGamma/>
                    </a:srgbClr>
                  </a:gs>
                  <a:gs pos="50000">
                    <a:srgbClr val="D5E0E5"/>
                  </a:gs>
                  <a:gs pos="100000">
                    <a:srgbClr val="D5E0E5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200"/>
              </a:p>
            </p:txBody>
          </p:sp>
        </p:grpSp>
        <p:sp>
          <p:nvSpPr>
            <p:cNvPr id="40" name="Rectangle 12"/>
            <p:cNvSpPr>
              <a:spLocks noChangeArrowheads="1"/>
            </p:cNvSpPr>
            <p:nvPr/>
          </p:nvSpPr>
          <p:spPr bwMode="black">
            <a:xfrm>
              <a:off x="539552" y="5841372"/>
              <a:ext cx="1974875" cy="55399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sz="1000" b="1" dirty="0" smtClean="0">
                  <a:solidFill>
                    <a:srgbClr val="333333"/>
                  </a:solidFill>
                  <a:cs typeface="Arial" panose="020B0604020202020204" pitchFamily="34" charset="0"/>
                </a:rPr>
                <a:t>ШКОЛЬНЫЙ ИНФОРМАЦИОННЫЙ БИБЛИОТЕЧНЫЙ ЦЕНТР</a:t>
              </a:r>
              <a:endParaRPr lang="en-US" altLang="ru-RU" sz="1000" b="1" dirty="0">
                <a:solidFill>
                  <a:srgbClr val="333333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4" b="88401"/>
          <a:stretch/>
        </p:blipFill>
        <p:spPr bwMode="auto">
          <a:xfrm>
            <a:off x="755576" y="2348880"/>
            <a:ext cx="2448272" cy="2032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674" name="Picture 2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19762" r="2510" b="9007"/>
          <a:stretch>
            <a:fillRect/>
          </a:stretch>
        </p:blipFill>
        <p:spPr bwMode="gray">
          <a:xfrm rot="5400000">
            <a:off x="19844" y="2039144"/>
            <a:ext cx="346551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812225"/>
            <a:ext cx="8401050" cy="674687"/>
          </a:xfrm>
        </p:spPr>
        <p:txBody>
          <a:bodyPr/>
          <a:lstStyle/>
          <a:p>
            <a:r>
              <a:rPr lang="ru-RU" altLang="ru-RU" sz="3200" dirty="0">
                <a:solidFill>
                  <a:srgbClr val="333333"/>
                </a:solidFill>
                <a:cs typeface="Arial" panose="020B0604020202020204" pitchFamily="34" charset="0"/>
              </a:rPr>
              <a:t>Ш</a:t>
            </a:r>
            <a:r>
              <a:rPr lang="ru-RU" altLang="ru-RU" sz="3200" dirty="0" smtClean="0">
                <a:solidFill>
                  <a:srgbClr val="333333"/>
                </a:solidFill>
                <a:cs typeface="Arial" panose="020B0604020202020204" pitchFamily="34" charset="0"/>
              </a:rPr>
              <a:t>кольный информационный библиотечный центр</a:t>
            </a:r>
            <a:endParaRPr lang="en-US" altLang="ru-RU" sz="3200" dirty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blackGray">
          <a:xfrm>
            <a:off x="2200672" y="1600657"/>
            <a:ext cx="42380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ru-RU" b="1" dirty="0">
                <a:solidFill>
                  <a:schemeClr val="accent2"/>
                </a:solidFill>
              </a:rPr>
              <a:t> </a:t>
            </a:r>
            <a:r>
              <a:rPr lang="ru-RU" altLang="ru-RU" b="1" dirty="0">
                <a:solidFill>
                  <a:schemeClr val="accent2"/>
                </a:solidFill>
              </a:rPr>
              <a:t>Информационный </a:t>
            </a:r>
            <a:r>
              <a:rPr lang="ru-RU" altLang="ru-RU" b="1" dirty="0" smtClean="0">
                <a:solidFill>
                  <a:schemeClr val="accent2"/>
                </a:solidFill>
              </a:rPr>
              <a:t>центр</a:t>
            </a:r>
            <a:endParaRPr lang="en-US" altLang="ru-RU" b="1" dirty="0">
              <a:solidFill>
                <a:schemeClr val="accent2"/>
              </a:solidFill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gray">
          <a:xfrm>
            <a:off x="3404491" y="1827981"/>
            <a:ext cx="57395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1" hangingPunct="1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b="1" dirty="0"/>
              <a:t>Фонд библиотечно-информационных ресурсов, в </a:t>
            </a:r>
            <a:r>
              <a:rPr lang="ru-RU" altLang="ru-RU" sz="1400" b="1" dirty="0" err="1"/>
              <a:t>т.ч</a:t>
            </a:r>
            <a:r>
              <a:rPr lang="ru-RU" altLang="ru-RU" sz="1400" b="1" dirty="0"/>
              <a:t>. локальных и удалённых электронных ресурсов</a:t>
            </a:r>
          </a:p>
          <a:p>
            <a:pPr marL="285750" indent="-285750" eaLnBrk="1" hangingPunct="1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b="1" dirty="0"/>
              <a:t>Автоматизированная библиотечно-информационная система</a:t>
            </a:r>
          </a:p>
          <a:p>
            <a:pPr marL="285750" indent="-285750" eaLnBrk="1" hangingPunct="1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b="1" dirty="0" smtClean="0"/>
              <a:t>Страница ИБЦ на </a:t>
            </a:r>
            <a:r>
              <a:rPr lang="en-US" altLang="ru-RU" sz="1400" b="1" dirty="0" smtClean="0"/>
              <a:t>Web</a:t>
            </a:r>
            <a:r>
              <a:rPr lang="ru-RU" altLang="ru-RU" sz="1400" b="1" smtClean="0"/>
              <a:t>-сайте школы</a:t>
            </a:r>
            <a:endParaRPr lang="ru-RU" altLang="ru-RU" sz="1400" b="1" dirty="0"/>
          </a:p>
          <a:p>
            <a:pPr marL="285750" indent="-285750" eaLnBrk="1" hangingPunct="1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b="1" dirty="0"/>
              <a:t>Сетевой доступ к ресурсам, в </a:t>
            </a:r>
            <a:r>
              <a:rPr lang="ru-RU" altLang="ru-RU" sz="1400" b="1" dirty="0" err="1"/>
              <a:t>т.ч</a:t>
            </a:r>
            <a:r>
              <a:rPr lang="ru-RU" altLang="ru-RU" sz="1400" b="1" dirty="0"/>
              <a:t>. беспроводной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blackGray">
          <a:xfrm>
            <a:off x="3533390" y="3112036"/>
            <a:ext cx="55430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ru-RU" b="1" dirty="0">
                <a:solidFill>
                  <a:schemeClr val="hlink"/>
                </a:solidFill>
              </a:rPr>
              <a:t> </a:t>
            </a:r>
            <a:r>
              <a:rPr lang="ru-RU" altLang="ru-RU" b="1" dirty="0">
                <a:solidFill>
                  <a:schemeClr val="hlink"/>
                </a:solidFill>
              </a:rPr>
              <a:t>Навигатор в </a:t>
            </a:r>
            <a:r>
              <a:rPr lang="ru-RU" altLang="ru-RU" b="1" dirty="0" smtClean="0">
                <a:solidFill>
                  <a:schemeClr val="hlink"/>
                </a:solidFill>
              </a:rPr>
              <a:t>информационном пространстве</a:t>
            </a:r>
            <a:endParaRPr lang="en-US" altLang="ru-RU" b="1" dirty="0">
              <a:solidFill>
                <a:schemeClr val="hlink"/>
              </a:solidFill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gray">
          <a:xfrm>
            <a:off x="3583052" y="3366320"/>
            <a:ext cx="54469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1" hangingPunct="1">
              <a:buClr>
                <a:srgbClr val="E56D09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b="1" dirty="0"/>
              <a:t>Организация справочно-поискового аппарата библиотеки</a:t>
            </a:r>
          </a:p>
          <a:p>
            <a:pPr marL="285750" indent="-285750" eaLnBrk="1" hangingPunct="1">
              <a:buClr>
                <a:srgbClr val="E56D09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b="1" dirty="0"/>
              <a:t>Формирование информационно-поисковой системы в библиотечной среде </a:t>
            </a:r>
          </a:p>
          <a:p>
            <a:pPr marL="285750" indent="-285750" eaLnBrk="1" hangingPunct="1">
              <a:buClr>
                <a:srgbClr val="E56D09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b="1" dirty="0"/>
              <a:t>Навигация в Интернет-ресурсах</a:t>
            </a:r>
          </a:p>
          <a:p>
            <a:pPr marL="285750" indent="-285750" eaLnBrk="1" hangingPunct="1">
              <a:buClr>
                <a:srgbClr val="E56D09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b="1" dirty="0"/>
              <a:t>Справочно-информационное обслуживание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blackGray">
          <a:xfrm>
            <a:off x="2066862" y="4754321"/>
            <a:ext cx="423804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ru-RU" b="1" dirty="0">
                <a:solidFill>
                  <a:schemeClr val="folHlink"/>
                </a:solidFill>
              </a:rPr>
              <a:t> </a:t>
            </a:r>
            <a:r>
              <a:rPr lang="ru-RU" altLang="ru-RU" b="1" dirty="0" err="1">
                <a:solidFill>
                  <a:schemeClr val="folHlink"/>
                </a:solidFill>
              </a:rPr>
              <a:t>Фасилитатор</a:t>
            </a:r>
            <a:r>
              <a:rPr lang="ru-RU" altLang="ru-RU" b="1" dirty="0">
                <a:solidFill>
                  <a:schemeClr val="folHlink"/>
                </a:solidFill>
              </a:rPr>
              <a:t> обучения</a:t>
            </a:r>
            <a:endParaRPr lang="en-US" altLang="ru-RU" b="1" dirty="0">
              <a:solidFill>
                <a:schemeClr val="folHlink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gray">
          <a:xfrm>
            <a:off x="2075110" y="5097386"/>
            <a:ext cx="7033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1" hangingPunct="1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b="1" dirty="0"/>
              <a:t>Обучение пользователей информационной грамотности</a:t>
            </a:r>
          </a:p>
          <a:p>
            <a:pPr marL="285750" indent="-285750" eaLnBrk="1" hangingPunct="1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b="1" dirty="0"/>
              <a:t>Продвижение образовательных и научных информационных ресурсов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blackGray">
          <a:xfrm>
            <a:off x="539552" y="5557941"/>
            <a:ext cx="42380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ru-RU" b="1" dirty="0">
                <a:solidFill>
                  <a:schemeClr val="accent1"/>
                </a:solidFill>
              </a:rPr>
              <a:t> </a:t>
            </a:r>
            <a:r>
              <a:rPr lang="ru-RU" altLang="ru-RU" b="1" dirty="0">
                <a:solidFill>
                  <a:schemeClr val="accent1"/>
                </a:solidFill>
              </a:rPr>
              <a:t>Среда культурного </a:t>
            </a:r>
            <a:r>
              <a:rPr lang="ru-RU" altLang="ru-RU" b="1" dirty="0" smtClean="0">
                <a:solidFill>
                  <a:schemeClr val="accent1"/>
                </a:solidFill>
              </a:rPr>
              <a:t>общения</a:t>
            </a:r>
            <a:endParaRPr lang="en-US" altLang="ru-RU" b="1" dirty="0">
              <a:solidFill>
                <a:schemeClr val="accent1"/>
              </a:solidFill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gray">
          <a:xfrm>
            <a:off x="460375" y="5851072"/>
            <a:ext cx="778949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1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b="1" dirty="0"/>
              <a:t>Организация гостеприимной и гибкой информационной среды</a:t>
            </a:r>
          </a:p>
          <a:p>
            <a:pPr marL="285750" indent="-285750" eaLnBrk="1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b="1" dirty="0"/>
              <a:t>Комфортные условия работы и общения пользователей</a:t>
            </a:r>
          </a:p>
          <a:p>
            <a:pPr marL="285750" indent="-285750" eaLnBrk="1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400" b="1" dirty="0"/>
              <a:t>Проведение культурных мероприятий</a:t>
            </a:r>
          </a:p>
        </p:txBody>
      </p:sp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460375" y="1871663"/>
            <a:ext cx="3197289" cy="2925489"/>
            <a:chOff x="358" y="1306"/>
            <a:chExt cx="2118" cy="2118"/>
          </a:xfrm>
        </p:grpSpPr>
        <p:sp>
          <p:nvSpPr>
            <p:cNvPr id="28687" name="AutoShape 15"/>
            <p:cNvSpPr>
              <a:spLocks noChangeArrowheads="1"/>
            </p:cNvSpPr>
            <p:nvPr/>
          </p:nvSpPr>
          <p:spPr bwMode="gray">
            <a:xfrm rot="279351">
              <a:off x="358" y="1306"/>
              <a:ext cx="2118" cy="2118"/>
            </a:xfrm>
            <a:custGeom>
              <a:avLst/>
              <a:gdLst>
                <a:gd name="G0" fmla="+- -293823 0 0"/>
                <a:gd name="G1" fmla="+- -4327765 0 0"/>
                <a:gd name="G2" fmla="+- -293823 0 -4327765"/>
                <a:gd name="G3" fmla="+- 10800 0 0"/>
                <a:gd name="G4" fmla="+- 0 0 -29382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17 0 0"/>
                <a:gd name="G9" fmla="+- 0 0 -4327765"/>
                <a:gd name="G10" fmla="+- 7317 0 2700"/>
                <a:gd name="G11" fmla="cos G10 -293823"/>
                <a:gd name="G12" fmla="sin G10 -293823"/>
                <a:gd name="G13" fmla="cos 13500 -293823"/>
                <a:gd name="G14" fmla="sin 13500 -293823"/>
                <a:gd name="G15" fmla="+- G11 10800 0"/>
                <a:gd name="G16" fmla="+- G12 10800 0"/>
                <a:gd name="G17" fmla="+- G13 10800 0"/>
                <a:gd name="G18" fmla="+- G14 10800 0"/>
                <a:gd name="G19" fmla="*/ 7317 1 2"/>
                <a:gd name="G20" fmla="+- G19 5400 0"/>
                <a:gd name="G21" fmla="cos G20 -293823"/>
                <a:gd name="G22" fmla="sin G20 -293823"/>
                <a:gd name="G23" fmla="+- G21 10800 0"/>
                <a:gd name="G24" fmla="+- G12 G23 G22"/>
                <a:gd name="G25" fmla="+- G22 G23 G11"/>
                <a:gd name="G26" fmla="cos 10800 -293823"/>
                <a:gd name="G27" fmla="sin 10800 -293823"/>
                <a:gd name="G28" fmla="cos 7317 -293823"/>
                <a:gd name="G29" fmla="sin 7317 -29382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4327765"/>
                <a:gd name="G36" fmla="sin G34 -4327765"/>
                <a:gd name="G37" fmla="+/ -4327765 -29382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17 G39"/>
                <a:gd name="G43" fmla="sin 731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9618 w 21600"/>
                <a:gd name="T5" fmla="*/ 4565 h 21600"/>
                <a:gd name="T6" fmla="*/ 14479 w 21600"/>
                <a:gd name="T7" fmla="*/ 2521 h 21600"/>
                <a:gd name="T8" fmla="*/ 16774 w 21600"/>
                <a:gd name="T9" fmla="*/ 6575 h 21600"/>
                <a:gd name="T10" fmla="*/ 24258 w 21600"/>
                <a:gd name="T11" fmla="*/ 9744 h 21600"/>
                <a:gd name="T12" fmla="*/ 20179 w 21600"/>
                <a:gd name="T13" fmla="*/ 14520 h 21600"/>
                <a:gd name="T14" fmla="*/ 15402 w 21600"/>
                <a:gd name="T15" fmla="*/ 10439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4" y="10228"/>
                  </a:moveTo>
                  <a:cubicBezTo>
                    <a:pt x="17884" y="7551"/>
                    <a:pt x="16225" y="5204"/>
                    <a:pt x="13771" y="4113"/>
                  </a:cubicBezTo>
                  <a:lnTo>
                    <a:pt x="15186" y="930"/>
                  </a:lnTo>
                  <a:cubicBezTo>
                    <a:pt x="18808" y="2540"/>
                    <a:pt x="21257" y="6004"/>
                    <a:pt x="21566" y="9955"/>
                  </a:cubicBezTo>
                  <a:lnTo>
                    <a:pt x="24258" y="9744"/>
                  </a:lnTo>
                  <a:lnTo>
                    <a:pt x="20179" y="14520"/>
                  </a:lnTo>
                  <a:lnTo>
                    <a:pt x="15402" y="10439"/>
                  </a:lnTo>
                  <a:lnTo>
                    <a:pt x="18094" y="102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scene3d>
              <a:camera prst="legacyPerspectiveBottom">
                <a:rot lat="20699999" lon="19499999" rev="0"/>
              </a:camera>
              <a:lightRig rig="legacyHarsh1" dir="t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8688" name="AutoShape 16"/>
            <p:cNvSpPr>
              <a:spLocks noChangeArrowheads="1"/>
            </p:cNvSpPr>
            <p:nvPr/>
          </p:nvSpPr>
          <p:spPr bwMode="gray">
            <a:xfrm rot="15973147">
              <a:off x="358" y="1306"/>
              <a:ext cx="2118" cy="2118"/>
            </a:xfrm>
            <a:custGeom>
              <a:avLst/>
              <a:gdLst>
                <a:gd name="G0" fmla="+- 597979 0 0"/>
                <a:gd name="G1" fmla="+- -3169399 0 0"/>
                <a:gd name="G2" fmla="+- 597979 0 -3169399"/>
                <a:gd name="G3" fmla="+- 10800 0 0"/>
                <a:gd name="G4" fmla="+- 0 0 59797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20 0 0"/>
                <a:gd name="G9" fmla="+- 0 0 -3169399"/>
                <a:gd name="G10" fmla="+- 7220 0 2700"/>
                <a:gd name="G11" fmla="cos G10 597979"/>
                <a:gd name="G12" fmla="sin G10 597979"/>
                <a:gd name="G13" fmla="cos 13500 597979"/>
                <a:gd name="G14" fmla="sin 13500 597979"/>
                <a:gd name="G15" fmla="+- G11 10800 0"/>
                <a:gd name="G16" fmla="+- G12 10800 0"/>
                <a:gd name="G17" fmla="+- G13 10800 0"/>
                <a:gd name="G18" fmla="+- G14 10800 0"/>
                <a:gd name="G19" fmla="*/ 7220 1 2"/>
                <a:gd name="G20" fmla="+- G19 5400 0"/>
                <a:gd name="G21" fmla="cos G20 597979"/>
                <a:gd name="G22" fmla="sin G20 597979"/>
                <a:gd name="G23" fmla="+- G21 10800 0"/>
                <a:gd name="G24" fmla="+- G12 G23 G22"/>
                <a:gd name="G25" fmla="+- G22 G23 G11"/>
                <a:gd name="G26" fmla="cos 10800 597979"/>
                <a:gd name="G27" fmla="sin 10800 597979"/>
                <a:gd name="G28" fmla="cos 7220 597979"/>
                <a:gd name="G29" fmla="sin 7220 59797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169399"/>
                <a:gd name="G36" fmla="sin G34 -3169399"/>
                <a:gd name="G37" fmla="+/ -3169399 59797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20 G39"/>
                <a:gd name="G43" fmla="sin 722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973 w 21600"/>
                <a:gd name="T5" fmla="*/ 7173 h 21600"/>
                <a:gd name="T6" fmla="*/ 16786 w 21600"/>
                <a:gd name="T7" fmla="*/ 4066 h 21600"/>
                <a:gd name="T8" fmla="*/ 17600 w 21600"/>
                <a:gd name="T9" fmla="*/ 8375 h 21600"/>
                <a:gd name="T10" fmla="*/ 24129 w 21600"/>
                <a:gd name="T11" fmla="*/ 12940 h 21600"/>
                <a:gd name="T12" fmla="*/ 18983 w 21600"/>
                <a:gd name="T13" fmla="*/ 16661 h 21600"/>
                <a:gd name="T14" fmla="*/ 15262 w 21600"/>
                <a:gd name="T15" fmla="*/ 115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928" y="11944"/>
                  </a:moveTo>
                  <a:cubicBezTo>
                    <a:pt x="17989" y="11566"/>
                    <a:pt x="18020" y="11183"/>
                    <a:pt x="18020" y="10800"/>
                  </a:cubicBezTo>
                  <a:cubicBezTo>
                    <a:pt x="18020" y="8737"/>
                    <a:pt x="17138" y="6774"/>
                    <a:pt x="15597" y="5404"/>
                  </a:cubicBezTo>
                  <a:lnTo>
                    <a:pt x="17975" y="2728"/>
                  </a:lnTo>
                  <a:cubicBezTo>
                    <a:pt x="20281" y="4778"/>
                    <a:pt x="21600" y="7715"/>
                    <a:pt x="21600" y="10800"/>
                  </a:cubicBezTo>
                  <a:cubicBezTo>
                    <a:pt x="21600" y="11373"/>
                    <a:pt x="21554" y="11946"/>
                    <a:pt x="21463" y="12512"/>
                  </a:cubicBezTo>
                  <a:lnTo>
                    <a:pt x="24129" y="12940"/>
                  </a:lnTo>
                  <a:lnTo>
                    <a:pt x="18983" y="16661"/>
                  </a:lnTo>
                  <a:lnTo>
                    <a:pt x="15262" y="11516"/>
                  </a:lnTo>
                  <a:lnTo>
                    <a:pt x="17928" y="119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legacyPerspectiveBottom">
                <a:rot lat="20699999" lon="19499999" rev="0"/>
              </a:camera>
              <a:lightRig rig="legacyHarsh1" dir="t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8689" name="AutoShape 17"/>
            <p:cNvSpPr>
              <a:spLocks noChangeArrowheads="1"/>
            </p:cNvSpPr>
            <p:nvPr/>
          </p:nvSpPr>
          <p:spPr bwMode="gray">
            <a:xfrm rot="10800000">
              <a:off x="358" y="1306"/>
              <a:ext cx="2118" cy="2118"/>
            </a:xfrm>
            <a:custGeom>
              <a:avLst/>
              <a:gdLst>
                <a:gd name="G0" fmla="+- 180296 0 0"/>
                <a:gd name="G1" fmla="+- -3798410 0 0"/>
                <a:gd name="G2" fmla="+- 180296 0 -3798410"/>
                <a:gd name="G3" fmla="+- 10800 0 0"/>
                <a:gd name="G4" fmla="+- 0 0 1802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146 0 0"/>
                <a:gd name="G9" fmla="+- 0 0 -3798410"/>
                <a:gd name="G10" fmla="+- 7146 0 2700"/>
                <a:gd name="G11" fmla="cos G10 180296"/>
                <a:gd name="G12" fmla="sin G10 180296"/>
                <a:gd name="G13" fmla="cos 13500 180296"/>
                <a:gd name="G14" fmla="sin 13500 180296"/>
                <a:gd name="G15" fmla="+- G11 10800 0"/>
                <a:gd name="G16" fmla="+- G12 10800 0"/>
                <a:gd name="G17" fmla="+- G13 10800 0"/>
                <a:gd name="G18" fmla="+- G14 10800 0"/>
                <a:gd name="G19" fmla="*/ 7146 1 2"/>
                <a:gd name="G20" fmla="+- G19 5400 0"/>
                <a:gd name="G21" fmla="cos G20 180296"/>
                <a:gd name="G22" fmla="sin G20 180296"/>
                <a:gd name="G23" fmla="+- G21 10800 0"/>
                <a:gd name="G24" fmla="+- G12 G23 G22"/>
                <a:gd name="G25" fmla="+- G22 G23 G11"/>
                <a:gd name="G26" fmla="cos 10800 180296"/>
                <a:gd name="G27" fmla="sin 10800 180296"/>
                <a:gd name="G28" fmla="cos 7146 180296"/>
                <a:gd name="G29" fmla="sin 7146 1802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798410"/>
                <a:gd name="G36" fmla="sin G34 -3798410"/>
                <a:gd name="G37" fmla="+/ -3798410 1802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146 G39"/>
                <a:gd name="G43" fmla="sin 714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370 w 21600"/>
                <a:gd name="T5" fmla="*/ 5795 h 21600"/>
                <a:gd name="T6" fmla="*/ 15560 w 21600"/>
                <a:gd name="T7" fmla="*/ 3193 h 21600"/>
                <a:gd name="T8" fmla="*/ 17132 w 21600"/>
                <a:gd name="T9" fmla="*/ 7488 h 21600"/>
                <a:gd name="T10" fmla="*/ 24284 w 21600"/>
                <a:gd name="T11" fmla="*/ 11447 h 21600"/>
                <a:gd name="T12" fmla="*/ 19545 w 21600"/>
                <a:gd name="T13" fmla="*/ 15752 h 21600"/>
                <a:gd name="T14" fmla="*/ 15240 w 21600"/>
                <a:gd name="T15" fmla="*/ 1101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937" y="11142"/>
                  </a:moveTo>
                  <a:cubicBezTo>
                    <a:pt x="17943" y="11028"/>
                    <a:pt x="17946" y="10914"/>
                    <a:pt x="17946" y="10800"/>
                  </a:cubicBezTo>
                  <a:cubicBezTo>
                    <a:pt x="17946" y="8337"/>
                    <a:pt x="16678" y="6048"/>
                    <a:pt x="14591" y="4742"/>
                  </a:cubicBezTo>
                  <a:lnTo>
                    <a:pt x="16529" y="1645"/>
                  </a:lnTo>
                  <a:cubicBezTo>
                    <a:pt x="19684" y="3619"/>
                    <a:pt x="21600" y="7078"/>
                    <a:pt x="21600" y="10800"/>
                  </a:cubicBezTo>
                  <a:cubicBezTo>
                    <a:pt x="21600" y="10972"/>
                    <a:pt x="21595" y="11145"/>
                    <a:pt x="21587" y="11318"/>
                  </a:cubicBezTo>
                  <a:lnTo>
                    <a:pt x="24284" y="11447"/>
                  </a:lnTo>
                  <a:lnTo>
                    <a:pt x="19545" y="15752"/>
                  </a:lnTo>
                  <a:lnTo>
                    <a:pt x="15240" y="11013"/>
                  </a:lnTo>
                  <a:lnTo>
                    <a:pt x="17937" y="111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20699999" lon="19499999" rev="0"/>
              </a:camera>
              <a:lightRig rig="legacyHarsh1" dir="t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8690" name="AutoShape 18"/>
            <p:cNvSpPr>
              <a:spLocks noChangeArrowheads="1"/>
            </p:cNvSpPr>
            <p:nvPr/>
          </p:nvSpPr>
          <p:spPr bwMode="gray">
            <a:xfrm rot="5400000">
              <a:off x="358" y="1306"/>
              <a:ext cx="2118" cy="2118"/>
            </a:xfrm>
            <a:custGeom>
              <a:avLst/>
              <a:gdLst>
                <a:gd name="G0" fmla="+- -81284 0 0"/>
                <a:gd name="G1" fmla="+- -4233733 0 0"/>
                <a:gd name="G2" fmla="+- -81284 0 -4233733"/>
                <a:gd name="G3" fmla="+- 10800 0 0"/>
                <a:gd name="G4" fmla="+- 0 0 -8128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114 0 0"/>
                <a:gd name="G9" fmla="+- 0 0 -4233733"/>
                <a:gd name="G10" fmla="+- 7114 0 2700"/>
                <a:gd name="G11" fmla="cos G10 -81284"/>
                <a:gd name="G12" fmla="sin G10 -81284"/>
                <a:gd name="G13" fmla="cos 13500 -81284"/>
                <a:gd name="G14" fmla="sin 13500 -81284"/>
                <a:gd name="G15" fmla="+- G11 10800 0"/>
                <a:gd name="G16" fmla="+- G12 10800 0"/>
                <a:gd name="G17" fmla="+- G13 10800 0"/>
                <a:gd name="G18" fmla="+- G14 10800 0"/>
                <a:gd name="G19" fmla="*/ 7114 1 2"/>
                <a:gd name="G20" fmla="+- G19 5400 0"/>
                <a:gd name="G21" fmla="cos G20 -81284"/>
                <a:gd name="G22" fmla="sin G20 -81284"/>
                <a:gd name="G23" fmla="+- G21 10800 0"/>
                <a:gd name="G24" fmla="+- G12 G23 G22"/>
                <a:gd name="G25" fmla="+- G22 G23 G11"/>
                <a:gd name="G26" fmla="cos 10800 -81284"/>
                <a:gd name="G27" fmla="sin 10800 -81284"/>
                <a:gd name="G28" fmla="cos 7114 -81284"/>
                <a:gd name="G29" fmla="sin 7114 -8128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4233733"/>
                <a:gd name="G36" fmla="sin G34 -4233733"/>
                <a:gd name="G37" fmla="+/ -4233733 -8128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114 G39"/>
                <a:gd name="G43" fmla="sin 711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9865 w 21600"/>
                <a:gd name="T5" fmla="*/ 4930 h 21600"/>
                <a:gd name="T6" fmla="*/ 14641 w 21600"/>
                <a:gd name="T7" fmla="*/ 2708 h 21600"/>
                <a:gd name="T8" fmla="*/ 16771 w 21600"/>
                <a:gd name="T9" fmla="*/ 6933 h 21600"/>
                <a:gd name="T10" fmla="*/ 24296 w 21600"/>
                <a:gd name="T11" fmla="*/ 10507 h 21600"/>
                <a:gd name="T12" fmla="*/ 19852 w 21600"/>
                <a:gd name="T13" fmla="*/ 15148 h 21600"/>
                <a:gd name="T14" fmla="*/ 15212 w 21600"/>
                <a:gd name="T15" fmla="*/ 1070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912" y="10646"/>
                  </a:moveTo>
                  <a:cubicBezTo>
                    <a:pt x="17854" y="7955"/>
                    <a:pt x="16282" y="5527"/>
                    <a:pt x="13851" y="4373"/>
                  </a:cubicBezTo>
                  <a:lnTo>
                    <a:pt x="15432" y="1043"/>
                  </a:lnTo>
                  <a:cubicBezTo>
                    <a:pt x="19123" y="2796"/>
                    <a:pt x="21509" y="6481"/>
                    <a:pt x="21597" y="10566"/>
                  </a:cubicBezTo>
                  <a:lnTo>
                    <a:pt x="24296" y="10507"/>
                  </a:lnTo>
                  <a:lnTo>
                    <a:pt x="19852" y="15148"/>
                  </a:lnTo>
                  <a:lnTo>
                    <a:pt x="15212" y="10704"/>
                  </a:lnTo>
                  <a:lnTo>
                    <a:pt x="17912" y="106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scene3d>
              <a:camera prst="legacyPerspectiveBottom">
                <a:rot lat="20699999" lon="19499999" rev="0"/>
              </a:camera>
              <a:lightRig rig="legacyHarsh1" dir="t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/>
              <a:t>К</a:t>
            </a:r>
            <a:r>
              <a:rPr lang="ru-RU" altLang="ru-RU" sz="3200" dirty="0" smtClean="0"/>
              <a:t>омпоненты обучения информационной грамотности</a:t>
            </a:r>
            <a:endParaRPr lang="en-US" altLang="ru-RU" sz="32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27305" y="1700808"/>
            <a:ext cx="8084973" cy="4824536"/>
            <a:chOff x="736532" y="1981200"/>
            <a:chExt cx="4461503" cy="3709988"/>
          </a:xfrm>
        </p:grpSpPr>
        <p:sp>
          <p:nvSpPr>
            <p:cNvPr id="17411" name="Freeform 3"/>
            <p:cNvSpPr>
              <a:spLocks/>
            </p:cNvSpPr>
            <p:nvPr/>
          </p:nvSpPr>
          <p:spPr bwMode="gray">
            <a:xfrm flipH="1">
              <a:off x="755650" y="1981200"/>
              <a:ext cx="2063750" cy="1728788"/>
            </a:xfrm>
            <a:custGeom>
              <a:avLst/>
              <a:gdLst>
                <a:gd name="T0" fmla="*/ 303 w 1299"/>
                <a:gd name="T1" fmla="*/ 1008 h 1008"/>
                <a:gd name="T2" fmla="*/ 1299 w 1299"/>
                <a:gd name="T3" fmla="*/ 1008 h 1008"/>
                <a:gd name="T4" fmla="*/ 1296 w 1299"/>
                <a:gd name="T5" fmla="*/ 315 h 1008"/>
                <a:gd name="T6" fmla="*/ 942 w 1299"/>
                <a:gd name="T7" fmla="*/ 0 h 1008"/>
                <a:gd name="T8" fmla="*/ 3 w 1299"/>
                <a:gd name="T9" fmla="*/ 0 h 1008"/>
                <a:gd name="T10" fmla="*/ 0 w 1299"/>
                <a:gd name="T11" fmla="*/ 723 h 1008"/>
                <a:gd name="T12" fmla="*/ 303 w 1299"/>
                <a:gd name="T13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gray">
            <a:xfrm>
              <a:off x="3041650" y="1981200"/>
              <a:ext cx="2063750" cy="1728788"/>
            </a:xfrm>
            <a:custGeom>
              <a:avLst/>
              <a:gdLst>
                <a:gd name="T0" fmla="*/ 303 w 1299"/>
                <a:gd name="T1" fmla="*/ 1008 h 1008"/>
                <a:gd name="T2" fmla="*/ 1299 w 1299"/>
                <a:gd name="T3" fmla="*/ 1008 h 1008"/>
                <a:gd name="T4" fmla="*/ 1296 w 1299"/>
                <a:gd name="T5" fmla="*/ 315 h 1008"/>
                <a:gd name="T6" fmla="*/ 942 w 1299"/>
                <a:gd name="T7" fmla="*/ 0 h 1008"/>
                <a:gd name="T8" fmla="*/ 3 w 1299"/>
                <a:gd name="T9" fmla="*/ 0 h 1008"/>
                <a:gd name="T10" fmla="*/ 0 w 1299"/>
                <a:gd name="T11" fmla="*/ 723 h 1008"/>
                <a:gd name="T12" fmla="*/ 303 w 1299"/>
                <a:gd name="T13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80000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gray">
            <a:xfrm>
              <a:off x="755650" y="3962400"/>
              <a:ext cx="2063750" cy="1728788"/>
            </a:xfrm>
            <a:custGeom>
              <a:avLst/>
              <a:gdLst>
                <a:gd name="T0" fmla="*/ 303 w 1299"/>
                <a:gd name="T1" fmla="*/ 1008 h 1008"/>
                <a:gd name="T2" fmla="*/ 1299 w 1299"/>
                <a:gd name="T3" fmla="*/ 1008 h 1008"/>
                <a:gd name="T4" fmla="*/ 1296 w 1299"/>
                <a:gd name="T5" fmla="*/ 315 h 1008"/>
                <a:gd name="T6" fmla="*/ 942 w 1299"/>
                <a:gd name="T7" fmla="*/ 0 h 1008"/>
                <a:gd name="T8" fmla="*/ 3 w 1299"/>
                <a:gd name="T9" fmla="*/ 0 h 1008"/>
                <a:gd name="T10" fmla="*/ 0 w 1299"/>
                <a:gd name="T11" fmla="*/ 723 h 1008"/>
                <a:gd name="T12" fmla="*/ 303 w 1299"/>
                <a:gd name="T13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6078"/>
                    <a:invGamma/>
                  </a:schemeClr>
                </a:gs>
              </a:gsLst>
              <a:lin ang="18900000" scaled="1"/>
            </a:gra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gray">
            <a:xfrm flipH="1">
              <a:off x="3041650" y="3962400"/>
              <a:ext cx="2063750" cy="1728788"/>
            </a:xfrm>
            <a:custGeom>
              <a:avLst/>
              <a:gdLst>
                <a:gd name="T0" fmla="*/ 303 w 1299"/>
                <a:gd name="T1" fmla="*/ 1008 h 1008"/>
                <a:gd name="T2" fmla="*/ 1299 w 1299"/>
                <a:gd name="T3" fmla="*/ 1008 h 1008"/>
                <a:gd name="T4" fmla="*/ 1296 w 1299"/>
                <a:gd name="T5" fmla="*/ 315 h 1008"/>
                <a:gd name="T6" fmla="*/ 942 w 1299"/>
                <a:gd name="T7" fmla="*/ 0 h 1008"/>
                <a:gd name="T8" fmla="*/ 3 w 1299"/>
                <a:gd name="T9" fmla="*/ 0 h 1008"/>
                <a:gd name="T10" fmla="*/ 0 w 1299"/>
                <a:gd name="T11" fmla="*/ 723 h 1008"/>
                <a:gd name="T12" fmla="*/ 303 w 1299"/>
                <a:gd name="T13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18900000" scaled="1"/>
            </a:gra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gray">
            <a:xfrm>
              <a:off x="1882775" y="2798763"/>
              <a:ext cx="2081213" cy="2082800"/>
            </a:xfrm>
            <a:prstGeom prst="ellipse">
              <a:avLst/>
            </a:prstGeom>
            <a:solidFill>
              <a:srgbClr val="FE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white">
            <a:xfrm>
              <a:off x="736532" y="2125220"/>
              <a:ext cx="2036831" cy="958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75000"/>
                </a:lnSpc>
                <a:defRPr/>
              </a:pPr>
              <a:r>
                <a:rPr lang="ru-RU" altLang="ru-RU" sz="2000" b="1" dirty="0">
                  <a:solidFill>
                    <a:srgbClr val="F8F8F8"/>
                  </a:solidFill>
                </a:rPr>
                <a:t>Формирование информационной среды, способствующей применению современных педагогических технологий</a:t>
              </a: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white">
            <a:xfrm>
              <a:off x="3101975" y="2096575"/>
              <a:ext cx="1989138" cy="958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75000"/>
                </a:lnSpc>
                <a:defRPr/>
              </a:pPr>
              <a:r>
                <a:rPr lang="ru-RU" altLang="ru-RU" sz="2000" b="1" dirty="0">
                  <a:solidFill>
                    <a:srgbClr val="F8F8F8"/>
                  </a:solidFill>
                </a:rPr>
                <a:t>Создание учебных программ в контексте изучаемой специальности и информационной среды библиотеки</a:t>
              </a: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white">
            <a:xfrm>
              <a:off x="855505" y="4596572"/>
              <a:ext cx="1952783" cy="958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75000"/>
                </a:lnSpc>
                <a:defRPr/>
              </a:pPr>
              <a:r>
                <a:rPr lang="ru-RU" altLang="ru-RU" sz="2000" b="1" dirty="0">
                  <a:solidFill>
                    <a:srgbClr val="F8F8F8"/>
                  </a:solidFill>
                </a:rPr>
                <a:t>Проведение учебных мероприятий, адаптированных для различных категорий пользователей</a:t>
              </a: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white">
            <a:xfrm>
              <a:off x="3385110" y="4635844"/>
              <a:ext cx="1812925" cy="426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75000"/>
                </a:lnSpc>
                <a:defRPr/>
              </a:pPr>
              <a:r>
                <a:rPr lang="ru-RU" altLang="ru-RU" sz="2000" b="1" dirty="0">
                  <a:solidFill>
                    <a:srgbClr val="F8F8F8"/>
                  </a:solidFill>
                </a:rPr>
                <a:t>Индивидуальный подход в обучении</a:t>
              </a: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gray">
            <a:xfrm>
              <a:off x="2165350" y="3184525"/>
              <a:ext cx="196554" cy="35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400" b="1" dirty="0" smtClean="0">
                  <a:solidFill>
                    <a:srgbClr val="0808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anose="020B0604020202020204" pitchFamily="34" charset="0"/>
                </a:rPr>
                <a:t>1</a:t>
              </a:r>
              <a:endParaRPr lang="en-US" altLang="ru-RU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gray">
            <a:xfrm>
              <a:off x="3200400" y="3184525"/>
              <a:ext cx="196554" cy="35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400" b="1" dirty="0" smtClean="0">
                  <a:solidFill>
                    <a:srgbClr val="0808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en-US" altLang="ru-RU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gray">
            <a:xfrm>
              <a:off x="2165350" y="4094163"/>
              <a:ext cx="196554" cy="35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400" b="1" dirty="0" smtClean="0">
                  <a:solidFill>
                    <a:srgbClr val="0808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anose="020B0604020202020204" pitchFamily="34" charset="0"/>
                </a:rPr>
                <a:t>4</a:t>
              </a:r>
              <a:endParaRPr lang="en-US" altLang="ru-RU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gray">
            <a:xfrm>
              <a:off x="3200400" y="4094163"/>
              <a:ext cx="196554" cy="35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400" b="1" dirty="0" smtClean="0">
                  <a:solidFill>
                    <a:srgbClr val="0808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anose="020B0604020202020204" pitchFamily="34" charset="0"/>
                </a:rPr>
                <a:t>3</a:t>
              </a:r>
              <a:endParaRPr lang="en-US" altLang="ru-RU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17426" name="Picture 18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12"/>
          <a:stretch>
            <a:fillRect/>
          </a:stretch>
        </p:blipFill>
        <p:spPr bwMode="auto">
          <a:xfrm>
            <a:off x="7729746" y="5301208"/>
            <a:ext cx="139044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8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CAD4CF"/>
      </a:lt1>
      <a:dk2>
        <a:srgbClr val="425462"/>
      </a:dk2>
      <a:lt2>
        <a:srgbClr val="768A7B"/>
      </a:lt2>
      <a:accent1>
        <a:srgbClr val="DE608D"/>
      </a:accent1>
      <a:accent2>
        <a:srgbClr val="35ADE3"/>
      </a:accent2>
      <a:accent3>
        <a:srgbClr val="E1E6E4"/>
      </a:accent3>
      <a:accent4>
        <a:srgbClr val="000000"/>
      </a:accent4>
      <a:accent5>
        <a:srgbClr val="ECB6C5"/>
      </a:accent5>
      <a:accent6>
        <a:srgbClr val="2F9CCE"/>
      </a:accent6>
      <a:hlink>
        <a:srgbClr val="F6AE4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1202</Words>
  <Application>Microsoft Office PowerPoint</Application>
  <PresentationFormat>Экран (4:3)</PresentationFormat>
  <Paragraphs>149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Dotum</vt:lpstr>
      <vt:lpstr>Gulim</vt:lpstr>
      <vt:lpstr>Arial</vt:lpstr>
      <vt:lpstr>Arial Black</vt:lpstr>
      <vt:lpstr>Calibri</vt:lpstr>
      <vt:lpstr>Garamond</vt:lpstr>
      <vt:lpstr>Times New Roman</vt:lpstr>
      <vt:lpstr>Wingdings</vt:lpstr>
      <vt:lpstr>Default Design</vt:lpstr>
      <vt:lpstr>ПРОЕКТ «ДИСТАНЦИОННОЕ СОПРОВОЖДЕНИЕ ДЕЯТЕЛЬНОСТИ ШКОЛЬНОГО БИБЛИОТЕЧНОГО ИНФОРМАЦИОННОГО ЦЕНТРА НА ОСНОВЕ СЕТЕВОГО ВЗАИМОДЕЙСТВИЯ»</vt:lpstr>
      <vt:lpstr>Аналитико-прогностическое обоснование</vt:lpstr>
      <vt:lpstr>Из исследований</vt:lpstr>
      <vt:lpstr>Изменения в школе</vt:lpstr>
      <vt:lpstr>Изменения в ИБЦ</vt:lpstr>
      <vt:lpstr>Инновации в образовании</vt:lpstr>
      <vt:lpstr>Изменения в библиотеке</vt:lpstr>
      <vt:lpstr>Школьный информационный библиотечный центр</vt:lpstr>
      <vt:lpstr>Компоненты обучения информационной грамотности</vt:lpstr>
      <vt:lpstr>Древо информационной культуры</vt:lpstr>
      <vt:lpstr>Список литературы</vt:lpstr>
      <vt:lpstr>ПРОЕКТ «ДИСТАНЦИОННОЕ СОПРОВОЖДЕНИЕ ДЕЯТЕЛЬНОСТИ ШКОЛЬНОГО БИБЛИОТЕЧНОГО ИНФОРМАЦИОННОГО ЦЕНТРА НА ОСНОВЕ СЕТЕВОГО ВЗАИМОДЕЙСТВИЯ»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Губогло Зиновия Ивановна</dc:creator>
  <cp:lastModifiedBy>Шатропова Марина Владимировна</cp:lastModifiedBy>
  <cp:revision>31</cp:revision>
  <dcterms:created xsi:type="dcterms:W3CDTF">2016-06-18T05:53:09Z</dcterms:created>
  <dcterms:modified xsi:type="dcterms:W3CDTF">2017-12-06T15:29:52Z</dcterms:modified>
</cp:coreProperties>
</file>